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0" r:id="rId3"/>
  </p:sldMasterIdLst>
  <p:notesMasterIdLst>
    <p:notesMasterId r:id="rId61"/>
  </p:notesMasterIdLst>
  <p:sldIdLst>
    <p:sldId id="256" r:id="rId4"/>
    <p:sldId id="554" r:id="rId5"/>
    <p:sldId id="555" r:id="rId6"/>
    <p:sldId id="557" r:id="rId7"/>
    <p:sldId id="553" r:id="rId8"/>
    <p:sldId id="558" r:id="rId9"/>
    <p:sldId id="559" r:id="rId10"/>
    <p:sldId id="560" r:id="rId11"/>
    <p:sldId id="562" r:id="rId12"/>
    <p:sldId id="563" r:id="rId13"/>
    <p:sldId id="564" r:id="rId14"/>
    <p:sldId id="556" r:id="rId15"/>
    <p:sldId id="258" r:id="rId16"/>
    <p:sldId id="259" r:id="rId17"/>
    <p:sldId id="260" r:id="rId18"/>
    <p:sldId id="289" r:id="rId19"/>
    <p:sldId id="292" r:id="rId20"/>
    <p:sldId id="291" r:id="rId21"/>
    <p:sldId id="290" r:id="rId22"/>
    <p:sldId id="262" r:id="rId23"/>
    <p:sldId id="263" r:id="rId24"/>
    <p:sldId id="293" r:id="rId25"/>
    <p:sldId id="295" r:id="rId26"/>
    <p:sldId id="552" r:id="rId27"/>
    <p:sldId id="538" r:id="rId28"/>
    <p:sldId id="470" r:id="rId29"/>
    <p:sldId id="467" r:id="rId30"/>
    <p:sldId id="526" r:id="rId31"/>
    <p:sldId id="294" r:id="rId32"/>
    <p:sldId id="539" r:id="rId33"/>
    <p:sldId id="284" r:id="rId34"/>
    <p:sldId id="286" r:id="rId35"/>
    <p:sldId id="287" r:id="rId36"/>
    <p:sldId id="540" r:id="rId37"/>
    <p:sldId id="550" r:id="rId38"/>
    <p:sldId id="546" r:id="rId39"/>
    <p:sldId id="548" r:id="rId40"/>
    <p:sldId id="547" r:id="rId41"/>
    <p:sldId id="549" r:id="rId42"/>
    <p:sldId id="459" r:id="rId43"/>
    <p:sldId id="464" r:id="rId44"/>
    <p:sldId id="465" r:id="rId45"/>
    <p:sldId id="466" r:id="rId46"/>
    <p:sldId id="537" r:id="rId47"/>
    <p:sldId id="285" r:id="rId48"/>
    <p:sldId id="283" r:id="rId49"/>
    <p:sldId id="541" r:id="rId50"/>
    <p:sldId id="542" r:id="rId51"/>
    <p:sldId id="543" r:id="rId52"/>
    <p:sldId id="288" r:id="rId53"/>
    <p:sldId id="544" r:id="rId54"/>
    <p:sldId id="545" r:id="rId55"/>
    <p:sldId id="416" r:id="rId56"/>
    <p:sldId id="518" r:id="rId57"/>
    <p:sldId id="413" r:id="rId58"/>
    <p:sldId id="414" r:id="rId59"/>
    <p:sldId id="415"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75"/>
    <p:restoredTop sz="76983"/>
  </p:normalViewPr>
  <p:slideViewPr>
    <p:cSldViewPr snapToGrid="0">
      <p:cViewPr varScale="1">
        <p:scale>
          <a:sx n="93" d="100"/>
          <a:sy n="93" d="100"/>
        </p:scale>
        <p:origin x="17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BE804D-D61F-7846-8C82-B64B45984D1D}" type="datetimeFigureOut">
              <a:rPr lang="en-US" smtClean="0"/>
              <a:t>11/27/25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E09D3F-E8C1-2F4A-B4FB-6B8F63DAA456}" type="slidenum">
              <a:rPr lang="en-US" smtClean="0"/>
              <a:t>‹#›</a:t>
            </a:fld>
            <a:endParaRPr lang="en-US"/>
          </a:p>
        </p:txBody>
      </p:sp>
    </p:spTree>
    <p:extLst>
      <p:ext uri="{BB962C8B-B14F-4D97-AF65-F5344CB8AC3E}">
        <p14:creationId xmlns:p14="http://schemas.microsoft.com/office/powerpoint/2010/main" val="25393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478e54940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478e54940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B2CC9266-95BB-1AC0-3E54-149091F3A00E}"/>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29FB8164-7442-2B6D-AF10-0272D878F2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42FA8D93-1975-0583-BCCD-FA0D655164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r>
              <a:rPr lang="en-US" sz="1200" dirty="0">
                <a:solidFill>
                  <a:schemeClr val="dk1"/>
                </a:solidFill>
                <a:latin typeface="Lato"/>
                <a:ea typeface="Lato"/>
                <a:cs typeface="Lato"/>
                <a:sym typeface="Lato"/>
              </a:rPr>
              <a:t>This is with a different set of code so don’t worry about the previous numbers for timings.. We are not comparing performance from baseline since the code is not the exact same… I am calling a bunch of </a:t>
            </a:r>
            <a:r>
              <a:rPr lang="en-US" sz="1200" dirty="0" err="1">
                <a:solidFill>
                  <a:schemeClr val="dk1"/>
                </a:solidFill>
                <a:latin typeface="Lato"/>
                <a:ea typeface="Lato"/>
                <a:cs typeface="Lato"/>
                <a:sym typeface="Lato"/>
              </a:rPr>
              <a:t>fthings</a:t>
            </a:r>
            <a:r>
              <a:rPr lang="en-US" sz="1200" dirty="0">
                <a:solidFill>
                  <a:schemeClr val="dk1"/>
                </a:solidFill>
                <a:latin typeface="Lato"/>
                <a:ea typeface="Lato"/>
                <a:cs typeface="Lato"/>
                <a:sym typeface="Lato"/>
              </a:rPr>
              <a:t> in the new script not just once like the first example script. That was just a baseline thing. </a:t>
            </a: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222298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D590D088-D4E9-DA7B-C2F9-ADBA011F9AC7}"/>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825D72D1-3CC3-9A9D-13A4-F2B01A08DF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A669E7DD-1859-E60F-F353-4111151118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r>
              <a:rPr lang="en-US" sz="1200" dirty="0">
                <a:solidFill>
                  <a:schemeClr val="dk1"/>
                </a:solidFill>
                <a:latin typeface="Lato"/>
                <a:ea typeface="Lato"/>
                <a:cs typeface="Lato"/>
                <a:sym typeface="Lato"/>
              </a:rPr>
              <a:t>This is with a different set of code so don’t worry about the previous numbers for timings.. We are not comparing performance from baseline since the code is not the exact same… I am calling a bunch of </a:t>
            </a:r>
            <a:r>
              <a:rPr lang="en-US" sz="1200" dirty="0" err="1">
                <a:solidFill>
                  <a:schemeClr val="dk1"/>
                </a:solidFill>
                <a:latin typeface="Lato"/>
                <a:ea typeface="Lato"/>
                <a:cs typeface="Lato"/>
                <a:sym typeface="Lato"/>
              </a:rPr>
              <a:t>fthings</a:t>
            </a:r>
            <a:r>
              <a:rPr lang="en-US" sz="1200" dirty="0">
                <a:solidFill>
                  <a:schemeClr val="dk1"/>
                </a:solidFill>
                <a:latin typeface="Lato"/>
                <a:ea typeface="Lato"/>
                <a:cs typeface="Lato"/>
                <a:sym typeface="Lato"/>
              </a:rPr>
              <a:t> in the new script not just once like the first example script. That was just a baseline thing. </a:t>
            </a: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250715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5F91A090-C17D-922F-382A-AFC5EF5C77D1}"/>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1A559E59-C00A-ED57-2FE2-11EA81DA29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FEEA9177-B9AD-9D2F-7A35-9A2CE5CF17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492930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2ed961ee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2ed961ee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i="1" dirty="0" err="1">
                <a:effectLst/>
                <a:latin typeface="Times New Roman" panose="02020603050405020304" pitchFamily="18" charset="0"/>
                <a:ea typeface="Times New Roman" panose="02020603050405020304" pitchFamily="18" charset="0"/>
              </a:rPr>
              <a:t>SF</a:t>
            </a:r>
            <a:r>
              <a:rPr lang="en-US" sz="1800" i="1" baseline="-25000" dirty="0" err="1">
                <a:effectLst/>
                <a:latin typeface="Times New Roman" panose="02020603050405020304" pitchFamily="18" charset="0"/>
                <a:ea typeface="Times New Roman" panose="02020603050405020304" pitchFamily="18" charset="0"/>
              </a:rPr>
              <a:t>target</a:t>
            </a:r>
            <a:r>
              <a:rPr lang="en-US" sz="1800" i="1" baseline="-250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represents the biological effect following a spatially uniform 2 </a:t>
            </a:r>
            <a:r>
              <a:rPr lang="en-US" sz="1800" dirty="0" err="1">
                <a:effectLst/>
                <a:latin typeface="Times New Roman" panose="02020603050405020304" pitchFamily="18" charset="0"/>
                <a:ea typeface="Times New Roman" panose="02020603050405020304" pitchFamily="18" charset="0"/>
              </a:rPr>
              <a:t>Gy</a:t>
            </a:r>
            <a:r>
              <a:rPr lang="en-US" sz="1800" dirty="0">
                <a:effectLst/>
                <a:latin typeface="Times New Roman" panose="02020603050405020304" pitchFamily="18" charset="0"/>
                <a:ea typeface="Times New Roman" panose="02020603050405020304" pitchFamily="18" charset="0"/>
              </a:rPr>
              <a:t>/fraction dose across the tumor</a:t>
            </a:r>
          </a:p>
          <a:p>
            <a:pPr marL="285750" lvl="0" indent="-285750" algn="l" rtl="0">
              <a:spcBef>
                <a:spcPts val="0"/>
              </a:spcBef>
              <a:spcAft>
                <a:spcPts val="0"/>
              </a:spcAft>
              <a:buFont typeface="Arial" panose="020B0604020202020204" pitchFamily="34" charset="0"/>
              <a:buChar char="•"/>
            </a:pPr>
            <a:endParaRPr lang="en-US" sz="1800" dirty="0">
              <a:effectLst/>
              <a:latin typeface="Times New Roman" panose="02020603050405020304" pitchFamily="18" charset="0"/>
              <a:ea typeface="Times New Roman" panose="02020603050405020304" pitchFamily="18" charset="0"/>
            </a:endParaRPr>
          </a:p>
          <a:p>
            <a:pPr marL="285750" lvl="0" indent="-285750" algn="l" rtl="0">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Goal: Investigate how model selection and tumor response dynamics influence optimal dose distribution</a:t>
            </a:r>
            <a:r>
              <a:rPr lang="en-US" sz="2800" dirty="0">
                <a:effectLst/>
              </a:rPr>
              <a:t> + </a:t>
            </a:r>
            <a:r>
              <a:rPr lang="en-US" sz="18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the identify which biological mechanisms of </a:t>
            </a:r>
            <a:r>
              <a:rPr lang="en-US" sz="18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radioresistance</a:t>
            </a:r>
            <a:r>
              <a:rPr lang="en-US" sz="18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if at all may dominate in each patient</a:t>
            </a:r>
            <a:endParaRPr lang="en-US"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f426c55b7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The initial RT treatment phase consisted of 30 fractions of 2 </a:t>
            </a:r>
            <a:r>
              <a:rPr lang="en-US" sz="1800" dirty="0" err="1">
                <a:effectLst/>
                <a:latin typeface="Times New Roman" panose="02020603050405020304" pitchFamily="18" charset="0"/>
                <a:ea typeface="Times New Roman" panose="02020603050405020304" pitchFamily="18" charset="0"/>
              </a:rPr>
              <a:t>Gy</a:t>
            </a:r>
            <a:r>
              <a:rPr lang="en-US" sz="1800" dirty="0">
                <a:effectLst/>
                <a:latin typeface="Times New Roman" panose="02020603050405020304" pitchFamily="18" charset="0"/>
                <a:ea typeface="Times New Roman" panose="02020603050405020304" pitchFamily="18" charset="0"/>
              </a:rPr>
              <a:t> administered on weekdays for 6 weeks for a total of 60 Gray (</a:t>
            </a:r>
            <a:r>
              <a:rPr lang="en-US" sz="1800" dirty="0" err="1">
                <a:effectLst/>
                <a:latin typeface="Times New Roman" panose="02020603050405020304" pitchFamily="18" charset="0"/>
                <a:ea typeface="Times New Roman" panose="02020603050405020304" pitchFamily="18" charset="0"/>
              </a:rPr>
              <a:t>Gy</a:t>
            </a:r>
            <a:r>
              <a:rPr lang="en-US" sz="1800" dirty="0">
                <a:effectLst/>
                <a:latin typeface="Times New Roman" panose="02020603050405020304" pitchFamily="18" charset="0"/>
                <a:ea typeface="Times New Roman" panose="02020603050405020304" pitchFamily="18" charset="0"/>
              </a:rPr>
              <a:t>), with concurrent 75 mg/m</a:t>
            </a:r>
            <a:r>
              <a:rPr lang="en-US" sz="1800" baseline="30000" dirty="0">
                <a:effectLst/>
                <a:latin typeface="Times New Roman" panose="02020603050405020304" pitchFamily="18" charset="0"/>
                <a:ea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rPr>
              <a:t> of daily oral temozolomide. </a:t>
            </a:r>
          </a:p>
          <a:p>
            <a:pPr marL="285750" lvl="0" indent="-285750" algn="l" rtl="0">
              <a:spcBef>
                <a:spcPts val="60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The subsequent adjuvant phase consisted of a minimum of six 28-day cycles of temozolomide delivered at 150-200 mg/m</a:t>
            </a:r>
            <a:r>
              <a:rPr lang="en-US" sz="1800" baseline="30000" dirty="0">
                <a:effectLst/>
                <a:latin typeface="Times New Roman" panose="02020603050405020304" pitchFamily="18" charset="0"/>
                <a:ea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rPr>
              <a:t> on the first five days of each cycle.</a:t>
            </a:r>
            <a:endParaRPr sz="1200" dirty="0">
              <a:solidFill>
                <a:schemeClr val="dk1"/>
              </a:solidFill>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17863404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17863404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US" sz="1200" dirty="0">
                <a:solidFill>
                  <a:schemeClr val="dk1"/>
                </a:solidFill>
                <a:latin typeface="Lato"/>
                <a:ea typeface="Lato"/>
                <a:cs typeface="Lato"/>
                <a:sym typeface="Lato"/>
              </a:rPr>
              <a:t>We calibrated for 10 params (we have 22 in all)</a:t>
            </a:r>
          </a:p>
          <a:p>
            <a:pPr marL="0" lvl="0" indent="0" algn="l" rtl="0">
              <a:spcBef>
                <a:spcPts val="480"/>
              </a:spcBef>
              <a:spcAft>
                <a:spcPts val="0"/>
              </a:spcAft>
              <a:buNone/>
            </a:pPr>
            <a:r>
              <a:rPr lang="en-US" sz="1200" dirty="0" err="1">
                <a:solidFill>
                  <a:schemeClr val="dk1"/>
                </a:solidFill>
                <a:latin typeface="Lato"/>
                <a:ea typeface="Lato"/>
                <a:cs typeface="Lato"/>
                <a:sym typeface="Lato"/>
              </a:rPr>
              <a:t>Nb,k</a:t>
            </a:r>
            <a:endParaRPr lang="en-US" sz="1200" dirty="0">
              <a:solidFill>
                <a:schemeClr val="dk1"/>
              </a:solidFill>
              <a:latin typeface="Lato"/>
              <a:ea typeface="Lato"/>
              <a:cs typeface="Lato"/>
              <a:sym typeface="Lato"/>
            </a:endParaRPr>
          </a:p>
          <a:p>
            <a:pPr marL="0" lvl="0" indent="0" algn="l" rtl="0">
              <a:spcBef>
                <a:spcPts val="480"/>
              </a:spcBef>
              <a:spcAft>
                <a:spcPts val="0"/>
              </a:spcAft>
              <a:buNone/>
            </a:pPr>
            <a:r>
              <a:rPr lang="en-US" sz="1200" dirty="0" err="1">
                <a:solidFill>
                  <a:schemeClr val="dk1"/>
                </a:solidFill>
                <a:latin typeface="Lato"/>
                <a:ea typeface="Lato"/>
                <a:cs typeface="Lato"/>
                <a:sym typeface="Lato"/>
              </a:rPr>
              <a:t>Nb,Dw</a:t>
            </a:r>
            <a:r>
              <a:rPr lang="en-US" sz="1200" dirty="0">
                <a:solidFill>
                  <a:schemeClr val="dk1"/>
                </a:solidFill>
                <a:latin typeface="Lato"/>
                <a:ea typeface="Lato"/>
                <a:cs typeface="Lato"/>
                <a:sym typeface="Lato"/>
              </a:rPr>
              <a:t> (uninhibited)</a:t>
            </a:r>
          </a:p>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r>
              <a:rPr lang="en-US" sz="1200" dirty="0">
                <a:solidFill>
                  <a:schemeClr val="dk1"/>
                </a:solidFill>
                <a:latin typeface="Lato"/>
                <a:ea typeface="Lato"/>
                <a:cs typeface="Lato"/>
                <a:sym typeface="Lato"/>
              </a:rPr>
              <a:t>Nb, Dg (uninhibited)</a:t>
            </a:r>
          </a:p>
          <a:p>
            <a:pPr marL="0" lvl="0" indent="0" algn="l" rtl="0">
              <a:spcBef>
                <a:spcPts val="480"/>
              </a:spcBef>
              <a:spcAft>
                <a:spcPts val="0"/>
              </a:spcAft>
              <a:buNone/>
            </a:pPr>
            <a:r>
              <a:rPr lang="en-US" sz="1200" dirty="0">
                <a:solidFill>
                  <a:schemeClr val="dk1"/>
                </a:solidFill>
                <a:latin typeface="Lato"/>
                <a:ea typeface="Lato"/>
                <a:cs typeface="Lato"/>
                <a:sym typeface="Lato"/>
              </a:rPr>
              <a:t>SF_RT</a:t>
            </a:r>
          </a:p>
          <a:p>
            <a:pPr marL="0" lvl="0" indent="0" algn="l" rtl="0">
              <a:spcBef>
                <a:spcPts val="480"/>
              </a:spcBef>
              <a:spcAft>
                <a:spcPts val="0"/>
              </a:spcAft>
              <a:buNone/>
            </a:pPr>
            <a:r>
              <a:rPr lang="en-US" sz="1200" dirty="0" err="1">
                <a:solidFill>
                  <a:schemeClr val="dk1"/>
                </a:solidFill>
                <a:latin typeface="Lato"/>
                <a:ea typeface="Lato"/>
                <a:cs typeface="Lato"/>
                <a:sym typeface="Lato"/>
              </a:rPr>
              <a:t>SF_other</a:t>
            </a:r>
            <a:r>
              <a:rPr lang="en-US" sz="1200" dirty="0">
                <a:solidFill>
                  <a:schemeClr val="dk1"/>
                </a:solidFill>
                <a:latin typeface="Lato"/>
                <a:ea typeface="Lato"/>
                <a:cs typeface="Lato"/>
                <a:sym typeface="Lato"/>
              </a:rPr>
              <a:t> (chemo outside of RT)</a:t>
            </a:r>
          </a:p>
          <a:p>
            <a:pPr marL="0" lvl="0" indent="0" algn="l" rtl="0">
              <a:spcBef>
                <a:spcPts val="480"/>
              </a:spcBef>
              <a:spcAft>
                <a:spcPts val="0"/>
              </a:spcAft>
              <a:buNone/>
            </a:pPr>
            <a:r>
              <a:rPr lang="en-US" sz="1200" dirty="0" err="1">
                <a:solidFill>
                  <a:schemeClr val="dk1"/>
                </a:solidFill>
                <a:latin typeface="Lato"/>
                <a:ea typeface="Lato"/>
                <a:cs typeface="Lato"/>
                <a:sym typeface="Lato"/>
              </a:rPr>
              <a:t>SF_ct</a:t>
            </a:r>
            <a:r>
              <a:rPr lang="en-US" sz="1200" dirty="0">
                <a:solidFill>
                  <a:schemeClr val="dk1"/>
                </a:solidFill>
                <a:latin typeface="Lato"/>
                <a:ea typeface="Lato"/>
                <a:cs typeface="Lato"/>
                <a:sym typeface="Lato"/>
              </a:rPr>
              <a:t> (chemo during RT)</a:t>
            </a:r>
          </a:p>
          <a:p>
            <a:pPr marL="0" lvl="0" indent="0" algn="l" rtl="0">
              <a:spcBef>
                <a:spcPts val="480"/>
              </a:spcBef>
              <a:spcAft>
                <a:spcPts val="0"/>
              </a:spcAft>
              <a:buNone/>
            </a:pPr>
            <a:r>
              <a:rPr lang="en-US" sz="1200" dirty="0">
                <a:solidFill>
                  <a:schemeClr val="dk1"/>
                </a:solidFill>
                <a:latin typeface="Lato"/>
                <a:ea typeface="Lato"/>
                <a:cs typeface="Lato"/>
                <a:sym typeface="Lato"/>
              </a:rPr>
              <a:t>Mechanical coupling  (von mises lambda)</a:t>
            </a:r>
          </a:p>
          <a:p>
            <a:pPr marL="0" lvl="0" indent="0" algn="l" rtl="0">
              <a:spcBef>
                <a:spcPts val="480"/>
              </a:spcBef>
              <a:spcAft>
                <a:spcPts val="0"/>
              </a:spcAft>
              <a:buNone/>
            </a:pPr>
            <a:r>
              <a:rPr lang="en-US" sz="1200" dirty="0">
                <a:solidFill>
                  <a:schemeClr val="dk1"/>
                </a:solidFill>
                <a:latin typeface="Lato"/>
                <a:ea typeface="Lato"/>
                <a:cs typeface="Lato"/>
                <a:sym typeface="Lato"/>
              </a:rPr>
              <a:t>Na, proliferation scaling </a:t>
            </a:r>
          </a:p>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r>
              <a:rPr lang="en-US" sz="1200" dirty="0">
                <a:solidFill>
                  <a:schemeClr val="dk1"/>
                </a:solidFill>
                <a:latin typeface="Lato"/>
                <a:ea typeface="Lato"/>
                <a:cs typeface="Lato"/>
                <a:sym typeface="Lato"/>
              </a:rPr>
              <a:t>Na, diffusion scaling (</a:t>
            </a:r>
            <a:r>
              <a:rPr lang="en-US" sz="1200" b="0" i="0" u="none" strike="noStrike" cap="none" dirty="0">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Scaling factor for diffusion coefficient Da = </a:t>
            </a:r>
            <a:r>
              <a:rPr lang="en-US" sz="1200" b="0" i="0" u="none" strike="noStrike" cap="none" dirty="0" err="1">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params_e</a:t>
            </a:r>
            <a:r>
              <a:rPr lang="en-US" sz="1200" b="0" i="0" u="none" strike="noStrike" cap="none" dirty="0">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(7)*Db</a:t>
            </a:r>
            <a:r>
              <a:rPr lang="en-US" sz="1200" dirty="0">
                <a:solidFill>
                  <a:schemeClr val="dk1"/>
                </a:solidFill>
                <a:latin typeface="Lato"/>
                <a:ea typeface="Lato"/>
                <a:cs typeface="Lato"/>
                <a:sym typeface="Lato"/>
              </a:rPr>
              <a:t>)</a:t>
            </a:r>
          </a:p>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r>
              <a:rPr lang="en-US" sz="1200" dirty="0" err="1">
                <a:solidFill>
                  <a:schemeClr val="dk1"/>
                </a:solidFill>
                <a:latin typeface="Lato"/>
                <a:ea typeface="Lato"/>
                <a:cs typeface="Lato"/>
                <a:sym typeface="Lato"/>
              </a:rPr>
              <a:t>RT_long</a:t>
            </a:r>
            <a:r>
              <a:rPr lang="en-US" sz="1200" dirty="0">
                <a:solidFill>
                  <a:schemeClr val="dk1"/>
                </a:solidFill>
                <a:latin typeface="Lato"/>
                <a:ea typeface="Lato"/>
                <a:cs typeface="Lato"/>
                <a:sym typeface="Lato"/>
              </a:rPr>
              <a:t> (long term effect of RT)</a:t>
            </a:r>
          </a:p>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endParaRPr lang="en-US" sz="1200" dirty="0">
              <a:solidFill>
                <a:schemeClr val="dk1"/>
              </a:solidFill>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D5E40670-FB06-2642-A118-93649884D734}"/>
            </a:ext>
          </a:extLst>
        </p:cNvPr>
        <p:cNvGrpSpPr/>
        <p:nvPr/>
      </p:nvGrpSpPr>
      <p:grpSpPr>
        <a:xfrm>
          <a:off x="0" y="0"/>
          <a:ext cx="0" cy="0"/>
          <a:chOff x="0" y="0"/>
          <a:chExt cx="0" cy="0"/>
        </a:xfrm>
      </p:grpSpPr>
      <p:sp>
        <p:nvSpPr>
          <p:cNvPr id="167" name="Google Shape;167;g317863404cd_0_0:notes">
            <a:extLst>
              <a:ext uri="{FF2B5EF4-FFF2-40B4-BE49-F238E27FC236}">
                <a16:creationId xmlns:a16="http://schemas.microsoft.com/office/drawing/2014/main" id="{AF2194FE-6E44-9B30-F8AB-D008BF8A28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17863404cd_0_0:notes">
            <a:extLst>
              <a:ext uri="{FF2B5EF4-FFF2-40B4-BE49-F238E27FC236}">
                <a16:creationId xmlns:a16="http://schemas.microsoft.com/office/drawing/2014/main" id="{A8E2456A-05DC-2CEA-08AF-EE5B258E13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US"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206148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2E7A88BA-E0F1-FACB-9281-8DAF7C4A195F}"/>
            </a:ext>
          </a:extLst>
        </p:cNvPr>
        <p:cNvGrpSpPr/>
        <p:nvPr/>
      </p:nvGrpSpPr>
      <p:grpSpPr>
        <a:xfrm>
          <a:off x="0" y="0"/>
          <a:ext cx="0" cy="0"/>
          <a:chOff x="0" y="0"/>
          <a:chExt cx="0" cy="0"/>
        </a:xfrm>
      </p:grpSpPr>
      <p:sp>
        <p:nvSpPr>
          <p:cNvPr id="167" name="Google Shape;167;g317863404cd_0_0:notes">
            <a:extLst>
              <a:ext uri="{FF2B5EF4-FFF2-40B4-BE49-F238E27FC236}">
                <a16:creationId xmlns:a16="http://schemas.microsoft.com/office/drawing/2014/main" id="{F8511DCB-7602-F151-8C0F-ED1860C24F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17863404cd_0_0:notes">
            <a:extLst>
              <a:ext uri="{FF2B5EF4-FFF2-40B4-BE49-F238E27FC236}">
                <a16:creationId xmlns:a16="http://schemas.microsoft.com/office/drawing/2014/main" id="{36E695A9-9E1D-B739-8605-6CEEDE296A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US"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109137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9C569DAC-669E-5235-07ED-7AF060D35812}"/>
            </a:ext>
          </a:extLst>
        </p:cNvPr>
        <p:cNvGrpSpPr/>
        <p:nvPr/>
      </p:nvGrpSpPr>
      <p:grpSpPr>
        <a:xfrm>
          <a:off x="0" y="0"/>
          <a:ext cx="0" cy="0"/>
          <a:chOff x="0" y="0"/>
          <a:chExt cx="0" cy="0"/>
        </a:xfrm>
      </p:grpSpPr>
      <p:sp>
        <p:nvSpPr>
          <p:cNvPr id="167" name="Google Shape;167;g317863404cd_0_0:notes">
            <a:extLst>
              <a:ext uri="{FF2B5EF4-FFF2-40B4-BE49-F238E27FC236}">
                <a16:creationId xmlns:a16="http://schemas.microsoft.com/office/drawing/2014/main" id="{00B2BB81-49A3-0332-972D-B7FB3D7A0E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17863404cd_0_0:notes">
            <a:extLst>
              <a:ext uri="{FF2B5EF4-FFF2-40B4-BE49-F238E27FC236}">
                <a16:creationId xmlns:a16="http://schemas.microsoft.com/office/drawing/2014/main" id="{8FAF5D4F-08AE-81DF-4B11-D50A16D949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471761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F59B67EB-E6A1-66BC-306F-FF6E538B069A}"/>
            </a:ext>
          </a:extLst>
        </p:cNvPr>
        <p:cNvGrpSpPr/>
        <p:nvPr/>
      </p:nvGrpSpPr>
      <p:grpSpPr>
        <a:xfrm>
          <a:off x="0" y="0"/>
          <a:ext cx="0" cy="0"/>
          <a:chOff x="0" y="0"/>
          <a:chExt cx="0" cy="0"/>
        </a:xfrm>
      </p:grpSpPr>
      <p:sp>
        <p:nvSpPr>
          <p:cNvPr id="167" name="Google Shape;167;g317863404cd_0_0:notes">
            <a:extLst>
              <a:ext uri="{FF2B5EF4-FFF2-40B4-BE49-F238E27FC236}">
                <a16:creationId xmlns:a16="http://schemas.microsoft.com/office/drawing/2014/main" id="{7211005A-9536-3305-DE9E-EFB095B7DB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17863404cd_0_0:notes">
            <a:extLst>
              <a:ext uri="{FF2B5EF4-FFF2-40B4-BE49-F238E27FC236}">
                <a16:creationId xmlns:a16="http://schemas.microsoft.com/office/drawing/2014/main" id="{2D132C21-8A08-466A-6578-7B1074B5B5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08739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59F9D8A8-32E1-748A-99B2-2CA34C939928}"/>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FF6B3BE3-ABC7-7749-8E52-FA11925486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3BB11345-437A-059D-17DD-2ECF1FCD9C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463605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f426c55b76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94" name="Google Shape;194;g2f426c55b76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dirty="0"/>
                  <a:t>Say partial differential </a:t>
                </a:r>
                <a:r>
                  <a:rPr lang="en" b="0" dirty="0" err="1"/>
                  <a:t>eqn</a:t>
                </a:r>
                <a:r>
                  <a:rPr lang="en" b="0" dirty="0"/>
                  <a:t> instead of just PDE</a:t>
                </a:r>
                <a:endParaRPr b="0" dirty="0"/>
              </a:p>
              <a:p>
                <a:pPr marL="0" lvl="0" indent="0" algn="l" rtl="0">
                  <a:spcBef>
                    <a:spcPts val="0"/>
                  </a:spcBef>
                  <a:spcAft>
                    <a:spcPts val="0"/>
                  </a:spcAft>
                  <a:buNone/>
                </a:pPr>
                <a:endParaRPr b="0" dirty="0"/>
              </a:p>
              <a:p>
                <a:pPr marL="0" lvl="0" indent="0" algn="l" rtl="0">
                  <a:spcBef>
                    <a:spcPts val="0"/>
                  </a:spcBef>
                  <a:spcAft>
                    <a:spcPts val="0"/>
                  </a:spcAft>
                  <a:buNone/>
                </a:pPr>
                <a:r>
                  <a:rPr lang="en" b="0" dirty="0"/>
                  <a:t>Change in N is a function of diffusion and proliferation </a:t>
                </a:r>
              </a:p>
              <a:p>
                <a:pPr marL="0" lvl="0" indent="0" algn="l" rtl="0">
                  <a:spcBef>
                    <a:spcPts val="0"/>
                  </a:spcBef>
                  <a:spcAft>
                    <a:spcPts val="0"/>
                  </a:spcAft>
                  <a:buNone/>
                </a:pPr>
                <a:endParaRPr lang="en" b="0" dirty="0"/>
              </a:p>
              <a:p>
                <a:pPr marL="0" lvl="0" indent="0" algn="l" rtl="0">
                  <a:spcBef>
                    <a:spcPts val="0"/>
                  </a:spcBef>
                  <a:spcAft>
                    <a:spcPts val="0"/>
                  </a:spcAft>
                  <a:buNone/>
                </a:pPr>
                <a:r>
                  <a:rPr lang="en" b="0" dirty="0"/>
                  <a:t>N</a:t>
                </a:r>
                <a:r>
                  <a:rPr lang="en" b="0" baseline="-25000" dirty="0"/>
                  <a:t>N </a:t>
                </a:r>
                <a:r>
                  <a:rPr lang="en" b="0" baseline="0" dirty="0"/>
                  <a:t> was set to 0.16 --- Swanson et al 2008: 16% is the detection threshold (when cells reach 16% of the carrying capacity, they can be detected on T2w)</a:t>
                </a:r>
                <a:endParaRPr lang="en" b="0" dirty="0"/>
              </a:p>
              <a:p>
                <a:pPr marL="0" lvl="0" indent="0" algn="l" rtl="0">
                  <a:spcBef>
                    <a:spcPts val="0"/>
                  </a:spcBef>
                  <a:spcAft>
                    <a:spcPts val="0"/>
                  </a:spcAft>
                  <a:buNone/>
                </a:pPr>
                <a:endParaRPr lang="en" b="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14:m>
                  <m:oMath xmlns:m="http://schemas.openxmlformats.org/officeDocument/2006/math">
                    <m:sSub>
                      <m:sSubPr>
                        <m:ctrlPr>
                          <a:rPr lang="en-US" b="0" i="1" smtClean="0">
                            <a:effectLst/>
                            <a:latin typeface="Cambria Math" panose="02040503050406030204" pitchFamily="18" charset="0"/>
                          </a:rPr>
                        </m:ctrlPr>
                      </m:sSubPr>
                      <m:e>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𝑁</m:t>
                        </m:r>
                      </m:sub>
                    </m:sSub>
                  </m:oMath>
                </a14:m>
                <a:r>
                  <a:rPr lang="en-US" sz="1800" b="0" dirty="0">
                    <a:effectLst/>
                    <a:latin typeface="Times New Roman" panose="02020603050405020304" pitchFamily="18" charset="0"/>
                    <a:ea typeface="Times New Roman" panose="02020603050405020304" pitchFamily="18" charset="0"/>
                  </a:rPr>
                  <a:t> was set to 0.16 (11), while</a:t>
                </a:r>
                <a:r>
                  <a:rPr lang="en-US" sz="1800" b="0" dirty="0">
                    <a:solidFill>
                      <a:srgbClr val="000000"/>
                    </a:solidFill>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en-US" b="0" i="1">
                            <a:effectLst/>
                            <a:latin typeface="Cambria Math" panose="02040503050406030204" pitchFamily="18" charset="0"/>
                          </a:rPr>
                        </m:ctrlPr>
                      </m:sSubPr>
                      <m:e>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𝐸</m:t>
                        </m:r>
                      </m:sub>
                    </m:sSub>
                  </m:oMath>
                </a14:m>
                <a:r>
                  <a:rPr lang="en-US" sz="1800" b="0" dirty="0">
                    <a:effectLst/>
                    <a:latin typeface="Times New Roman" panose="02020603050405020304" pitchFamily="18" charset="0"/>
                    <a:ea typeface="Times New Roman" panose="02020603050405020304" pitchFamily="18" charset="0"/>
                  </a:rPr>
                  <a:t> was set to the maximum value observed in </a:t>
                </a:r>
                <a14:m>
                  <m:oMath xmlns:m="http://schemas.openxmlformats.org/officeDocument/2006/math">
                    <m:sSub>
                      <m:sSubPr>
                        <m:ctrlPr>
                          <a:rPr lang="en-US" b="0" i="1">
                            <a:solidFill>
                              <a:srgbClr val="000000"/>
                            </a:solidFill>
                            <a:effectLst/>
                            <a:latin typeface="Cambria Math" panose="02040503050406030204" pitchFamily="18" charset="0"/>
                            <a:ea typeface="Calibri" panose="020F0502020204030204" pitchFamily="34" charset="0"/>
                          </a:rPr>
                        </m:ctrlPr>
                      </m:sSubPr>
                      <m:e>
                        <m:acc>
                          <m:accPr>
                            <m:chr m:val="̂"/>
                            <m:ctrlPr>
                              <a:rPr lang="en-US" b="0" i="1">
                                <a:solidFill>
                                  <a:srgbClr val="000000"/>
                                </a:solidFill>
                                <a:effectLst/>
                                <a:latin typeface="Cambria Math" panose="02040503050406030204" pitchFamily="18" charset="0"/>
                                <a:ea typeface="Calibri" panose="020F0502020204030204" pitchFamily="34" charset="0"/>
                              </a:rPr>
                            </m:ctrlPr>
                          </m:accPr>
                          <m:e>
                            <m:r>
                              <a:rPr lang="en-US" sz="18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𝑁</m:t>
                            </m:r>
                          </m:e>
                        </m:acc>
                      </m:e>
                      <m:sub>
                        <m:r>
                          <a:rPr lang="en-US" sz="18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𝐸</m:t>
                        </m:r>
                      </m:sub>
                    </m:sSub>
                    <m:d>
                      <m:dPr>
                        <m:ctrlPr>
                          <a:rPr lang="en-US" b="0" i="1">
                            <a:solidFill>
                              <a:srgbClr val="000000"/>
                            </a:solidFill>
                            <a:effectLst/>
                            <a:latin typeface="Cambria Math" panose="02040503050406030204" pitchFamily="18" charset="0"/>
                            <a:ea typeface="Arial Unicode MS" panose="020B0604020202020204" pitchFamily="34" charset="-128"/>
                          </a:rPr>
                        </m:ctrlPr>
                      </m:dPr>
                      <m:e>
                        <m:acc>
                          <m:accPr>
                            <m:chr m:val="̅"/>
                            <m:ctrlPr>
                              <a:rPr lang="en-US" b="0" i="1">
                                <a:solidFill>
                                  <a:srgbClr val="000000"/>
                                </a:solidFill>
                                <a:effectLst/>
                                <a:latin typeface="Cambria Math" panose="02040503050406030204" pitchFamily="18" charset="0"/>
                                <a:ea typeface="Arial Unicode MS" panose="020B0604020202020204" pitchFamily="34" charset="-128"/>
                              </a:rPr>
                            </m:ctrlPr>
                          </m:accPr>
                          <m:e>
                            <m:r>
                              <a:rPr lang="en-US" sz="1800" b="0" i="1" smtClean="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𝑥</m:t>
                            </m:r>
                          </m:e>
                        </m:acc>
                        <m:r>
                          <a:rPr lang="en-US" sz="1800" b="0" i="1" smtClean="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m:t>
                        </m:r>
                        <m:r>
                          <a:rPr lang="en-US" sz="1800" b="0" i="1" smtClean="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𝑡</m:t>
                        </m:r>
                      </m:e>
                    </m:d>
                  </m:oMath>
                </a14:m>
                <a:r>
                  <a:rPr lang="en-US" sz="1800" b="0" dirty="0">
                    <a:solidFill>
                      <a:srgbClr val="000000"/>
                    </a:solidFill>
                    <a:effectLst/>
                    <a:latin typeface="Times New Roman" panose="02020603050405020304" pitchFamily="18" charset="0"/>
                    <a:ea typeface="Times New Roman" panose="02020603050405020304" pitchFamily="18" charset="0"/>
                  </a:rPr>
                  <a:t> across all time points</a:t>
                </a:r>
                <a:r>
                  <a:rPr lang="en-US" sz="1800" b="0" dirty="0">
                    <a:effectLst/>
                    <a:latin typeface="Times New Roman" panose="02020603050405020304" pitchFamily="18" charset="0"/>
                    <a:ea typeface="Times New Roman" panose="02020603050405020304" pitchFamily="18" charset="0"/>
                  </a:rPr>
                  <a:t>. </a:t>
                </a:r>
                <a:r>
                  <a:rPr lang="en-US" sz="1800" b="0" dirty="0">
                    <a:solidFill>
                      <a:srgbClr val="000000"/>
                    </a:solidFill>
                    <a:effectLst/>
                    <a:latin typeface="Times New Roman" panose="02020603050405020304" pitchFamily="18" charset="0"/>
                    <a:ea typeface="Times New Roman" panose="02020603050405020304" pitchFamily="18" charset="0"/>
                  </a:rPr>
                  <a:t>These are biological carrying capacities (how many</a:t>
                </a:r>
                <a:r>
                  <a:rPr lang="en-US" sz="1800" b="0" baseline="0" dirty="0">
                    <a:solidFill>
                      <a:srgbClr val="000000"/>
                    </a:solidFill>
                    <a:effectLst/>
                    <a:latin typeface="Times New Roman" panose="02020603050405020304" pitchFamily="18" charset="0"/>
                    <a:ea typeface="Times New Roman" panose="02020603050405020304" pitchFamily="18" charset="0"/>
                  </a:rPr>
                  <a:t> cells can a voxel support?</a:t>
                </a:r>
                <a:endParaRPr lang="en-US" sz="1800" b="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lang="en-US" b="0" dirty="0"/>
              </a:p>
              <a:p>
                <a:pPr marL="0" lvl="0" indent="0" algn="l" rtl="0">
                  <a:spcBef>
                    <a:spcPts val="0"/>
                  </a:spcBef>
                  <a:spcAft>
                    <a:spcPts val="0"/>
                  </a:spcAft>
                  <a:buNone/>
                </a:pPr>
                <a:r>
                  <a:rPr lang="en-US" b="0" dirty="0"/>
                  <a:t>ADC quantifies the rate of diffusion of water molecules in cellular tissues. We fit for ADC via DW-MRI. </a:t>
                </a:r>
              </a:p>
              <a:p>
                <a:pPr marL="0" lvl="0" indent="0" algn="l" rtl="0">
                  <a:spcBef>
                    <a:spcPts val="0"/>
                  </a:spcBef>
                  <a:spcAft>
                    <a:spcPts val="0"/>
                  </a:spcAft>
                  <a:buNone/>
                </a:pPr>
                <a:endParaRPr lang="en-US" b="0" dirty="0"/>
              </a:p>
              <a:p>
                <a:pPr marL="0" lvl="0" indent="0" algn="l" rtl="0">
                  <a:spcBef>
                    <a:spcPts val="0"/>
                  </a:spcBef>
                  <a:spcAft>
                    <a:spcPts val="0"/>
                  </a:spcAft>
                  <a:buNone/>
                </a:pPr>
                <a:r>
                  <a:rPr lang="en-US" b="0" dirty="0"/>
                  <a:t>D: mm^2/day </a:t>
                </a:r>
              </a:p>
              <a:p>
                <a:pPr marL="0" lvl="0" indent="0" algn="l" rtl="0">
                  <a:spcBef>
                    <a:spcPts val="0"/>
                  </a:spcBef>
                  <a:spcAft>
                    <a:spcPts val="0"/>
                  </a:spcAft>
                  <a:buNone/>
                </a:pPr>
                <a:r>
                  <a:rPr lang="en-US" b="0" dirty="0"/>
                  <a:t>K = 1/day </a:t>
                </a:r>
              </a:p>
              <a:p>
                <a:pPr marL="0" lvl="0" indent="0" algn="l" rtl="0">
                  <a:spcBef>
                    <a:spcPts val="0"/>
                  </a:spcBef>
                  <a:spcAft>
                    <a:spcPts val="0"/>
                  </a:spcAft>
                  <a:buNone/>
                </a:pPr>
                <a:endParaRPr lang="en-US" b="0" dirty="0"/>
              </a:p>
              <a:p>
                <a:pPr marL="0" lvl="0" indent="0" algn="l" rtl="0">
                  <a:spcBef>
                    <a:spcPts val="0"/>
                  </a:spcBef>
                  <a:spcAft>
                    <a:spcPts val="0"/>
                  </a:spcAft>
                  <a:buNone/>
                </a:pPr>
                <a:r>
                  <a:rPr lang="en-US" b="0" dirty="0"/>
                  <a:t>dt = 0.05 days  = 1.2 hours </a:t>
                </a:r>
              </a:p>
              <a:p>
                <a:pPr marL="0" lvl="0" indent="0" algn="l" rtl="0">
                  <a:spcBef>
                    <a:spcPts val="0"/>
                  </a:spcBef>
                  <a:spcAft>
                    <a:spcPts val="0"/>
                  </a:spcAft>
                  <a:buNone/>
                </a:pPr>
                <a:r>
                  <a:rPr lang="en-US" b="0" dirty="0"/>
                  <a:t>dx, </a:t>
                </a:r>
                <a:r>
                  <a:rPr lang="en-US" b="0" dirty="0" err="1"/>
                  <a:t>dy</a:t>
                </a:r>
                <a:r>
                  <a:rPr lang="en-US" b="0" dirty="0"/>
                  <a:t>, </a:t>
                </a:r>
                <a:r>
                  <a:rPr lang="en-US" b="0" dirty="0" err="1"/>
                  <a:t>dz</a:t>
                </a:r>
                <a:r>
                  <a:rPr lang="en-US" b="0" dirty="0"/>
                  <a:t> = 0.7 mm x 0.7 mm x 5 mm</a:t>
                </a:r>
              </a:p>
              <a:p>
                <a:pPr marL="0" lvl="0" indent="0" algn="l" rtl="0">
                  <a:spcBef>
                    <a:spcPts val="0"/>
                  </a:spcBef>
                  <a:spcAft>
                    <a:spcPts val="0"/>
                  </a:spcAft>
                  <a:buNone/>
                </a:pPr>
                <a:r>
                  <a:rPr lang="en-US" b="0" dirty="0"/>
                  <a:t>Distance between slices = 5 mm </a:t>
                </a:r>
              </a:p>
              <a:p>
                <a:pPr marL="0" lvl="0" indent="0" algn="l" rtl="0">
                  <a:spcBef>
                    <a:spcPts val="0"/>
                  </a:spcBef>
                  <a:spcAft>
                    <a:spcPts val="0"/>
                  </a:spcAft>
                  <a:buNone/>
                </a:pPr>
                <a:endParaRPr lang="en-US" b="0" dirty="0"/>
              </a:p>
              <a:p>
                <a:pPr marL="0" lvl="0" indent="0" algn="l" rtl="0">
                  <a:spcBef>
                    <a:spcPts val="0"/>
                  </a:spcBef>
                  <a:spcAft>
                    <a:spcPts val="0"/>
                  </a:spcAft>
                  <a:buNone/>
                </a:pPr>
                <a:endParaRPr b="0" dirty="0"/>
              </a:p>
            </p:txBody>
          </p:sp>
        </mc:Choice>
        <mc:Fallback xmlns="">
          <p:sp>
            <p:nvSpPr>
              <p:cNvPr id="194" name="Google Shape;194;g2f426c55b76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Say partial differential </a:t>
                </a:r>
                <a:r>
                  <a:rPr lang="en" dirty="0" err="1"/>
                  <a:t>eqn</a:t>
                </a:r>
                <a:r>
                  <a:rPr lang="en" dirty="0"/>
                  <a:t> instead of just PDE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Change in N is a function of diffusion and proliferation </a:t>
                </a:r>
              </a:p>
              <a:p>
                <a:pPr marL="0" lvl="0" indent="0" algn="l" rtl="0">
                  <a:spcBef>
                    <a:spcPts val="0"/>
                  </a:spcBef>
                  <a:spcAft>
                    <a:spcPts val="0"/>
                  </a:spcAft>
                  <a:buNone/>
                </a:pPr>
                <a:endParaRPr lang="en"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𝜃_𝑁</a:t>
                </a:r>
                <a:r>
                  <a:rPr lang="en-US" sz="1800" dirty="0">
                    <a:effectLst/>
                    <a:latin typeface="Times New Roman" panose="02020603050405020304" pitchFamily="18" charset="0"/>
                    <a:ea typeface="Times New Roman" panose="02020603050405020304" pitchFamily="18" charset="0"/>
                  </a:rPr>
                  <a:t> was set to 0.16 (11), while</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𝜃_𝐸</a:t>
                </a:r>
                <a:r>
                  <a:rPr lang="en-US" sz="1800" dirty="0">
                    <a:effectLst/>
                    <a:latin typeface="Times New Roman" panose="02020603050405020304" pitchFamily="18" charset="0"/>
                    <a:ea typeface="Times New Roman" panose="02020603050405020304" pitchFamily="18" charset="0"/>
                  </a:rPr>
                  <a:t> was set to the maximum value observed in </a:t>
                </a: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𝑁 ̂_𝐸 </a:t>
                </a:r>
                <a:r>
                  <a:rPr lang="en-US" i="0">
                    <a:solidFill>
                      <a:srgbClr val="000000"/>
                    </a:solidFill>
                    <a:effectLst/>
                    <a:latin typeface="Cambria Math" panose="02040503050406030204" pitchFamily="18" charset="0"/>
                    <a:ea typeface="Arial Unicode MS" panose="020B0604020202020204" pitchFamily="34" charset="-128"/>
                  </a:rPr>
                  <a:t>(</a:t>
                </a:r>
                <a:r>
                  <a:rPr lang="en-US" sz="1800" i="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a:t>𝑥 ̅,𝑡)</a:t>
                </a:r>
                <a:r>
                  <a:rPr lang="en-US" sz="1800" dirty="0">
                    <a:solidFill>
                      <a:srgbClr val="000000"/>
                    </a:solidFill>
                    <a:effectLst/>
                    <a:latin typeface="Times New Roman" panose="02020603050405020304" pitchFamily="18" charset="0"/>
                    <a:ea typeface="Times New Roman" panose="02020603050405020304" pitchFamily="18" charset="0"/>
                  </a:rPr>
                  <a:t> across all time points</a:t>
                </a:r>
                <a:r>
                  <a:rPr lang="en-US" sz="1800" dirty="0">
                    <a:effectLst/>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For regions 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𝜃_𝐸≤1</a:t>
                </a:r>
                <a:r>
                  <a:rPr lang="en-US" sz="1800" dirty="0">
                    <a:effectLst/>
                    <a:latin typeface="Times New Roman" panose="02020603050405020304" pitchFamily="18" charset="0"/>
                    <a:ea typeface="Times New Roman" panose="02020603050405020304" pitchFamily="18" charset="0"/>
                  </a:rPr>
                  <a:t>, we assumed that biological factors, such as nutrient availability, dominate the restriction of a voxel’s ability to support cells.</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D: mm^2/day </a:t>
                </a:r>
              </a:p>
              <a:p>
                <a:pPr marL="0" lvl="0" indent="0" algn="l" rtl="0">
                  <a:spcBef>
                    <a:spcPts val="0"/>
                  </a:spcBef>
                  <a:spcAft>
                    <a:spcPts val="0"/>
                  </a:spcAft>
                  <a:buNone/>
                </a:pPr>
                <a:r>
                  <a:rPr lang="en-US" b="1" dirty="0"/>
                  <a:t>K = 1/day </a:t>
                </a:r>
                <a:endParaRPr b="1" dirty="0"/>
              </a:p>
            </p:txBody>
          </p:sp>
        </mc:Fallback>
      </mc:AlternateContent>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17863404c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214" name="Google Shape;214;g317863404c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lvl="0"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kern="100" dirty="0">
                    <a:effectLst/>
                    <a:latin typeface="Times New Roman" panose="02020603050405020304" pitchFamily="18" charset="0"/>
                    <a:ea typeface="Lato" panose="020F0502020204030203" pitchFamily="34" charset="0"/>
                    <a:cs typeface="Times New Roman" panose="02020603050405020304" pitchFamily="18" charset="0"/>
                  </a:rPr>
                  <a:t>We used contrast</a:t>
                </a:r>
                <a:r>
                  <a:rPr lang="en-US" sz="1200" kern="100" baseline="0" dirty="0">
                    <a:effectLst/>
                    <a:latin typeface="Times New Roman" panose="02020603050405020304" pitchFamily="18" charset="0"/>
                    <a:ea typeface="Lato" panose="020F0502020204030203" pitchFamily="34" charset="0"/>
                    <a:cs typeface="Times New Roman" panose="02020603050405020304" pitchFamily="18" charset="0"/>
                  </a:rPr>
                  <a:t> distribution</a:t>
                </a:r>
                <a:r>
                  <a:rPr lang="en-US" sz="1200" kern="100" dirty="0">
                    <a:effectLst/>
                    <a:latin typeface="Times New Roman" panose="02020603050405020304" pitchFamily="18" charset="0"/>
                    <a:ea typeface="Lato" panose="020F0502020204030203" pitchFamily="34" charset="0"/>
                    <a:cs typeface="Times New Roman" panose="02020603050405020304" pitchFamily="18" charset="0"/>
                  </a:rPr>
                  <a:t> (</a:t>
                </a:r>
                <a:r>
                  <a:rPr lang="en-US" sz="1200" kern="100" baseline="0" dirty="0">
                    <a:effectLst/>
                    <a:latin typeface="Times New Roman" panose="02020603050405020304" pitchFamily="18" charset="0"/>
                    <a:ea typeface="Lato" panose="020F0502020204030203" pitchFamily="34" charset="0"/>
                    <a:cs typeface="Times New Roman" panose="02020603050405020304" pitchFamily="18" charset="0"/>
                  </a:rPr>
                  <a:t>and </a:t>
                </a:r>
                <a14:m>
                  <m:oMath xmlns:m="http://schemas.openxmlformats.org/officeDocument/2006/math">
                    <m: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𝑂𝐸𝑅</m:t>
                    </m:r>
                    <m:d>
                      <m:dPr>
                        <m:ctrlP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ctrlPr>
                      </m:dPr>
                      <m:e>
                        <m:acc>
                          <m:accPr>
                            <m:chr m:val="̅"/>
                            <m:ctrlP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ctrlPr>
                          </m:accPr>
                          <m:e>
                            <m: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𝑥</m:t>
                            </m:r>
                          </m:e>
                        </m:acc>
                        <m: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m:t>
                        </m:r>
                        <m: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𝑡</m:t>
                        </m:r>
                      </m:e>
                    </m:d>
                  </m:oMath>
                </a14:m>
                <a:r>
                  <a:rPr lang="en-US" sz="1200" kern="100" dirty="0">
                    <a:effectLst/>
                    <a:latin typeface="Times New Roman" panose="02020603050405020304" pitchFamily="18" charset="0"/>
                    <a:ea typeface="Lato" panose="020F0502020204030203" pitchFamily="34" charset="0"/>
                    <a:cs typeface="Times New Roman" panose="02020603050405020304" pitchFamily="18" charset="0"/>
                  </a:rPr>
                  <a:t>) as a surrogate for oxygen levels as some studies have linked contrast enhancement ratios to tissue hypoxia.</a:t>
                </a:r>
              </a:p>
              <a:p>
                <a:pPr marL="228600" marR="0" lvl="0"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endParaRPr lang="en-US" sz="1200" kern="100" dirty="0">
                  <a:effectLst/>
                  <a:latin typeface="Times New Roman" panose="02020603050405020304" pitchFamily="18" charset="0"/>
                  <a:ea typeface="Lato" panose="020F0502020204030203" pitchFamily="34" charset="0"/>
                  <a:cs typeface="Times New Roman" panose="02020603050405020304" pitchFamily="18" charset="0"/>
                </a:endParaRPr>
              </a:p>
              <a:p>
                <a:pPr marL="228600" marR="0" lvl="0"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FMISO-PET is a type of medical imaging technique that uses the 18F-fluoromisonidazole (FMISO) radioactive tracer to detect and quantify tumor hypoxia (low oxygen levels) in living tissues.</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Works by binding to and becoming trapped in hypoxic cells, providing a visual map of oxygen-deprived regions</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b="0" i="0" dirty="0">
                    <a:solidFill>
                      <a:srgbClr val="EEF0FF"/>
                    </a:solidFill>
                    <a:effectLst/>
                    <a:latin typeface="Times New Roman" panose="02020603050405020304" pitchFamily="18" charset="0"/>
                    <a:cs typeface="Times New Roman" panose="02020603050405020304" pitchFamily="18" charset="0"/>
                  </a:rPr>
                  <a:t>Positron emission tomography (PET) detects the radioactive signals emitted by the trapped tracer </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2000" dirty="0">
                    <a:latin typeface="Times New Roman" panose="02020603050405020304" pitchFamily="18" charset="0"/>
                    <a:cs typeface="Times New Roman" panose="02020603050405020304" pitchFamily="18" charset="0"/>
                  </a:rPr>
                  <a:t>Rockne et al. (2015) used FMISO-PET to identify hypoxic voxels via thresholding of </a:t>
                </a:r>
                <a:r>
                  <a:rPr lang="en-US" sz="3600" dirty="0"/>
                  <a:t>Tumor-to-Blood (T/B) ratio for binary classification of voxel: </a:t>
                </a:r>
                <a:r>
                  <a:rPr lang="en-US" sz="2000" dirty="0">
                    <a:latin typeface="Times New Roman" panose="02020603050405020304" pitchFamily="18" charset="0"/>
                    <a:cs typeface="Times New Roman" panose="02020603050405020304" pitchFamily="18" charset="0"/>
                  </a:rPr>
                  <a:t>OER = to either 1 or 3</a:t>
                </a:r>
              </a:p>
            </p:txBody>
          </p:sp>
        </mc:Choice>
        <mc:Fallback xmlns="">
          <p:sp>
            <p:nvSpPr>
              <p:cNvPr id="214" name="Google Shape;214;g317863404c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lvl="0"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kern="100" dirty="0">
                    <a:effectLst/>
                    <a:latin typeface="Times New Roman" panose="02020603050405020304" pitchFamily="18" charset="0"/>
                    <a:ea typeface="Lato" panose="020F0502020204030203" pitchFamily="34" charset="0"/>
                    <a:cs typeface="Times New Roman" panose="02020603050405020304" pitchFamily="18" charset="0"/>
                  </a:rPr>
                  <a:t>We used the </a:t>
                </a:r>
                <a:r>
                  <a:rPr lang="en-US" sz="1200" i="0"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a:t>𝑂𝐸𝑅(𝑥 ̅,𝑡)"</a:t>
                </a:r>
                <a:r>
                  <a:rPr lang="en-US" sz="1200" i="0" kern="100">
                    <a:solidFill>
                      <a:srgbClr val="000000"/>
                    </a:solidFill>
                    <a:effectLst/>
                    <a:latin typeface="Cambria Math" panose="02040503050406030204" pitchFamily="18" charset="0"/>
                    <a:ea typeface="Lato" panose="020F0502020204030203" pitchFamily="34" charset="0"/>
                    <a:cs typeface="Times New Roman" panose="02020603050405020304" pitchFamily="18" charset="0"/>
                  </a:rPr>
                  <a:t> </a:t>
                </a:r>
                <a:r>
                  <a:rPr lang="en-US" sz="1200" i="0" kern="10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a:t>
                </a:r>
                <a:r>
                  <a:rPr lang="en-US" sz="1200" kern="100" dirty="0">
                    <a:effectLst/>
                    <a:latin typeface="Times New Roman" panose="02020603050405020304" pitchFamily="18" charset="0"/>
                    <a:ea typeface="Lato" panose="020F0502020204030203" pitchFamily="34" charset="0"/>
                    <a:cs typeface="Times New Roman" panose="02020603050405020304" pitchFamily="18" charset="0"/>
                  </a:rPr>
                  <a:t>as a surrogate for oxygen levels as some studies have linked contrast enhancement to tissue hypoxia.</a:t>
                </a:r>
              </a:p>
              <a:p>
                <a:pPr marL="228600" marR="0" lvl="0"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FMISO-PET is a type of medical imaging technique that uses the 18F-fluoromisonidazole (FMISO) radioactive tracer to detect and quantify tumor hypoxia (low oxygen levels) in living tissues.</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Works by binding to and becoming trapped in hypoxic cells, providing a visual map of oxygen-deprived regions</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b="0" i="0" dirty="0">
                    <a:solidFill>
                      <a:srgbClr val="EEF0FF"/>
                    </a:solidFill>
                    <a:effectLst/>
                    <a:latin typeface="Times New Roman" panose="02020603050405020304" pitchFamily="18" charset="0"/>
                    <a:cs typeface="Times New Roman" panose="02020603050405020304" pitchFamily="18" charset="0"/>
                  </a:rPr>
                  <a:t>Positron emission tomography (PET) detects the radioactive signals emitted by the trapped tracer </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2000" dirty="0">
                    <a:latin typeface="Times New Roman" panose="02020603050405020304" pitchFamily="18" charset="0"/>
                    <a:cs typeface="Times New Roman" panose="02020603050405020304" pitchFamily="18" charset="0"/>
                  </a:rPr>
                  <a:t>Rockne et al. (2015) used FMISO-PET to identify hypoxic voxels via thresholding of </a:t>
                </a:r>
                <a:r>
                  <a:rPr lang="en-US" sz="3600" dirty="0"/>
                  <a:t>Tumor-to-Blood (T/B) ratio for binary classification of voxel: </a:t>
                </a:r>
                <a:r>
                  <a:rPr lang="en-US" sz="2000" dirty="0">
                    <a:latin typeface="Times New Roman" panose="02020603050405020304" pitchFamily="18" charset="0"/>
                    <a:cs typeface="Times New Roman" panose="02020603050405020304" pitchFamily="18" charset="0"/>
                  </a:rPr>
                  <a:t>OER = to either 1 or 3</a:t>
                </a:r>
              </a:p>
            </p:txBody>
          </p:sp>
        </mc:Fallback>
      </mc:AlternateContent>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D687E1E9-B9C8-F838-3F23-C29CCD46DF2C}"/>
            </a:ext>
          </a:extLst>
        </p:cNvPr>
        <p:cNvGrpSpPr/>
        <p:nvPr/>
      </p:nvGrpSpPr>
      <p:grpSpPr>
        <a:xfrm>
          <a:off x="0" y="0"/>
          <a:ext cx="0" cy="0"/>
          <a:chOff x="0" y="0"/>
          <a:chExt cx="0" cy="0"/>
        </a:xfrm>
      </p:grpSpPr>
      <p:sp>
        <p:nvSpPr>
          <p:cNvPr id="405" name="Google Shape;405;g32ed961eed3_0_109:notes">
            <a:extLst>
              <a:ext uri="{FF2B5EF4-FFF2-40B4-BE49-F238E27FC236}">
                <a16:creationId xmlns:a16="http://schemas.microsoft.com/office/drawing/2014/main" id="{2CD46642-084A-5486-DE3C-7FBFC967F9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2ed961eed3_0_109:notes">
            <a:extLst>
              <a:ext uri="{FF2B5EF4-FFF2-40B4-BE49-F238E27FC236}">
                <a16:creationId xmlns:a16="http://schemas.microsoft.com/office/drawing/2014/main" id="{39D363D3-F769-F7E5-EE6E-B232D25C67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solidFill>
                <a:schemeClr val="dk1"/>
              </a:solidFill>
            </a:endParaRPr>
          </a:p>
        </p:txBody>
      </p:sp>
    </p:spTree>
    <p:extLst>
      <p:ext uri="{BB962C8B-B14F-4D97-AF65-F5344CB8AC3E}">
        <p14:creationId xmlns:p14="http://schemas.microsoft.com/office/powerpoint/2010/main" val="2732837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8408ED42-BD21-EB95-7AE6-46C25836993B}"/>
            </a:ext>
          </a:extLst>
        </p:cNvPr>
        <p:cNvGrpSpPr/>
        <p:nvPr/>
      </p:nvGrpSpPr>
      <p:grpSpPr>
        <a:xfrm>
          <a:off x="0" y="0"/>
          <a:ext cx="0" cy="0"/>
          <a:chOff x="0" y="0"/>
          <a:chExt cx="0" cy="0"/>
        </a:xfrm>
      </p:grpSpPr>
      <p:sp>
        <p:nvSpPr>
          <p:cNvPr id="405" name="Google Shape;405;g32ed961eed3_0_109:notes">
            <a:extLst>
              <a:ext uri="{FF2B5EF4-FFF2-40B4-BE49-F238E27FC236}">
                <a16:creationId xmlns:a16="http://schemas.microsoft.com/office/drawing/2014/main" id="{D6AFC4DC-4C53-4C4E-25D0-DADDC42351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2ed961eed3_0_109:notes">
            <a:extLst>
              <a:ext uri="{FF2B5EF4-FFF2-40B4-BE49-F238E27FC236}">
                <a16:creationId xmlns:a16="http://schemas.microsoft.com/office/drawing/2014/main" id="{217A37F6-8606-DA90-4E07-D062F33713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solidFill>
                <a:schemeClr val="dk1"/>
              </a:solidFill>
            </a:endParaRPr>
          </a:p>
        </p:txBody>
      </p:sp>
    </p:spTree>
    <p:extLst>
      <p:ext uri="{BB962C8B-B14F-4D97-AF65-F5344CB8AC3E}">
        <p14:creationId xmlns:p14="http://schemas.microsoft.com/office/powerpoint/2010/main" val="1852560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720F7C73-7BDC-77B7-09D8-A935BFFF4E90}"/>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61D81EE7-F486-C0D6-6468-0AA722C5FD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D4FB6F17-CC0F-2221-D2CA-5162D43C87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480"/>
              </a:spcBef>
              <a:spcAft>
                <a:spcPts val="0"/>
              </a:spcAft>
              <a:buClrTx/>
              <a:buSzTx/>
              <a:buFontTx/>
              <a:buNone/>
              <a:tabLst/>
              <a:defRPr/>
            </a:pPr>
            <a:r>
              <a:rPr lang="en-US" dirty="0"/>
              <a:t>Patient 2; </a:t>
            </a:r>
            <a:r>
              <a:rPr lang="en-US" dirty="0" err="1"/>
              <a:t>SF_target</a:t>
            </a:r>
            <a:r>
              <a:rPr lang="en-US" dirty="0"/>
              <a:t> = 0.89</a:t>
            </a:r>
          </a:p>
        </p:txBody>
      </p:sp>
    </p:spTree>
    <p:extLst>
      <p:ext uri="{BB962C8B-B14F-4D97-AF65-F5344CB8AC3E}">
        <p14:creationId xmlns:p14="http://schemas.microsoft.com/office/powerpoint/2010/main" val="3767407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3426E00B-D283-8600-E9B1-B943D1B4883C}"/>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CA664360-2393-DFC8-2BD4-A4BC648F36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6F421FDC-F0EA-C097-0C51-0DA7B6D316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850525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a:extLst>
            <a:ext uri="{FF2B5EF4-FFF2-40B4-BE49-F238E27FC236}">
              <a16:creationId xmlns:a16="http://schemas.microsoft.com/office/drawing/2014/main" id="{CC31092D-E7C5-4566-A2B2-47BA0E5C04A6}"/>
            </a:ext>
          </a:extLst>
        </p:cNvPr>
        <p:cNvGrpSpPr/>
        <p:nvPr/>
      </p:nvGrpSpPr>
      <p:grpSpPr>
        <a:xfrm>
          <a:off x="0" y="0"/>
          <a:ext cx="0" cy="0"/>
          <a:chOff x="0" y="0"/>
          <a:chExt cx="0" cy="0"/>
        </a:xfrm>
      </p:grpSpPr>
      <p:sp>
        <p:nvSpPr>
          <p:cNvPr id="320" name="Google Shape;320;g1478e549402_0_1429:notes">
            <a:extLst>
              <a:ext uri="{FF2B5EF4-FFF2-40B4-BE49-F238E27FC236}">
                <a16:creationId xmlns:a16="http://schemas.microsoft.com/office/drawing/2014/main" id="{2D0098FE-5F5D-1F24-3BE5-47329879FA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478e549402_0_1429:notes">
            <a:extLst>
              <a:ext uri="{FF2B5EF4-FFF2-40B4-BE49-F238E27FC236}">
                <a16:creationId xmlns:a16="http://schemas.microsoft.com/office/drawing/2014/main" id="{72218C53-4F39-2B61-0B90-D429D759F7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1386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D38462D3-DD65-67FB-C5A9-E6EB5D69BAFB}"/>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B09F8DDD-F59E-197A-4413-5185C99CA7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BF1BB913-CB3B-CC37-0583-7EDABE0C2F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 typeface="Arial" panose="020B0604020202020204" pitchFamily="34" charset="0"/>
              <a:buNone/>
            </a:pPr>
            <a:r>
              <a:rPr lang="en-US" sz="1400" b="1" i="0" dirty="0">
                <a:solidFill>
                  <a:srgbClr val="001D35"/>
                </a:solidFill>
                <a:effectLst/>
                <a:latin typeface="Lato" panose="020F0502020204030203" pitchFamily="34" charset="0"/>
                <a:ea typeface="Lato" panose="020F0502020204030203" pitchFamily="34" charset="0"/>
                <a:cs typeface="Lato" panose="020F0502020204030203" pitchFamily="34" charset="0"/>
              </a:rPr>
              <a:t>GTV (Gross Tumor Volume):</a:t>
            </a:r>
            <a:endParaRPr lang="en-US" sz="1400" b="0" i="0" dirty="0">
              <a:solidFill>
                <a:srgbClr val="001D35"/>
              </a:solidFill>
              <a:effectLst/>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This is the visible tumor seen on imaging (like MRI). In post-operative glioblastoma, it often refers to the resection cavity and any remaining enhancing tumor. </a:t>
            </a:r>
          </a:p>
          <a:p>
            <a:pPr marL="0" lvl="0" indent="0" algn="l" rtl="0">
              <a:spcBef>
                <a:spcPts val="480"/>
              </a:spcBef>
              <a:spcAft>
                <a:spcPts val="0"/>
              </a:spcAft>
              <a:buNone/>
            </a:pPr>
            <a:endParaRPr lang="en-US" sz="14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a:p>
            <a:pPr marL="158750" indent="0" algn="l">
              <a:buNone/>
            </a:pPr>
            <a:r>
              <a:rPr lang="en-US" sz="1400" b="1" i="0" dirty="0">
                <a:solidFill>
                  <a:srgbClr val="001D35"/>
                </a:solidFill>
                <a:effectLst/>
                <a:latin typeface="Lato" panose="020F0502020204030203" pitchFamily="34" charset="0"/>
                <a:ea typeface="Lato" panose="020F0502020204030203" pitchFamily="34" charset="0"/>
                <a:cs typeface="Lato" panose="020F0502020204030203" pitchFamily="34" charset="0"/>
              </a:rPr>
              <a:t>CTV (Clinical Target Volume):</a:t>
            </a:r>
            <a:endParaRPr lang="en-US" sz="1400" b="0" i="0" dirty="0">
              <a:solidFill>
                <a:srgbClr val="001D35"/>
              </a:solidFill>
              <a:effectLst/>
              <a:latin typeface="Lato" panose="020F0502020204030203" pitchFamily="34" charset="0"/>
              <a:ea typeface="Lato" panose="020F0502020204030203" pitchFamily="34" charset="0"/>
              <a:cs typeface="Lato" panose="020F0502020204030203" pitchFamily="34" charset="0"/>
            </a:endParaRPr>
          </a:p>
          <a:p>
            <a:pPr algn="l"/>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This volume is larger than the GTV and includes the GTV plus a margin to encompass potential microscopic spread of cancer cells beyond the visible tumor. The exact margin added can vary, but it's intended to ensure that all potentially cancerous tissue receives radiation</a:t>
            </a:r>
          </a:p>
          <a:p>
            <a:pPr marL="0" lvl="0" indent="0" algn="l" rtl="0">
              <a:spcBef>
                <a:spcPts val="480"/>
              </a:spcBef>
              <a:spcAft>
                <a:spcPts val="0"/>
              </a:spcAft>
              <a:buNone/>
            </a:pPr>
            <a:endParaRPr lang="en-US" sz="14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a:p>
            <a:pPr marL="158750" indent="0" algn="l">
              <a:buNone/>
            </a:pPr>
            <a:r>
              <a:rPr lang="en-US" sz="1400" b="1" i="0" dirty="0">
                <a:solidFill>
                  <a:srgbClr val="001D35"/>
                </a:solidFill>
                <a:effectLst/>
                <a:latin typeface="Lato" panose="020F0502020204030203" pitchFamily="34" charset="0"/>
                <a:ea typeface="Lato" panose="020F0502020204030203" pitchFamily="34" charset="0"/>
                <a:cs typeface="Lato" panose="020F0502020204030203" pitchFamily="34" charset="0"/>
              </a:rPr>
              <a:t>PTV (Planning Target Volume):</a:t>
            </a:r>
            <a:endParaRPr lang="en-US" sz="1400" b="0" i="0" dirty="0">
              <a:solidFill>
                <a:srgbClr val="001D35"/>
              </a:solidFill>
              <a:effectLst/>
              <a:latin typeface="Lato" panose="020F0502020204030203" pitchFamily="34" charset="0"/>
              <a:ea typeface="Lato" panose="020F0502020204030203" pitchFamily="34" charset="0"/>
              <a:cs typeface="Lato" panose="020F0502020204030203" pitchFamily="34" charset="0"/>
            </a:endParaRPr>
          </a:p>
          <a:p>
            <a:pPr algn="l" fontAlgn="ct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This is the largest volume, created by adding a margin to the CTV. This margin accounts for: </a:t>
            </a:r>
            <a:endParaRPr lang="en-US" sz="1400" b="0" i="0" dirty="0">
              <a:solidFill>
                <a:srgbClr val="0B57D0"/>
              </a:solidFill>
              <a:effectLst/>
              <a:latin typeface="Lato" panose="020F0502020204030203" pitchFamily="34" charset="0"/>
              <a:ea typeface="Lato" panose="020F0502020204030203" pitchFamily="34" charset="0"/>
              <a:cs typeface="Lato" panose="020F0502020204030203" pitchFamily="34" charset="0"/>
            </a:endParaRPr>
          </a:p>
          <a:p>
            <a:pPr lvl="1" algn="l" fontAlgn="ctr">
              <a:buFont typeface="Arial" panose="020B0604020202020204" pitchFamily="34" charset="0"/>
              <a:buChar char="•"/>
            </a:pPr>
            <a:r>
              <a:rPr lang="en-US" sz="1400" b="1" i="0" dirty="0">
                <a:solidFill>
                  <a:srgbClr val="545D7E"/>
                </a:solidFill>
                <a:effectLst/>
                <a:latin typeface="Lato" panose="020F0502020204030203" pitchFamily="34" charset="0"/>
                <a:ea typeface="Lato" panose="020F0502020204030203" pitchFamily="34" charset="0"/>
                <a:cs typeface="Lato" panose="020F0502020204030203" pitchFamily="34" charset="0"/>
              </a:rPr>
              <a:t>Patient movement:</a:t>
            </a: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 Small movements during treatment can shift the tumor position. </a:t>
            </a:r>
            <a:endParaRPr lang="en-US" sz="1400" b="0" i="0" dirty="0">
              <a:solidFill>
                <a:srgbClr val="0B57D0"/>
              </a:solidFill>
              <a:effectLst/>
              <a:latin typeface="Lato" panose="020F0502020204030203" pitchFamily="34" charset="0"/>
              <a:ea typeface="Lato" panose="020F0502020204030203" pitchFamily="34" charset="0"/>
              <a:cs typeface="Lato" panose="020F0502020204030203" pitchFamily="34" charset="0"/>
            </a:endParaRPr>
          </a:p>
          <a:p>
            <a:pPr lvl="1" algn="l" fontAlgn="ctr">
              <a:buFont typeface="Arial" panose="020B0604020202020204" pitchFamily="34" charset="0"/>
              <a:buChar char="•"/>
            </a:pPr>
            <a:r>
              <a:rPr lang="en-US" sz="1400" b="1" i="0" dirty="0">
                <a:solidFill>
                  <a:srgbClr val="545D7E"/>
                </a:solidFill>
                <a:effectLst/>
                <a:latin typeface="Lato" panose="020F0502020204030203" pitchFamily="34" charset="0"/>
                <a:ea typeface="Lato" panose="020F0502020204030203" pitchFamily="34" charset="0"/>
                <a:cs typeface="Lato" panose="020F0502020204030203" pitchFamily="34" charset="0"/>
              </a:rPr>
              <a:t>Setup uncertainties:</a:t>
            </a: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 Slight variations in how the patient is positioned for each treatment session. </a:t>
            </a:r>
            <a:endParaRPr lang="en-US" sz="1400" b="0" i="0" dirty="0">
              <a:solidFill>
                <a:srgbClr val="0B57D0"/>
              </a:solidFill>
              <a:effectLst/>
              <a:latin typeface="Lato" panose="020F0502020204030203" pitchFamily="34" charset="0"/>
              <a:ea typeface="Lato" panose="020F0502020204030203" pitchFamily="34" charset="0"/>
              <a:cs typeface="Lato" panose="020F0502020204030203" pitchFamily="34" charset="0"/>
            </a:endParaRPr>
          </a:p>
          <a:p>
            <a:pPr lvl="1" algn="l" fontAlgn="ctr">
              <a:buFont typeface="Arial" panose="020B0604020202020204" pitchFamily="34" charset="0"/>
              <a:buChar char="•"/>
            </a:pPr>
            <a:r>
              <a:rPr lang="en-US" sz="1400" b="1" i="0" dirty="0">
                <a:solidFill>
                  <a:srgbClr val="545D7E"/>
                </a:solidFill>
                <a:effectLst/>
                <a:latin typeface="Lato" panose="020F0502020204030203" pitchFamily="34" charset="0"/>
                <a:ea typeface="Lato" panose="020F0502020204030203" pitchFamily="34" charset="0"/>
                <a:cs typeface="Lato" panose="020F0502020204030203" pitchFamily="34" charset="0"/>
              </a:rPr>
              <a:t>Internal organ motion:</a:t>
            </a: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 Organs can shift slightly during treatment. </a:t>
            </a:r>
            <a:endParaRPr lang="en-US" sz="1400" b="0" i="0" dirty="0">
              <a:solidFill>
                <a:srgbClr val="0B57D0"/>
              </a:solidFill>
              <a:effectLst/>
              <a:latin typeface="Lato" panose="020F0502020204030203" pitchFamily="34" charset="0"/>
              <a:ea typeface="Lato" panose="020F0502020204030203" pitchFamily="34" charset="0"/>
              <a:cs typeface="Lato" panose="020F0502020204030203" pitchFamily="34" charset="0"/>
            </a:endParaRPr>
          </a:p>
          <a:p>
            <a:pPr lvl="1" algn="l" fontAlgn="ctr">
              <a:buFont typeface="Arial" panose="020B0604020202020204" pitchFamily="34" charset="0"/>
              <a:buChar char="•"/>
            </a:pPr>
            <a:r>
              <a:rPr lang="en-US" sz="1400" b="1" i="0" dirty="0">
                <a:solidFill>
                  <a:srgbClr val="545D7E"/>
                </a:solidFill>
                <a:effectLst/>
                <a:latin typeface="Lato" panose="020F0502020204030203" pitchFamily="34" charset="0"/>
                <a:ea typeface="Lato" panose="020F0502020204030203" pitchFamily="34" charset="0"/>
                <a:cs typeface="Lato" panose="020F0502020204030203" pitchFamily="34" charset="0"/>
              </a:rPr>
              <a:t>Beam penumbra:</a:t>
            </a: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 The edge of the radiation beam isn't perfectly sharp and can spread slightly. </a:t>
            </a:r>
            <a:endParaRPr lang="en-US" sz="1400" b="0" i="0" dirty="0">
              <a:solidFill>
                <a:srgbClr val="0B57D0"/>
              </a:solidFill>
              <a:effectLst/>
              <a:latin typeface="Lato" panose="020F0502020204030203" pitchFamily="34" charset="0"/>
              <a:ea typeface="Lato" panose="020F0502020204030203" pitchFamily="34" charset="0"/>
              <a:cs typeface="Lato" panose="020F0502020204030203" pitchFamily="34" charset="0"/>
            </a:endParaRPr>
          </a:p>
          <a:p>
            <a:pPr lvl="1" algn="l">
              <a:buFont typeface="Arial" panose="020B0604020202020204" pitchFamily="34" charset="0"/>
              <a:buChar char="•"/>
            </a:pPr>
            <a:r>
              <a:rPr lang="en-US" sz="1400" b="1" i="0" dirty="0">
                <a:solidFill>
                  <a:srgbClr val="545D7E"/>
                </a:solidFill>
                <a:effectLst/>
                <a:latin typeface="Lato" panose="020F0502020204030203" pitchFamily="34" charset="0"/>
                <a:ea typeface="Lato" panose="020F0502020204030203" pitchFamily="34" charset="0"/>
                <a:cs typeface="Lato" panose="020F0502020204030203" pitchFamily="34" charset="0"/>
              </a:rPr>
              <a:t>Dose buildup:</a:t>
            </a: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 The radiation dose needs a certain distance to build up to its full strength</a:t>
            </a:r>
          </a:p>
          <a:p>
            <a:pPr marL="0" lvl="0" indent="0" algn="l" rtl="0">
              <a:spcBef>
                <a:spcPts val="480"/>
              </a:spcBef>
              <a:spcAft>
                <a:spcPts val="0"/>
              </a:spcAft>
              <a:buNone/>
            </a:pPr>
            <a:endParaRPr lang="en-US" sz="14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3584777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075815D4-AE62-E2A0-0D54-F665962DE6F4}"/>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49026D9E-6256-6BA0-F782-DCBB9EBADE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28E3EEE7-5A8B-5DB1-B7AC-B04F9101F1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804930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85EEF4A2-2B0D-FD50-05AF-CB916ADE0E32}"/>
            </a:ext>
          </a:extLst>
        </p:cNvPr>
        <p:cNvGrpSpPr/>
        <p:nvPr/>
      </p:nvGrpSpPr>
      <p:grpSpPr>
        <a:xfrm>
          <a:off x="0" y="0"/>
          <a:ext cx="0" cy="0"/>
          <a:chOff x="0" y="0"/>
          <a:chExt cx="0" cy="0"/>
        </a:xfrm>
      </p:grpSpPr>
      <p:sp>
        <p:nvSpPr>
          <p:cNvPr id="405" name="Google Shape;405;g32ed961eed3_0_109:notes">
            <a:extLst>
              <a:ext uri="{FF2B5EF4-FFF2-40B4-BE49-F238E27FC236}">
                <a16:creationId xmlns:a16="http://schemas.microsoft.com/office/drawing/2014/main" id="{5FC9F858-8A8F-E0ED-405B-A45C387EF0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2ed961eed3_0_109:notes">
            <a:extLst>
              <a:ext uri="{FF2B5EF4-FFF2-40B4-BE49-F238E27FC236}">
                <a16:creationId xmlns:a16="http://schemas.microsoft.com/office/drawing/2014/main" id="{1C927BD4-B6A5-6AB0-01DA-A231422DDD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Patient 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DVH is calculated for wherever there is nonzero dose (so basically whole brain almost)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Baseline CTV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Average dose across all fractions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1" dirty="0">
                <a:solidFill>
                  <a:srgbClr val="1A1C1E"/>
                </a:solidFill>
                <a:effectLst/>
                <a:latin typeface="Lato" panose="020F0502020204030203" pitchFamily="34" charset="0"/>
                <a:ea typeface="Lato" panose="020F0502020204030203" pitchFamily="34" charset="0"/>
                <a:cs typeface="Lato" panose="020F0502020204030203" pitchFamily="34" charset="0"/>
              </a:rPr>
              <a:t>(where MV adds dose that MH,CD don’t)</a:t>
            </a:r>
            <a:endParaRPr lang="en-US" sz="1100" i="1" dirty="0">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lvl="0" indent="0" algn="l" rtl="0">
              <a:spcBef>
                <a:spcPts val="0"/>
              </a:spcBef>
              <a:spcAft>
                <a:spcPts val="0"/>
              </a:spcAft>
              <a:buNone/>
            </a:pPr>
            <a:endParaRPr lang="en-US" dirty="0">
              <a:solidFill>
                <a:schemeClr val="dk1"/>
              </a:solidFill>
            </a:endParaRPr>
          </a:p>
        </p:txBody>
      </p:sp>
    </p:spTree>
    <p:extLst>
      <p:ext uri="{BB962C8B-B14F-4D97-AF65-F5344CB8AC3E}">
        <p14:creationId xmlns:p14="http://schemas.microsoft.com/office/powerpoint/2010/main" val="3170034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7A9AEB79-7F94-CBC7-7F3C-D88A7BC95036}"/>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6EDB2F9C-63C4-2291-1C18-64B8F0C648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33AFEC3A-734C-68E2-4595-5E735D5071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0893414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BC43B0E5-8B7E-D490-345E-3874E94A9981}"/>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A2874213-8F8A-4417-141A-611034D769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DF65F634-3B62-B080-1D5E-BDA694B62B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2000" dirty="0">
                <a:solidFill>
                  <a:schemeClr val="dk1"/>
                </a:solidFill>
                <a:latin typeface="Lato"/>
                <a:ea typeface="Lato"/>
                <a:cs typeface="Lato"/>
                <a:sym typeface="Lato"/>
              </a:rPr>
              <a:t>Each bar represents the entire cohort</a:t>
            </a:r>
            <a:endParaRPr lang="en-US" sz="2000" dirty="0">
              <a:solidFill>
                <a:schemeClr val="accent2"/>
              </a:solidFill>
            </a:endParaRPr>
          </a:p>
          <a:p>
            <a:pPr marL="285750" indent="-285750">
              <a:buFont typeface="Arial" panose="020B0604020202020204" pitchFamily="34" charset="0"/>
              <a:buChar char="•"/>
            </a:pPr>
            <a:r>
              <a:rPr lang="en-US" sz="2000" dirty="0">
                <a:solidFill>
                  <a:schemeClr val="accent2"/>
                </a:solidFill>
              </a:rPr>
              <a:t>Average across all fractions</a:t>
            </a:r>
          </a:p>
          <a:p>
            <a:pPr marL="285750" indent="-285750">
              <a:buFont typeface="Arial" panose="020B0604020202020204" pitchFamily="34" charset="0"/>
              <a:buChar char="•"/>
            </a:pPr>
            <a:r>
              <a:rPr lang="en-US" sz="2000" dirty="0">
                <a:solidFill>
                  <a:schemeClr val="accent2"/>
                </a:solidFill>
              </a:rPr>
              <a:t>Central tumor slice </a:t>
            </a:r>
          </a:p>
          <a:p>
            <a:pPr marL="285750" indent="-285750">
              <a:buFont typeface="Arial" panose="020B0604020202020204" pitchFamily="34" charset="0"/>
              <a:buChar char="•"/>
            </a:pPr>
            <a:r>
              <a:rPr lang="en-US" sz="2000" dirty="0">
                <a:solidFill>
                  <a:schemeClr val="accent2"/>
                </a:solidFill>
              </a:rPr>
              <a:t>Baseline CTV</a:t>
            </a:r>
          </a:p>
          <a:p>
            <a:pPr marL="285750" indent="-285750">
              <a:buFont typeface="Arial" panose="020B0604020202020204" pitchFamily="34" charset="0"/>
              <a:buChar char="•"/>
            </a:pPr>
            <a:endParaRPr lang="en-US" sz="2000" dirty="0">
              <a:solidFill>
                <a:schemeClr val="accent2"/>
              </a:solidFill>
              <a:latin typeface="Lato"/>
              <a:ea typeface="Lato"/>
              <a:cs typeface="Lato"/>
              <a:sym typeface="Lato"/>
            </a:endParaRPr>
          </a:p>
          <a:p>
            <a:pPr marL="285750" indent="-285750">
              <a:buFont typeface="Arial" panose="020B0604020202020204" pitchFamily="34" charset="0"/>
              <a:buChar char="•"/>
            </a:pPr>
            <a:r>
              <a:rPr lang="en-US" sz="2000" dirty="0">
                <a:solidFill>
                  <a:schemeClr val="accent2"/>
                </a:solidFill>
                <a:latin typeface="Lato"/>
                <a:ea typeface="Lato"/>
                <a:cs typeface="Lato"/>
                <a:sym typeface="Lato"/>
              </a:rPr>
              <a:t>Key: even though the mean is pretty much the same across all three models-- some voxels require way more dose than others according to the </a:t>
            </a:r>
            <a:r>
              <a:rPr lang="en-US" sz="2000" dirty="0" err="1">
                <a:solidFill>
                  <a:schemeClr val="accent2"/>
                </a:solidFill>
                <a:latin typeface="Lato"/>
                <a:ea typeface="Lato"/>
                <a:cs typeface="Lato"/>
                <a:sym typeface="Lato"/>
              </a:rPr>
              <a:t>Dmax</a:t>
            </a:r>
            <a:r>
              <a:rPr lang="en-US" sz="2000" dirty="0">
                <a:solidFill>
                  <a:schemeClr val="accent2"/>
                </a:solidFill>
                <a:latin typeface="Lato"/>
                <a:ea typeface="Lato"/>
                <a:cs typeface="Lato"/>
                <a:sym typeface="Lato"/>
              </a:rPr>
              <a:t> plot for Mv and </a:t>
            </a:r>
            <a:r>
              <a:rPr lang="en-US" sz="2000" dirty="0" err="1">
                <a:solidFill>
                  <a:schemeClr val="accent2"/>
                </a:solidFill>
                <a:latin typeface="Lato"/>
                <a:ea typeface="Lato"/>
                <a:cs typeface="Lato"/>
                <a:sym typeface="Lato"/>
              </a:rPr>
              <a:t>Mcd</a:t>
            </a:r>
            <a:endParaRPr lang="en-US"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511991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f426c55b76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f426c55b76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 sz="11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ee82ca155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2ee82ca155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f426c55b76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f426c55b76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We assumed that regions with a tumor cell density nearing the carrying capacity inhibit proliferation, which in turn reduces the likelihood of tumor cell death due to mitotic catastrophe. </a:t>
            </a:r>
            <a:endParaRPr lang="en-US" dirty="0"/>
          </a:p>
        </p:txBody>
      </p:sp>
    </p:spTree>
    <p:extLst>
      <p:ext uri="{BB962C8B-B14F-4D97-AF65-F5344CB8AC3E}">
        <p14:creationId xmlns:p14="http://schemas.microsoft.com/office/powerpoint/2010/main" val="27878851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93F56-FCCA-BC11-1262-C85916F373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1F378B-C7C7-1FFD-2A7B-208F90D09C6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3203847-D1D2-7D95-EDBD-FC4939D3FED5}"/>
              </a:ext>
            </a:extLst>
          </p:cNvPr>
          <p:cNvSpPr>
            <a:spLocks noGrp="1"/>
          </p:cNvSpPr>
          <p:nvPr>
            <p:ph type="body" idx="1"/>
          </p:nvPr>
        </p:nvSpPr>
        <p:spPr/>
        <p:txBody>
          <a:bodyPr/>
          <a:lstStyle/>
          <a:p>
            <a:r>
              <a:rPr lang="en-US" sz="1800" dirty="0">
                <a:latin typeface="Times New Roman" panose="02020603050405020304" pitchFamily="18" charset="0"/>
                <a:cs typeface="Times New Roman" panose="02020603050405020304" pitchFamily="18" charset="0"/>
              </a:rPr>
              <a:t>This measures </a:t>
            </a:r>
            <a:r>
              <a:rPr lang="en-US" sz="1800" b="1" dirty="0">
                <a:latin typeface="Times New Roman" panose="02020603050405020304" pitchFamily="18" charset="0"/>
                <a:cs typeface="Times New Roman" panose="02020603050405020304" pitchFamily="18" charset="0"/>
              </a:rPr>
              <a:t>how much the voxel brightens after contrast injection</a:t>
            </a:r>
            <a:endParaRPr lang="en-US" sz="1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High ER → strong contrast enhancement → </a:t>
            </a:r>
            <a:r>
              <a:rPr lang="en-US" sz="1800" b="1" dirty="0">
                <a:latin typeface="Times New Roman" panose="02020603050405020304" pitchFamily="18" charset="0"/>
                <a:cs typeface="Times New Roman" panose="02020603050405020304" pitchFamily="18" charset="0"/>
              </a:rPr>
              <a:t>high perfusion or leaky vasculature</a:t>
            </a:r>
            <a:r>
              <a:rPr lang="en-US" sz="1800" dirty="0">
                <a:latin typeface="Times New Roman" panose="02020603050405020304" pitchFamily="18" charset="0"/>
                <a:cs typeface="Times New Roman" panose="02020603050405020304" pitchFamily="18" charset="0"/>
              </a:rPr>
              <a:t>, sometimes correlated with </a:t>
            </a:r>
            <a:r>
              <a:rPr lang="en-US" sz="1800" b="1" dirty="0">
                <a:latin typeface="Times New Roman" panose="02020603050405020304" pitchFamily="18" charset="0"/>
                <a:cs typeface="Times New Roman" panose="02020603050405020304" pitchFamily="18" charset="0"/>
              </a:rPr>
              <a:t>better oxygenation</a:t>
            </a:r>
            <a:r>
              <a:rPr lang="en-US" sz="1800" dirty="0">
                <a:latin typeface="Times New Roman" panose="02020603050405020304" pitchFamily="18" charset="0"/>
                <a:cs typeface="Times New Roman" panose="02020603050405020304" pitchFamily="18" charset="0"/>
              </a:rPr>
              <a:t>.</a:t>
            </a:r>
          </a:p>
          <a:p>
            <a:pPr lvl="1"/>
            <a:r>
              <a:rPr lang="en-US" sz="1800" dirty="0">
                <a:latin typeface="Times New Roman" panose="02020603050405020304" pitchFamily="18" charset="0"/>
                <a:cs typeface="Times New Roman" panose="02020603050405020304" pitchFamily="18" charset="0"/>
              </a:rPr>
              <a:t>Low ER → weak enhancement → </a:t>
            </a:r>
            <a:r>
              <a:rPr lang="en-US" sz="1800" b="1" dirty="0">
                <a:latin typeface="Times New Roman" panose="02020603050405020304" pitchFamily="18" charset="0"/>
                <a:cs typeface="Times New Roman" panose="02020603050405020304" pitchFamily="18" charset="0"/>
              </a:rPr>
              <a:t>poor perfusion</a:t>
            </a:r>
            <a:r>
              <a:rPr lang="en-US" sz="1800" dirty="0">
                <a:latin typeface="Times New Roman" panose="02020603050405020304" pitchFamily="18" charset="0"/>
                <a:cs typeface="Times New Roman" panose="02020603050405020304" pitchFamily="18" charset="0"/>
              </a:rPr>
              <a:t>, possibly </a:t>
            </a:r>
            <a:r>
              <a:rPr lang="en-US" sz="1800" b="1" dirty="0">
                <a:latin typeface="Times New Roman" panose="02020603050405020304" pitchFamily="18" charset="0"/>
                <a:cs typeface="Times New Roman" panose="02020603050405020304" pitchFamily="18" charset="0"/>
              </a:rPr>
              <a:t>more hypoxic</a:t>
            </a:r>
            <a:r>
              <a:rPr lang="en-US" sz="1800" dirty="0">
                <a:latin typeface="Times New Roman" panose="02020603050405020304" pitchFamily="18" charset="0"/>
                <a:cs typeface="Times New Roman" panose="02020603050405020304" pitchFamily="18" charset="0"/>
              </a:rPr>
              <a:t>.</a:t>
            </a:r>
          </a:p>
          <a:p>
            <a:pPr lvl="1"/>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The + 1 keeps the minimum OER = 1</a:t>
            </a:r>
          </a:p>
        </p:txBody>
      </p:sp>
    </p:spTree>
    <p:extLst>
      <p:ext uri="{BB962C8B-B14F-4D97-AF65-F5344CB8AC3E}">
        <p14:creationId xmlns:p14="http://schemas.microsoft.com/office/powerpoint/2010/main" val="1939212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0418748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07824D3B-DB8C-2092-3AFD-5E0BA6C00E99}"/>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EE7783D6-5661-49F5-4DA2-FB953EB1B3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334C531B-763A-2CF7-E756-576AB8D738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US" sz="1200" b="0" dirty="0">
                <a:solidFill>
                  <a:schemeClr val="dk1"/>
                </a:solidFill>
                <a:latin typeface="Times New Roman" panose="02020603050405020304" pitchFamily="18" charset="0"/>
                <a:ea typeface="Lato"/>
                <a:cs typeface="Times New Roman" panose="02020603050405020304" pitchFamily="18" charset="0"/>
                <a:sym typeface="Lato"/>
              </a:rPr>
              <a:t>Target: </a:t>
            </a:r>
            <a:r>
              <a:rPr lang="en-US" sz="1200" b="0" i="0" dirty="0">
                <a:solidFill>
                  <a:srgbClr val="1A1C1E"/>
                </a:solidFill>
                <a:effectLst/>
                <a:latin typeface="Times New Roman" panose="02020603050405020304" pitchFamily="18" charset="0"/>
                <a:cs typeface="Times New Roman" panose="02020603050405020304" pitchFamily="18" charset="0"/>
              </a:rPr>
              <a:t>"I don't care what the original dose was supposed to be. My goal is for every single cancer cell, no matter where it is, to be killed with the </a:t>
            </a:r>
            <a:r>
              <a:rPr lang="en-US" sz="1200" b="0" i="1" dirty="0">
                <a:solidFill>
                  <a:srgbClr val="1A1C1E"/>
                </a:solidFill>
                <a:effectLst/>
                <a:latin typeface="Times New Roman" panose="02020603050405020304" pitchFamily="18" charset="0"/>
                <a:cs typeface="Times New Roman" panose="02020603050405020304" pitchFamily="18" charset="0"/>
              </a:rPr>
              <a:t>same high level of efficiency</a:t>
            </a:r>
            <a:r>
              <a:rPr lang="en-US" sz="1200" b="0" i="0" dirty="0">
                <a:solidFill>
                  <a:srgbClr val="1A1C1E"/>
                </a:solidFill>
                <a:effectLst/>
                <a:latin typeface="Times New Roman" panose="02020603050405020304" pitchFamily="18" charset="0"/>
                <a:cs typeface="Times New Roman" panose="02020603050405020304" pitchFamily="18" charset="0"/>
              </a:rPr>
              <a:t>—the efficiency of our 2 </a:t>
            </a:r>
            <a:r>
              <a:rPr lang="en-US" sz="1200" b="0" i="0" dirty="0" err="1">
                <a:solidFill>
                  <a:srgbClr val="1A1C1E"/>
                </a:solidFill>
                <a:effectLst/>
                <a:latin typeface="Times New Roman" panose="02020603050405020304" pitchFamily="18" charset="0"/>
                <a:cs typeface="Times New Roman" panose="02020603050405020304" pitchFamily="18" charset="0"/>
              </a:rPr>
              <a:t>Gy</a:t>
            </a:r>
            <a:r>
              <a:rPr lang="en-US" sz="1200" b="0" i="0" dirty="0">
                <a:solidFill>
                  <a:srgbClr val="1A1C1E"/>
                </a:solidFill>
                <a:effectLst/>
                <a:latin typeface="Times New Roman" panose="02020603050405020304" pitchFamily="18" charset="0"/>
                <a:cs typeface="Times New Roman" panose="02020603050405020304" pitchFamily="18" charset="0"/>
              </a:rPr>
              <a:t> benchmark."</a:t>
            </a:r>
            <a:endParaRPr sz="1200" b="0" dirty="0">
              <a:solidFill>
                <a:schemeClr val="dk1"/>
              </a:solidFill>
              <a:latin typeface="Times New Roman" panose="02020603050405020304" pitchFamily="18" charset="0"/>
              <a:ea typeface="Lato"/>
              <a:cs typeface="Times New Roman" panose="02020603050405020304" pitchFamily="18" charset="0"/>
              <a:sym typeface="Lato"/>
            </a:endParaRPr>
          </a:p>
        </p:txBody>
      </p:sp>
    </p:spTree>
    <p:extLst>
      <p:ext uri="{BB962C8B-B14F-4D97-AF65-F5344CB8AC3E}">
        <p14:creationId xmlns:p14="http://schemas.microsoft.com/office/powerpoint/2010/main" val="7259509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6761D64B-E06C-E5C0-EEC4-55F9CC7F9437}"/>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9C4616B1-6E70-1C11-BFCB-5DCC8E8038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B5E70763-C99A-4275-36EB-7E2C5A4FC7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721640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FFBE4BF5-BB18-F22C-8B22-E5CEBA489C99}"/>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27F38BFD-DC0F-E1C1-EC0B-220C4C3EEC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B8F0B873-07DF-FE2C-4780-7F128A5486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597650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91855235-FFC5-716A-CD22-21D0F074F842}"/>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5C1DEE18-8097-EEBF-5D22-2E77B2FEEF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11C5EF25-D8B2-4478-00E8-ABAD7B6DC2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6662957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498716DD-65F2-1F93-5581-010F3E7A2101}"/>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ADF38F82-212F-0043-94A9-D13E091C9B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EBF444AB-3E89-D1CC-08BE-1BD76E796F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4377942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188B9250-DDFB-AA57-8057-48860C5F160C}"/>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DBAD15C0-B858-3C08-1A02-CC4A48B946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1385E13A-EC51-E51C-8615-D37F39AC61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9402772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CD6BA7F3-C466-A7AC-34AE-04BDD6807AD0}"/>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94D167D2-ECE4-55BD-78AC-46133E5AA4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FB2275B8-85CD-9BFB-BCA1-4DFA7B2597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8088995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4B7F0E15-F9CA-F067-5FF4-9B53B5EC9F89}"/>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BC3DF9D3-8270-7ED9-9857-908727F138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702B772B-186E-4FF2-C7FF-3A24186FDF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US" sz="4000" dirty="0">
                <a:solidFill>
                  <a:schemeClr val="dk1"/>
                </a:solidFill>
                <a:latin typeface="Lato"/>
                <a:ea typeface="Lato"/>
                <a:cs typeface="Lato"/>
                <a:sym typeface="Lato"/>
              </a:rPr>
              <a:t>Li = maximum likelihood for the candidate model </a:t>
            </a:r>
            <a:r>
              <a:rPr lang="en-US" sz="4000" i="0" dirty="0" err="1">
                <a:solidFill>
                  <a:schemeClr val="dk1"/>
                </a:solidFill>
                <a:latin typeface="Lato"/>
                <a:ea typeface="Lato"/>
                <a:cs typeface="Lato"/>
                <a:sym typeface="Lato"/>
              </a:rPr>
              <a:t>i</a:t>
            </a:r>
            <a:endParaRPr lang="en-US" sz="4000" i="0" dirty="0">
              <a:solidFill>
                <a:schemeClr val="dk1"/>
              </a:solidFill>
              <a:latin typeface="Lato"/>
              <a:ea typeface="Lato"/>
              <a:cs typeface="Lato"/>
              <a:sym typeface="Lato"/>
            </a:endParaRPr>
          </a:p>
          <a:p>
            <a:pPr marL="0" lvl="0" indent="0" algn="l" rtl="0">
              <a:spcBef>
                <a:spcPts val="480"/>
              </a:spcBef>
              <a:spcAft>
                <a:spcPts val="0"/>
              </a:spcAft>
              <a:buNone/>
            </a:pPr>
            <a:r>
              <a:rPr lang="en-US" sz="4000" i="0" dirty="0">
                <a:solidFill>
                  <a:schemeClr val="dk1"/>
                </a:solidFill>
                <a:latin typeface="Lato"/>
                <a:ea typeface="Lato"/>
                <a:cs typeface="Lato"/>
                <a:sym typeface="Lato"/>
              </a:rPr>
              <a:t>Vi = free / estimate </a:t>
            </a:r>
            <a:r>
              <a:rPr lang="en-US" sz="4000" i="0" dirty="0" err="1">
                <a:solidFill>
                  <a:schemeClr val="dk1"/>
                </a:solidFill>
                <a:latin typeface="Lato"/>
                <a:ea typeface="Lato"/>
                <a:cs typeface="Lato"/>
                <a:sym typeface="Lato"/>
              </a:rPr>
              <a:t>parameterds</a:t>
            </a:r>
            <a:r>
              <a:rPr lang="en-US" sz="4000" i="0" dirty="0">
                <a:solidFill>
                  <a:schemeClr val="dk1"/>
                </a:solidFill>
                <a:latin typeface="Lato"/>
                <a:ea typeface="Lato"/>
                <a:cs typeface="Lato"/>
                <a:sym typeface="Lato"/>
              </a:rPr>
              <a:t> </a:t>
            </a:r>
          </a:p>
        </p:txBody>
      </p:sp>
    </p:spTree>
    <p:extLst>
      <p:ext uri="{BB962C8B-B14F-4D97-AF65-F5344CB8AC3E}">
        <p14:creationId xmlns:p14="http://schemas.microsoft.com/office/powerpoint/2010/main" val="41330269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D98FC571-EB4F-88CE-BC1E-4AE45F11BA7B}"/>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F2A088C3-DCA8-9CE6-6D66-D07CEB70D3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62690906-88A0-41ED-1782-FDB4367434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US" sz="4000" dirty="0">
                <a:solidFill>
                  <a:schemeClr val="dk1"/>
                </a:solidFill>
                <a:latin typeface="Lato"/>
                <a:ea typeface="Lato"/>
                <a:cs typeface="Lato"/>
                <a:sym typeface="Lato"/>
              </a:rPr>
              <a:t>Li = maximum likelihood for the candidate model </a:t>
            </a:r>
            <a:r>
              <a:rPr lang="en-US" sz="4000" i="0" dirty="0" err="1">
                <a:solidFill>
                  <a:schemeClr val="dk1"/>
                </a:solidFill>
                <a:latin typeface="Lato"/>
                <a:ea typeface="Lato"/>
                <a:cs typeface="Lato"/>
                <a:sym typeface="Lato"/>
              </a:rPr>
              <a:t>i</a:t>
            </a:r>
            <a:endParaRPr lang="en-US" sz="4000" i="0" dirty="0">
              <a:solidFill>
                <a:schemeClr val="dk1"/>
              </a:solidFill>
              <a:latin typeface="Lato"/>
              <a:ea typeface="Lato"/>
              <a:cs typeface="Lato"/>
              <a:sym typeface="Lato"/>
            </a:endParaRPr>
          </a:p>
          <a:p>
            <a:pPr marL="0" lvl="0" indent="0" algn="l" rtl="0">
              <a:spcBef>
                <a:spcPts val="480"/>
              </a:spcBef>
              <a:spcAft>
                <a:spcPts val="0"/>
              </a:spcAft>
              <a:buNone/>
            </a:pPr>
            <a:r>
              <a:rPr lang="en-US" sz="4000" i="0" dirty="0">
                <a:solidFill>
                  <a:schemeClr val="dk1"/>
                </a:solidFill>
                <a:latin typeface="Lato"/>
                <a:ea typeface="Lato"/>
                <a:cs typeface="Lato"/>
                <a:sym typeface="Lato"/>
              </a:rPr>
              <a:t>Vi = free / estimate </a:t>
            </a:r>
            <a:r>
              <a:rPr lang="en-US" sz="4000" i="0" dirty="0" err="1">
                <a:solidFill>
                  <a:schemeClr val="dk1"/>
                </a:solidFill>
                <a:latin typeface="Lato"/>
                <a:ea typeface="Lato"/>
                <a:cs typeface="Lato"/>
                <a:sym typeface="Lato"/>
              </a:rPr>
              <a:t>parameterds</a:t>
            </a:r>
            <a:r>
              <a:rPr lang="en-US" sz="4000" i="0" dirty="0">
                <a:solidFill>
                  <a:schemeClr val="dk1"/>
                </a:solidFill>
                <a:latin typeface="Lato"/>
                <a:ea typeface="Lato"/>
                <a:cs typeface="Lato"/>
                <a:sym typeface="Lato"/>
              </a:rPr>
              <a:t> </a:t>
            </a:r>
          </a:p>
        </p:txBody>
      </p:sp>
    </p:spTree>
    <p:extLst>
      <p:ext uri="{BB962C8B-B14F-4D97-AF65-F5344CB8AC3E}">
        <p14:creationId xmlns:p14="http://schemas.microsoft.com/office/powerpoint/2010/main" val="12088944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3A088595-AAAA-3B20-88F6-122E5BFEF8FE}"/>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D8C60C3B-CC96-2E4E-4106-2DA1B4B8E8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3EC42374-9AE3-539A-D015-77729E2499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US" sz="4000" dirty="0">
                <a:solidFill>
                  <a:schemeClr val="dk1"/>
                </a:solidFill>
                <a:latin typeface="Lato"/>
                <a:ea typeface="Lato"/>
                <a:cs typeface="Lato"/>
                <a:sym typeface="Lato"/>
              </a:rPr>
              <a:t>Li = maximum likelihood for the candidate model </a:t>
            </a:r>
            <a:r>
              <a:rPr lang="en-US" sz="4000" i="0" dirty="0" err="1">
                <a:solidFill>
                  <a:schemeClr val="dk1"/>
                </a:solidFill>
                <a:latin typeface="Lato"/>
                <a:ea typeface="Lato"/>
                <a:cs typeface="Lato"/>
                <a:sym typeface="Lato"/>
              </a:rPr>
              <a:t>i</a:t>
            </a:r>
            <a:endParaRPr lang="en-US" sz="4000" i="0" dirty="0">
              <a:solidFill>
                <a:schemeClr val="dk1"/>
              </a:solidFill>
              <a:latin typeface="Lato"/>
              <a:ea typeface="Lato"/>
              <a:cs typeface="Lato"/>
              <a:sym typeface="Lato"/>
            </a:endParaRPr>
          </a:p>
          <a:p>
            <a:pPr marL="0" lvl="0" indent="0" algn="l" rtl="0">
              <a:spcBef>
                <a:spcPts val="480"/>
              </a:spcBef>
              <a:spcAft>
                <a:spcPts val="0"/>
              </a:spcAft>
              <a:buNone/>
            </a:pPr>
            <a:r>
              <a:rPr lang="en-US" sz="4000" i="0" dirty="0">
                <a:solidFill>
                  <a:schemeClr val="dk1"/>
                </a:solidFill>
                <a:latin typeface="Lato"/>
                <a:ea typeface="Lato"/>
                <a:cs typeface="Lato"/>
                <a:sym typeface="Lato"/>
              </a:rPr>
              <a:t>Vi = free / estimate </a:t>
            </a:r>
            <a:r>
              <a:rPr lang="en-US" sz="4000" i="0" dirty="0" err="1">
                <a:solidFill>
                  <a:schemeClr val="dk1"/>
                </a:solidFill>
                <a:latin typeface="Lato"/>
                <a:ea typeface="Lato"/>
                <a:cs typeface="Lato"/>
                <a:sym typeface="Lato"/>
              </a:rPr>
              <a:t>parameterds</a:t>
            </a:r>
            <a:r>
              <a:rPr lang="en-US" sz="4000" i="0" dirty="0">
                <a:solidFill>
                  <a:schemeClr val="dk1"/>
                </a:solidFill>
                <a:latin typeface="Lato"/>
                <a:ea typeface="Lato"/>
                <a:cs typeface="Lato"/>
                <a:sym typeface="Lato"/>
              </a:rPr>
              <a:t> </a:t>
            </a:r>
          </a:p>
        </p:txBody>
      </p:sp>
    </p:spTree>
    <p:extLst>
      <p:ext uri="{BB962C8B-B14F-4D97-AF65-F5344CB8AC3E}">
        <p14:creationId xmlns:p14="http://schemas.microsoft.com/office/powerpoint/2010/main" val="36664407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8062EC8A-3631-2A35-4224-295E59A1F806}"/>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273AC8C0-CE9C-6F1C-E94C-4AE2FD66C3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27DB08E5-D3F9-EC41-0DFD-42F368D905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9568948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BE56A04C-562B-CB22-07EF-1D65C0AAE5A4}"/>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F274E05D-9A03-53BD-C53C-3666D7DF1A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A59899A5-200C-02EE-3305-F364880687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7838279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6657748C-7957-4907-72C8-11B6EFD044CC}"/>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B6826C9D-B384-3E3C-C272-0279903E35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E1015984-9189-1F34-1FBF-C982E8541B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SzPct val="90000"/>
            </a:pPr>
            <a:r>
              <a:rPr lang="en-US" sz="18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Probabilistic meaning:</a:t>
            </a:r>
          </a:p>
          <a:p>
            <a:pPr lvl="1">
              <a:spcAft>
                <a:spcPts val="600"/>
              </a:spcAft>
              <a:buSzPct val="90000"/>
            </a:pPr>
            <a:r>
              <a:rPr lang="en-US" sz="18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Weights sum to 1, making them interpretable as model probabilities.</a:t>
            </a:r>
          </a:p>
          <a:p>
            <a:pPr marL="0" lvl="0" indent="0" algn="l" rtl="0">
              <a:spcBef>
                <a:spcPts val="480"/>
              </a:spcBef>
              <a:spcAft>
                <a:spcPts val="0"/>
              </a:spcAft>
              <a:buNone/>
            </a:pPr>
            <a:endParaRPr sz="12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6636444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B7316FF4-5DB3-011C-CB86-2079CE50936C}"/>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8EE9C36B-5430-C7B7-1CD5-85674481E1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88A1A7C6-218E-8A13-C97E-F3F039A087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36901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1F3584BB-8B3D-9796-A3D4-C46AE29DB94B}"/>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047FE807-FC91-0EC1-3AE3-F9DD11FAFE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4E5A98B3-7B57-DF58-663A-1F705B832C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r>
              <a:rPr lang="en-US" sz="1200" dirty="0">
                <a:solidFill>
                  <a:schemeClr val="dk1"/>
                </a:solidFill>
                <a:latin typeface="Lato"/>
                <a:ea typeface="Lato"/>
                <a:cs typeface="Lato"/>
                <a:sym typeface="Lato"/>
              </a:rPr>
              <a:t>Cell-pressure forcing </a:t>
            </a:r>
          </a:p>
          <a:p>
            <a:pPr marL="285750" lvl="0" indent="-285750" algn="l" rtl="0">
              <a:spcBef>
                <a:spcPts val="600"/>
              </a:spcBef>
              <a:spcAft>
                <a:spcPts val="0"/>
              </a:spcAft>
              <a:buFont typeface="Arial" panose="020B0604020202020204" pitchFamily="34" charset="0"/>
              <a:buChar char="•"/>
            </a:pPr>
            <a:r>
              <a:rPr lang="en-US" sz="1200" dirty="0">
                <a:solidFill>
                  <a:schemeClr val="dk1"/>
                </a:solidFill>
                <a:latin typeface="Lato"/>
                <a:ea typeface="Lato"/>
                <a:cs typeface="Lato"/>
                <a:sym typeface="Lato"/>
              </a:rPr>
              <a:t>Mechanical load exerted by the tumor </a:t>
            </a:r>
          </a:p>
          <a:p>
            <a:pPr marL="285750" lvl="0" indent="-285750" algn="l" rtl="0">
              <a:spcBef>
                <a:spcPts val="600"/>
              </a:spcBef>
              <a:spcAft>
                <a:spcPts val="0"/>
              </a:spcAft>
              <a:buFont typeface="Arial" panose="020B0604020202020204" pitchFamily="34" charset="0"/>
              <a:buChar char="•"/>
            </a:pPr>
            <a:r>
              <a:rPr lang="en-US" sz="1200" dirty="0">
                <a:solidFill>
                  <a:schemeClr val="dk1"/>
                </a:solidFill>
                <a:latin typeface="Lato"/>
                <a:ea typeface="Lato"/>
                <a:cs typeface="Lato"/>
                <a:sym typeface="Lato"/>
              </a:rPr>
              <a:t>Tissue behaves like a linear elastic solid </a:t>
            </a:r>
          </a:p>
          <a:p>
            <a:pPr marL="285750" lvl="0" indent="-285750" algn="l" rtl="0">
              <a:spcBef>
                <a:spcPts val="600"/>
              </a:spcBef>
              <a:spcAft>
                <a:spcPts val="0"/>
              </a:spcAft>
              <a:buFont typeface="Arial" panose="020B0604020202020204" pitchFamily="34" charset="0"/>
              <a:buChar char="•"/>
            </a:pPr>
            <a:endParaRPr lang="en-US" sz="1200" dirty="0">
              <a:solidFill>
                <a:schemeClr val="dk1"/>
              </a:solidFill>
              <a:latin typeface="Lato"/>
              <a:ea typeface="Lato"/>
              <a:cs typeface="Lato"/>
              <a:sym typeface="Lato"/>
            </a:endParaRPr>
          </a:p>
          <a:p>
            <a:pPr marL="285750" lvl="0" indent="-285750" algn="l" rtl="0">
              <a:spcBef>
                <a:spcPts val="600"/>
              </a:spcBef>
              <a:spcAft>
                <a:spcPts val="0"/>
              </a:spcAft>
              <a:buFont typeface="Arial" panose="020B0604020202020204" pitchFamily="34" charset="0"/>
              <a:buChar char="•"/>
            </a:pPr>
            <a:endParaRPr lang="en-US" sz="1200" dirty="0">
              <a:solidFill>
                <a:schemeClr val="dk1"/>
              </a:solidFill>
              <a:latin typeface="Lato"/>
              <a:ea typeface="Lato"/>
              <a:cs typeface="Lato"/>
              <a:sym typeface="Lato"/>
            </a:endParaRP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a:t>“Von Mises stress is a scalar measure of stress intensity, combining normal and shear components. I computed it for both the full model and the subsampled model, then calculated the relative error at each time step. This let me quantify how much accuracy I lost by skipping mechanics solves — and whether the speedup was worth it.”</a:t>
            </a:r>
          </a:p>
          <a:p>
            <a:pPr marL="285750" lvl="0" indent="-285750" algn="l" rtl="0">
              <a:spcBef>
                <a:spcPts val="600"/>
              </a:spcBef>
              <a:spcAft>
                <a:spcPts val="0"/>
              </a:spcAft>
              <a:buFont typeface="Arial" panose="020B0604020202020204" pitchFamily="34" charset="0"/>
              <a:buChar char="•"/>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816735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4D02D9C8-81D4-B323-FE29-863524B2E3E6}"/>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D7F7D3D1-B231-D0EF-B0DE-F900C35D3F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3A9F5E04-626C-4555-EF99-4631C72C3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2000" dirty="0" err="1">
                <a:latin typeface="Lato" panose="020F0502020204030203" pitchFamily="34" charset="0"/>
                <a:ea typeface="Lato" panose="020F0502020204030203" pitchFamily="34" charset="0"/>
                <a:cs typeface="Lato" panose="020F0502020204030203" pitchFamily="34" charset="0"/>
              </a:rPr>
              <a:t>matlabFunction</a:t>
            </a:r>
            <a:r>
              <a:rPr lang="en-US" sz="2000" dirty="0">
                <a:latin typeface="Lato" panose="020F0502020204030203" pitchFamily="34" charset="0"/>
                <a:ea typeface="Lato" panose="020F0502020204030203" pitchFamily="34" charset="0"/>
                <a:cs typeface="Lato" panose="020F0502020204030203" pitchFamily="34" charset="0"/>
              </a:rPr>
              <a:t> or the symbolic engine internally </a:t>
            </a:r>
            <a:r>
              <a:rPr lang="en-US" sz="2000" b="1" dirty="0">
                <a:latin typeface="Lato" panose="020F0502020204030203" pitchFamily="34" charset="0"/>
                <a:ea typeface="Lato" panose="020F0502020204030203" pitchFamily="34" charset="0"/>
                <a:cs typeface="Lato" panose="020F0502020204030203" pitchFamily="34" charset="0"/>
              </a:rPr>
              <a:t>simplifies</a:t>
            </a:r>
            <a:r>
              <a:rPr lang="en-US" sz="2000" dirty="0">
                <a:latin typeface="Lato" panose="020F0502020204030203" pitchFamily="34" charset="0"/>
                <a:ea typeface="Lato" panose="020F0502020204030203" pitchFamily="34" charset="0"/>
                <a:cs typeface="Lato" panose="020F0502020204030203" pitchFamily="34" charset="0"/>
              </a:rPr>
              <a:t> expressions.</a:t>
            </a:r>
          </a:p>
          <a:p>
            <a:r>
              <a:rPr lang="en-US" sz="2000" dirty="0">
                <a:latin typeface="Lato" panose="020F0502020204030203" pitchFamily="34" charset="0"/>
                <a:ea typeface="Lato" panose="020F0502020204030203" pitchFamily="34" charset="0"/>
                <a:cs typeface="Lato" panose="020F0502020204030203" pitchFamily="34" charset="0"/>
              </a:rPr>
              <a:t>If MATLAB assumes n &lt; p + 1, then n - p - 1 becomes negative, and it may </a:t>
            </a:r>
            <a:r>
              <a:rPr lang="en-US" sz="2000" b="1" dirty="0">
                <a:latin typeface="Lato" panose="020F0502020204030203" pitchFamily="34" charset="0"/>
                <a:ea typeface="Lato" panose="020F0502020204030203" pitchFamily="34" charset="0"/>
                <a:cs typeface="Lato" panose="020F0502020204030203" pitchFamily="34" charset="0"/>
              </a:rPr>
              <a:t>pull a negative sign out</a:t>
            </a:r>
            <a:r>
              <a:rPr lang="en-US" sz="2000" dirty="0">
                <a:latin typeface="Lato" panose="020F0502020204030203" pitchFamily="34" charset="0"/>
                <a:ea typeface="Lato" panose="020F0502020204030203" pitchFamily="34" charset="0"/>
                <a:cs typeface="Lato" panose="020F0502020204030203" pitchFamily="34" charset="0"/>
              </a:rPr>
              <a:t> and move it to the numerator.</a:t>
            </a:r>
          </a:p>
          <a:p>
            <a:pPr marL="0" lvl="0" indent="0" algn="l" rtl="0">
              <a:spcBef>
                <a:spcPts val="480"/>
              </a:spcBef>
              <a:spcAft>
                <a:spcPts val="0"/>
              </a:spcAft>
              <a:buNone/>
            </a:pPr>
            <a:endParaRPr lang="en-US" sz="12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40148260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C3098706-2457-426E-75F1-EC2BB9F9A81D}"/>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DBB34F3D-FCA6-079F-5C83-5940DD9DC7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139CA382-9114-70A6-C60E-DBBCE870CC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r>
              <a:rPr lang="en-US" sz="12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w</a:t>
            </a:r>
            <a:r>
              <a:rPr lang="en-US" sz="1200" baseline="-250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i</a:t>
            </a:r>
            <a:r>
              <a:rPr lang="en-US" sz="12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are the (normalized) </a:t>
            </a:r>
            <a:r>
              <a:rPr lang="en-US" sz="12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probability</a:t>
            </a:r>
            <a:r>
              <a:rPr lang="en-US" sz="12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that </a:t>
            </a:r>
            <a:r>
              <a:rPr lang="en-US" sz="12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each model </a:t>
            </a:r>
            <a:r>
              <a:rPr lang="en-US" sz="12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is the </a:t>
            </a:r>
            <a:r>
              <a:rPr lang="en-US" sz="12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best</a:t>
            </a:r>
            <a:r>
              <a:rPr lang="en-US" sz="12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given the data and model family.</a:t>
            </a:r>
          </a:p>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r>
              <a:rPr lang="en-US" sz="12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It’s like saying: "There’s a 70% chance this model is the best, and 30% chance another one is the best."</a:t>
            </a:r>
          </a:p>
          <a:p>
            <a:pPr marL="0" lvl="0" indent="0" algn="l" rtl="0">
              <a:spcBef>
                <a:spcPts val="480"/>
              </a:spcBef>
              <a:spcAft>
                <a:spcPts val="0"/>
              </a:spcAft>
              <a:buNone/>
            </a:pPr>
            <a:endParaRPr sz="12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5206949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C9C7E5D4-F808-F2E8-130C-28AEAE7B7539}"/>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A9D9C110-5578-77D6-80E8-C6B646F9A8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7831D764-1855-B51A-7206-9A9403F63B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7868028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7D91959A-EED5-4F11-DFDE-846889C404F8}"/>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C1B1EA98-36AE-1D39-CE31-561C677FF3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F10D6A91-3435-8C54-621D-B41F26445F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9926349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E303F25E-09BA-19EE-7D62-884A977EAF1A}"/>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DEE9774B-B009-E480-C24E-FB4DA95BA5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B216C837-DA94-A678-F6E7-358B4C5B14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379249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2C6DFB9F-D8E8-DD48-5C67-0D89D957C61C}"/>
            </a:ext>
          </a:extLst>
        </p:cNvPr>
        <p:cNvGrpSpPr/>
        <p:nvPr/>
      </p:nvGrpSpPr>
      <p:grpSpPr>
        <a:xfrm>
          <a:off x="0" y="0"/>
          <a:ext cx="0" cy="0"/>
          <a:chOff x="0" y="0"/>
          <a:chExt cx="0" cy="0"/>
        </a:xfrm>
      </p:grpSpPr>
      <p:sp>
        <p:nvSpPr>
          <p:cNvPr id="154" name="Google Shape;154;g32ed961eed3_0_0:notes">
            <a:extLst>
              <a:ext uri="{FF2B5EF4-FFF2-40B4-BE49-F238E27FC236}">
                <a16:creationId xmlns:a16="http://schemas.microsoft.com/office/drawing/2014/main" id="{7BBB5CEB-75CD-7567-38D8-8F075871AA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2ed961eed3_0_0:notes">
            <a:extLst>
              <a:ext uri="{FF2B5EF4-FFF2-40B4-BE49-F238E27FC236}">
                <a16:creationId xmlns:a16="http://schemas.microsoft.com/office/drawing/2014/main" id="{E3C6FCAC-E3AF-C852-D138-CDB62F5544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I used MATLAB’s profiler to measure runtime. The profiler showed that </a:t>
            </a:r>
            <a:r>
              <a:rPr lang="en-US" dirty="0" err="1"/>
              <a:t>get_damper</a:t>
            </a:r>
            <a:r>
              <a:rPr lang="en-US" dirty="0"/>
              <a:t> and mech_matrix_build_2D were the main bottlenecks, so we focused our optimization there.</a:t>
            </a:r>
          </a:p>
          <a:p>
            <a:pPr marL="228600" lvl="0" indent="-228600" algn="l" rtl="0">
              <a:spcBef>
                <a:spcPts val="0"/>
              </a:spcBef>
              <a:spcAft>
                <a:spcPts val="0"/>
              </a:spcAft>
              <a:buFont typeface="+mj-lt"/>
              <a:buAutoNum type="arabicPeriod"/>
            </a:pPr>
            <a:r>
              <a:rPr lang="en-US" dirty="0"/>
              <a:t>“The profiler told me this one function was the bottleneck.”</a:t>
            </a:r>
          </a:p>
          <a:p>
            <a:pPr marL="228600" lvl="0" indent="-228600" algn="l" rtl="0">
              <a:spcBef>
                <a:spcPts val="0"/>
              </a:spcBef>
              <a:spcAft>
                <a:spcPts val="0"/>
              </a:spcAft>
              <a:buFont typeface="+mj-lt"/>
              <a:buAutoNum type="arabicPeriod"/>
            </a:pPr>
            <a:r>
              <a:rPr lang="en-US" i="1" dirty="0"/>
              <a:t>“Since </a:t>
            </a:r>
            <a:r>
              <a:rPr lang="en-US" dirty="0" err="1"/>
              <a:t>get_damper</a:t>
            </a:r>
            <a:r>
              <a:rPr lang="en-US" i="1" dirty="0"/>
              <a:t> was the slowest part, I asked: do we really need to call it every single timestep?”</a:t>
            </a:r>
          </a:p>
          <a:p>
            <a:pPr marL="685800" lvl="1" indent="-228600" algn="l" rtl="0">
              <a:spcBef>
                <a:spcPts val="0"/>
              </a:spcBef>
              <a:spcAft>
                <a:spcPts val="0"/>
              </a:spcAft>
              <a:buFont typeface="+mj-lt"/>
              <a:buAutoNum type="arabicPeriod"/>
            </a:pPr>
            <a:r>
              <a:rPr lang="en-US" dirty="0"/>
              <a:t>Explain the intuition: mechanics don’t change drastically every step, so maybe we can reuse results.</a:t>
            </a:r>
          </a:p>
          <a:p>
            <a:pPr marL="685800" lvl="1" indent="-228600" algn="l" rtl="0">
              <a:spcBef>
                <a:spcPts val="0"/>
              </a:spcBef>
              <a:spcAft>
                <a:spcPts val="0"/>
              </a:spcAft>
              <a:buFont typeface="+mj-lt"/>
              <a:buAutoNum type="arabicPeriod"/>
            </a:pPr>
            <a:r>
              <a:rPr lang="en-US" dirty="0"/>
              <a:t>Key line: </a:t>
            </a:r>
            <a:r>
              <a:rPr lang="en-US" i="1" dirty="0"/>
              <a:t>“What if I only compute it every 2 or 4 steps and reuse the last result?”</a:t>
            </a:r>
            <a:endParaRPr lang="en-US" dirty="0"/>
          </a:p>
          <a:p>
            <a:pPr marL="228600" lvl="0" indent="-228600" algn="l" rtl="0">
              <a:spcBef>
                <a:spcPts val="0"/>
              </a:spcBef>
              <a:spcAft>
                <a:spcPts val="0"/>
              </a:spcAft>
              <a:buFont typeface="+mj-lt"/>
              <a:buAutoNum type="arabicPeriod"/>
            </a:pPr>
            <a:endParaRPr lang="en-US" dirty="0"/>
          </a:p>
        </p:txBody>
      </p:sp>
    </p:spTree>
    <p:extLst>
      <p:ext uri="{BB962C8B-B14F-4D97-AF65-F5344CB8AC3E}">
        <p14:creationId xmlns:p14="http://schemas.microsoft.com/office/powerpoint/2010/main" val="3693868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77B2945C-C4DF-D7BE-98A1-D3F7ECAF58EB}"/>
            </a:ext>
          </a:extLst>
        </p:cNvPr>
        <p:cNvGrpSpPr/>
        <p:nvPr/>
      </p:nvGrpSpPr>
      <p:grpSpPr>
        <a:xfrm>
          <a:off x="0" y="0"/>
          <a:ext cx="0" cy="0"/>
          <a:chOff x="0" y="0"/>
          <a:chExt cx="0" cy="0"/>
        </a:xfrm>
      </p:grpSpPr>
      <p:sp>
        <p:nvSpPr>
          <p:cNvPr id="154" name="Google Shape;154;g32ed961eed3_0_0:notes">
            <a:extLst>
              <a:ext uri="{FF2B5EF4-FFF2-40B4-BE49-F238E27FC236}">
                <a16:creationId xmlns:a16="http://schemas.microsoft.com/office/drawing/2014/main" id="{08C4E7A3-9A9E-11F8-E8FF-F1AB43715D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2ed961eed3_0_0:notes">
            <a:extLst>
              <a:ext uri="{FF2B5EF4-FFF2-40B4-BE49-F238E27FC236}">
                <a16:creationId xmlns:a16="http://schemas.microsoft.com/office/drawing/2014/main" id="{9CC3574A-7D2C-BB3B-8283-B36CFDEA8E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i="1" dirty="0"/>
              <a:t>“The crux of the project was using the profiler to find the slowest function, then editing that part to make the code more efficient. The error plots were just to justify that the shortcut didn’t ruin accuracy.”</a:t>
            </a:r>
            <a:endParaRPr lang="en-US" dirty="0"/>
          </a:p>
        </p:txBody>
      </p:sp>
    </p:spTree>
    <p:extLst>
      <p:ext uri="{BB962C8B-B14F-4D97-AF65-F5344CB8AC3E}">
        <p14:creationId xmlns:p14="http://schemas.microsoft.com/office/powerpoint/2010/main" val="1243549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0C2415FD-0A5E-F2EA-D004-7E66F08F4B05}"/>
            </a:ext>
          </a:extLst>
        </p:cNvPr>
        <p:cNvGrpSpPr/>
        <p:nvPr/>
      </p:nvGrpSpPr>
      <p:grpSpPr>
        <a:xfrm>
          <a:off x="0" y="0"/>
          <a:ext cx="0" cy="0"/>
          <a:chOff x="0" y="0"/>
          <a:chExt cx="0" cy="0"/>
        </a:xfrm>
      </p:grpSpPr>
      <p:sp>
        <p:nvSpPr>
          <p:cNvPr id="154" name="Google Shape;154;g32ed961eed3_0_0:notes">
            <a:extLst>
              <a:ext uri="{FF2B5EF4-FFF2-40B4-BE49-F238E27FC236}">
                <a16:creationId xmlns:a16="http://schemas.microsoft.com/office/drawing/2014/main" id="{E26F9E5D-9C46-95D5-68BF-9338CF68D5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2ed961eed3_0_0:notes">
            <a:extLst>
              <a:ext uri="{FF2B5EF4-FFF2-40B4-BE49-F238E27FC236}">
                <a16:creationId xmlns:a16="http://schemas.microsoft.com/office/drawing/2014/main" id="{9DB846E0-833E-4B08-123C-D34855EB51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Takeaway → “Profiler guided us to the bottleneck. Subsampling and ROM are two ways to optimize it, with different tradeoffs between speed and accuracy.”</a:t>
            </a:r>
          </a:p>
        </p:txBody>
      </p:sp>
    </p:spTree>
    <p:extLst>
      <p:ext uri="{BB962C8B-B14F-4D97-AF65-F5344CB8AC3E}">
        <p14:creationId xmlns:p14="http://schemas.microsoft.com/office/powerpoint/2010/main" val="2210477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67AA5757-641C-8187-21A5-8E07C0AB1413}"/>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34E19F0E-0068-3B0A-6E46-5E76514791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20438AC5-8DCD-00ED-03CF-DE1FC41D8C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endParaRPr lang="en-US" sz="1200" dirty="0">
              <a:solidFill>
                <a:schemeClr val="dk1"/>
              </a:solidFill>
              <a:latin typeface="Lato"/>
              <a:ea typeface="Lato"/>
              <a:cs typeface="Lato"/>
              <a:sym typeface="Lato"/>
            </a:endParaRP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a:solidFill>
                  <a:schemeClr val="bg1"/>
                </a:solidFill>
              </a:rPr>
              <a:t>“This plot shows the tradeoff: subsampling is faster, ROM is more accurate. The choice depends on how much error you can tolerate.”</a:t>
            </a:r>
          </a:p>
          <a:p>
            <a:pPr marL="285750" lvl="0" indent="-285750" algn="l" rtl="0">
              <a:spcBef>
                <a:spcPts val="600"/>
              </a:spcBef>
              <a:spcAft>
                <a:spcPts val="0"/>
              </a:spcAft>
              <a:buFont typeface="Arial" panose="020B0604020202020204" pitchFamily="34" charset="0"/>
              <a:buChar char="•"/>
            </a:pPr>
            <a:endParaRPr lang="en-US" sz="1200" dirty="0">
              <a:solidFill>
                <a:schemeClr val="dk1"/>
              </a:solidFill>
              <a:latin typeface="Lato"/>
              <a:ea typeface="Lato"/>
              <a:cs typeface="Lato"/>
              <a:sym typeface="Lato"/>
            </a:endParaRPr>
          </a:p>
          <a:p>
            <a:pPr marL="285750" lvl="0" indent="-285750" algn="l" rtl="0">
              <a:spcBef>
                <a:spcPts val="600"/>
              </a:spcBef>
              <a:spcAft>
                <a:spcPts val="0"/>
              </a:spcAft>
              <a:buFont typeface="Arial" panose="020B0604020202020204" pitchFamily="34" charset="0"/>
              <a:buChar char="•"/>
            </a:pPr>
            <a:endParaRPr lang="en-US" sz="1200" dirty="0">
              <a:solidFill>
                <a:schemeClr val="dk1"/>
              </a:solidFill>
              <a:latin typeface="Lato"/>
              <a:ea typeface="Lato"/>
              <a:cs typeface="Lato"/>
              <a:sym typeface="Lato"/>
            </a:endParaRPr>
          </a:p>
          <a:p>
            <a:r>
              <a:rPr lang="en-US" dirty="0"/>
              <a:t>Where:</a:t>
            </a:r>
          </a:p>
          <a:p>
            <a:pPr>
              <a:buFont typeface="Arial" panose="020B0604020202020204" pitchFamily="34" charset="0"/>
              <a:buChar char="•"/>
            </a:pPr>
            <a:r>
              <a:rPr lang="en-US" dirty="0"/>
              <a:t>∥⋅∥\|\</a:t>
            </a:r>
            <a:r>
              <a:rPr lang="en-US" dirty="0" err="1"/>
              <a:t>cdot</a:t>
            </a:r>
            <a:r>
              <a:rPr lang="en-US" dirty="0"/>
              <a:t>\| is the vector norm over all grid points</a:t>
            </a:r>
          </a:p>
          <a:p>
            <a:pPr>
              <a:buFont typeface="Arial" panose="020B0604020202020204" pitchFamily="34" charset="0"/>
              <a:buChar char="•"/>
            </a:pPr>
            <a:r>
              <a:rPr lang="el-GR" dirty="0"/>
              <a:t>ε=10−12\</a:t>
            </a:r>
            <a:r>
              <a:rPr lang="en-US" dirty="0" err="1"/>
              <a:t>varepsilon</a:t>
            </a:r>
            <a:r>
              <a:rPr lang="en-US" dirty="0"/>
              <a:t> = 10^{-12} is a small number to avoid division by zero</a:t>
            </a:r>
          </a:p>
          <a:p>
            <a:pPr>
              <a:buFont typeface="Arial" panose="020B0604020202020204" pitchFamily="34" charset="0"/>
              <a:buChar char="•"/>
            </a:pPr>
            <a:r>
              <a:rPr lang="en-US" dirty="0"/>
              <a:t>You computed this for each time step </a:t>
            </a:r>
            <a:r>
              <a:rPr lang="en-US" dirty="0" err="1"/>
              <a:t>i</a:t>
            </a:r>
            <a:r>
              <a:rPr lang="en-US" dirty="0"/>
              <a:t>, then averaged across all steps</a:t>
            </a:r>
          </a:p>
          <a:p>
            <a:pPr marL="285750" lvl="0" indent="-285750" algn="l" rtl="0">
              <a:spcBef>
                <a:spcPts val="600"/>
              </a:spcBef>
              <a:spcAft>
                <a:spcPts val="0"/>
              </a:spcAft>
              <a:buFont typeface="Arial" panose="020B0604020202020204" pitchFamily="34" charset="0"/>
              <a:buChar char="•"/>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762590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AE0BE-B253-3BF3-5F13-9ED222FEE1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48D965-E770-F7AB-BB54-C29AA1439D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78D355-7616-1595-0830-2DB73117F148}"/>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5" name="Footer Placeholder 4">
            <a:extLst>
              <a:ext uri="{FF2B5EF4-FFF2-40B4-BE49-F238E27FC236}">
                <a16:creationId xmlns:a16="http://schemas.microsoft.com/office/drawing/2014/main" id="{63C907EF-06B4-6D9D-B30C-4B95A88F5C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79FC08-1CF2-3385-EDFF-C0B2B5813870}"/>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3856941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9667F-1B22-DF6C-9188-10CFE81B27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77DCB7-7275-2E01-D409-E58EA72262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2F1A1-17CD-A96B-DF20-D18E7683E169}"/>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5" name="Footer Placeholder 4">
            <a:extLst>
              <a:ext uri="{FF2B5EF4-FFF2-40B4-BE49-F238E27FC236}">
                <a16:creationId xmlns:a16="http://schemas.microsoft.com/office/drawing/2014/main" id="{B91F09AB-CFEE-2420-312E-B425B35C3E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B5C4CA-C0A0-7948-DC31-FB2AD6A1D7A1}"/>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199792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DB521E-C922-C078-5519-B969475B06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385CBA-0C67-F91F-6269-3296A104F2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11463B-6D84-746E-572D-55335EE2C0D9}"/>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5" name="Footer Placeholder 4">
            <a:extLst>
              <a:ext uri="{FF2B5EF4-FFF2-40B4-BE49-F238E27FC236}">
                <a16:creationId xmlns:a16="http://schemas.microsoft.com/office/drawing/2014/main" id="{FF5DDFEC-4587-DE32-C35E-DBB3BAE75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BE150E-7143-8897-C9A3-8F2A2A34B147}"/>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1903757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860300" y="3683633"/>
            <a:ext cx="8982000" cy="15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400"/>
              <a:buNone/>
              <a:defRPr sz="5867">
                <a:solidFill>
                  <a:schemeClr val="dk2"/>
                </a:solidFill>
              </a:defRPr>
            </a:lvl1pPr>
            <a:lvl2pPr lvl="1" rtl="0">
              <a:spcBef>
                <a:spcPts val="0"/>
              </a:spcBef>
              <a:spcAft>
                <a:spcPts val="0"/>
              </a:spcAft>
              <a:buClr>
                <a:schemeClr val="dk2"/>
              </a:buClr>
              <a:buSzPts val="4400"/>
              <a:buNone/>
              <a:defRPr sz="5867">
                <a:solidFill>
                  <a:schemeClr val="dk2"/>
                </a:solidFill>
              </a:defRPr>
            </a:lvl2pPr>
            <a:lvl3pPr lvl="2" rtl="0">
              <a:spcBef>
                <a:spcPts val="0"/>
              </a:spcBef>
              <a:spcAft>
                <a:spcPts val="0"/>
              </a:spcAft>
              <a:buClr>
                <a:schemeClr val="dk2"/>
              </a:buClr>
              <a:buSzPts val="4400"/>
              <a:buNone/>
              <a:defRPr sz="5867">
                <a:solidFill>
                  <a:schemeClr val="dk2"/>
                </a:solidFill>
              </a:defRPr>
            </a:lvl3pPr>
            <a:lvl4pPr lvl="3" rtl="0">
              <a:spcBef>
                <a:spcPts val="0"/>
              </a:spcBef>
              <a:spcAft>
                <a:spcPts val="0"/>
              </a:spcAft>
              <a:buClr>
                <a:schemeClr val="dk2"/>
              </a:buClr>
              <a:buSzPts val="4400"/>
              <a:buNone/>
              <a:defRPr sz="5867">
                <a:solidFill>
                  <a:schemeClr val="dk2"/>
                </a:solidFill>
              </a:defRPr>
            </a:lvl4pPr>
            <a:lvl5pPr lvl="4" rtl="0">
              <a:spcBef>
                <a:spcPts val="0"/>
              </a:spcBef>
              <a:spcAft>
                <a:spcPts val="0"/>
              </a:spcAft>
              <a:buClr>
                <a:schemeClr val="dk2"/>
              </a:buClr>
              <a:buSzPts val="4400"/>
              <a:buNone/>
              <a:defRPr sz="5867">
                <a:solidFill>
                  <a:schemeClr val="dk2"/>
                </a:solidFill>
              </a:defRPr>
            </a:lvl5pPr>
            <a:lvl6pPr lvl="5" rtl="0">
              <a:spcBef>
                <a:spcPts val="0"/>
              </a:spcBef>
              <a:spcAft>
                <a:spcPts val="0"/>
              </a:spcAft>
              <a:buClr>
                <a:schemeClr val="dk2"/>
              </a:buClr>
              <a:buSzPts val="4400"/>
              <a:buNone/>
              <a:defRPr sz="5867">
                <a:solidFill>
                  <a:schemeClr val="dk2"/>
                </a:solidFill>
              </a:defRPr>
            </a:lvl6pPr>
            <a:lvl7pPr lvl="6" rtl="0">
              <a:spcBef>
                <a:spcPts val="0"/>
              </a:spcBef>
              <a:spcAft>
                <a:spcPts val="0"/>
              </a:spcAft>
              <a:buClr>
                <a:schemeClr val="dk2"/>
              </a:buClr>
              <a:buSzPts val="4400"/>
              <a:buNone/>
              <a:defRPr sz="5867">
                <a:solidFill>
                  <a:schemeClr val="dk2"/>
                </a:solidFill>
              </a:defRPr>
            </a:lvl7pPr>
            <a:lvl8pPr lvl="7" rtl="0">
              <a:spcBef>
                <a:spcPts val="0"/>
              </a:spcBef>
              <a:spcAft>
                <a:spcPts val="0"/>
              </a:spcAft>
              <a:buClr>
                <a:schemeClr val="dk2"/>
              </a:buClr>
              <a:buSzPts val="4400"/>
              <a:buNone/>
              <a:defRPr sz="5867">
                <a:solidFill>
                  <a:schemeClr val="dk2"/>
                </a:solidFill>
              </a:defRPr>
            </a:lvl8pPr>
            <a:lvl9pPr lvl="8" rtl="0">
              <a:spcBef>
                <a:spcPts val="0"/>
              </a:spcBef>
              <a:spcAft>
                <a:spcPts val="0"/>
              </a:spcAft>
              <a:buClr>
                <a:schemeClr val="dk2"/>
              </a:buClr>
              <a:buSzPts val="4400"/>
              <a:buNone/>
              <a:defRPr sz="5867">
                <a:solidFill>
                  <a:schemeClr val="dk2"/>
                </a:solidFill>
              </a:defRPr>
            </a:lvl9pPr>
          </a:lstStyle>
          <a:p>
            <a:endParaRPr/>
          </a:p>
        </p:txBody>
      </p:sp>
      <p:sp>
        <p:nvSpPr>
          <p:cNvPr id="56" name="Google Shape;56;p14"/>
          <p:cNvSpPr/>
          <p:nvPr/>
        </p:nvSpPr>
        <p:spPr>
          <a:xfrm>
            <a:off x="7917661" y="3377551"/>
            <a:ext cx="9624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14"/>
          <p:cNvSpPr/>
          <p:nvPr/>
        </p:nvSpPr>
        <p:spPr>
          <a:xfrm>
            <a:off x="8879815" y="3377551"/>
            <a:ext cx="9624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14"/>
          <p:cNvSpPr/>
          <p:nvPr/>
        </p:nvSpPr>
        <p:spPr>
          <a:xfrm>
            <a:off x="-1" y="3377551"/>
            <a:ext cx="962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14"/>
          <p:cNvSpPr/>
          <p:nvPr/>
        </p:nvSpPr>
        <p:spPr>
          <a:xfrm>
            <a:off x="961900" y="3377551"/>
            <a:ext cx="69556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612795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60"/>
        <p:cNvGrpSpPr/>
        <p:nvPr/>
      </p:nvGrpSpPr>
      <p:grpSpPr>
        <a:xfrm>
          <a:off x="0" y="0"/>
          <a:ext cx="0" cy="0"/>
          <a:chOff x="0" y="0"/>
          <a:chExt cx="0" cy="0"/>
        </a:xfrm>
      </p:grpSpPr>
      <p:sp>
        <p:nvSpPr>
          <p:cNvPr id="61" name="Google Shape;61;p15"/>
          <p:cNvSpPr/>
          <p:nvPr/>
        </p:nvSpPr>
        <p:spPr>
          <a:xfrm>
            <a:off x="0" y="0"/>
            <a:ext cx="12192000" cy="5324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 name="Google Shape;62;p15"/>
          <p:cNvSpPr txBox="1">
            <a:spLocks noGrp="1"/>
          </p:cNvSpPr>
          <p:nvPr>
            <p:ph type="ctrTitle"/>
          </p:nvPr>
        </p:nvSpPr>
        <p:spPr>
          <a:xfrm>
            <a:off x="914400" y="2111123"/>
            <a:ext cx="10363200" cy="154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endParaRPr/>
          </a:p>
        </p:txBody>
      </p:sp>
      <p:sp>
        <p:nvSpPr>
          <p:cNvPr id="63" name="Google Shape;63;p15"/>
          <p:cNvSpPr txBox="1">
            <a:spLocks noGrp="1"/>
          </p:cNvSpPr>
          <p:nvPr>
            <p:ph type="subTitle" idx="1"/>
          </p:nvPr>
        </p:nvSpPr>
        <p:spPr>
          <a:xfrm>
            <a:off x="914400" y="3786737"/>
            <a:ext cx="103632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3200" b="1">
                <a:solidFill>
                  <a:schemeClr val="lt1"/>
                </a:solidFill>
              </a:defRPr>
            </a:lvl1pPr>
            <a:lvl2pPr lvl="1" algn="ctr" rtl="0">
              <a:spcBef>
                <a:spcPts val="0"/>
              </a:spcBef>
              <a:spcAft>
                <a:spcPts val="0"/>
              </a:spcAft>
              <a:buClr>
                <a:schemeClr val="lt1"/>
              </a:buClr>
              <a:buSzPts val="2400"/>
              <a:buNone/>
              <a:defRPr b="1">
                <a:solidFill>
                  <a:schemeClr val="lt1"/>
                </a:solidFill>
              </a:defRPr>
            </a:lvl2pPr>
            <a:lvl3pPr lvl="2" algn="ctr" rtl="0">
              <a:spcBef>
                <a:spcPts val="0"/>
              </a:spcBef>
              <a:spcAft>
                <a:spcPts val="0"/>
              </a:spcAft>
              <a:buClr>
                <a:schemeClr val="lt1"/>
              </a:buClr>
              <a:buSzPts val="2400"/>
              <a:buNone/>
              <a:defRPr b="1">
                <a:solidFill>
                  <a:schemeClr val="lt1"/>
                </a:solidFill>
              </a:defRPr>
            </a:lvl3pPr>
            <a:lvl4pPr lvl="3" algn="ctr" rtl="0">
              <a:spcBef>
                <a:spcPts val="0"/>
              </a:spcBef>
              <a:spcAft>
                <a:spcPts val="0"/>
              </a:spcAft>
              <a:buClr>
                <a:schemeClr val="lt1"/>
              </a:buClr>
              <a:buSzPts val="2400"/>
              <a:buNone/>
              <a:defRPr sz="3200" b="1">
                <a:solidFill>
                  <a:schemeClr val="lt1"/>
                </a:solidFill>
              </a:defRPr>
            </a:lvl4pPr>
            <a:lvl5pPr lvl="4" algn="ctr" rtl="0">
              <a:spcBef>
                <a:spcPts val="0"/>
              </a:spcBef>
              <a:spcAft>
                <a:spcPts val="0"/>
              </a:spcAft>
              <a:buClr>
                <a:schemeClr val="lt1"/>
              </a:buClr>
              <a:buSzPts val="2400"/>
              <a:buNone/>
              <a:defRPr sz="3200" b="1">
                <a:solidFill>
                  <a:schemeClr val="lt1"/>
                </a:solidFill>
              </a:defRPr>
            </a:lvl5pPr>
            <a:lvl6pPr lvl="5" algn="ctr" rtl="0">
              <a:spcBef>
                <a:spcPts val="0"/>
              </a:spcBef>
              <a:spcAft>
                <a:spcPts val="0"/>
              </a:spcAft>
              <a:buClr>
                <a:schemeClr val="lt1"/>
              </a:buClr>
              <a:buSzPts val="2400"/>
              <a:buNone/>
              <a:defRPr sz="3200" b="1">
                <a:solidFill>
                  <a:schemeClr val="lt1"/>
                </a:solidFill>
              </a:defRPr>
            </a:lvl6pPr>
            <a:lvl7pPr lvl="6" algn="ctr" rtl="0">
              <a:spcBef>
                <a:spcPts val="0"/>
              </a:spcBef>
              <a:spcAft>
                <a:spcPts val="0"/>
              </a:spcAft>
              <a:buClr>
                <a:schemeClr val="lt1"/>
              </a:buClr>
              <a:buSzPts val="2400"/>
              <a:buNone/>
              <a:defRPr sz="3200" b="1">
                <a:solidFill>
                  <a:schemeClr val="lt1"/>
                </a:solidFill>
              </a:defRPr>
            </a:lvl7pPr>
            <a:lvl8pPr lvl="7" algn="ctr" rtl="0">
              <a:spcBef>
                <a:spcPts val="0"/>
              </a:spcBef>
              <a:spcAft>
                <a:spcPts val="0"/>
              </a:spcAft>
              <a:buClr>
                <a:schemeClr val="lt1"/>
              </a:buClr>
              <a:buSzPts val="2400"/>
              <a:buNone/>
              <a:defRPr sz="3200" b="1">
                <a:solidFill>
                  <a:schemeClr val="lt1"/>
                </a:solidFill>
              </a:defRPr>
            </a:lvl8pPr>
            <a:lvl9pPr lvl="8" algn="ctr" rtl="0">
              <a:spcBef>
                <a:spcPts val="0"/>
              </a:spcBef>
              <a:spcAft>
                <a:spcPts val="0"/>
              </a:spcAft>
              <a:buClr>
                <a:schemeClr val="lt1"/>
              </a:buClr>
              <a:buSzPts val="2400"/>
              <a:buNone/>
              <a:defRPr sz="3200" b="1">
                <a:solidFill>
                  <a:schemeClr val="lt1"/>
                </a:solidFill>
              </a:defRPr>
            </a:lvl9pPr>
          </a:lstStyle>
          <a:p>
            <a:endParaRPr/>
          </a:p>
        </p:txBody>
      </p:sp>
      <p:sp>
        <p:nvSpPr>
          <p:cNvPr id="64" name="Google Shape;64;p15"/>
          <p:cNvSpPr/>
          <p:nvPr/>
        </p:nvSpPr>
        <p:spPr>
          <a:xfrm>
            <a:off x="4063605" y="5323800"/>
            <a:ext cx="4063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5"/>
          <p:cNvSpPr/>
          <p:nvPr/>
        </p:nvSpPr>
        <p:spPr>
          <a:xfrm>
            <a:off x="8128361" y="5323800"/>
            <a:ext cx="4063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15"/>
          <p:cNvSpPr/>
          <p:nvPr/>
        </p:nvSpPr>
        <p:spPr>
          <a:xfrm>
            <a:off x="1" y="5323800"/>
            <a:ext cx="4063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15"/>
          <p:cNvSpPr txBox="1">
            <a:spLocks noGrp="1"/>
          </p:cNvSpPr>
          <p:nvPr>
            <p:ph type="sldNum" idx="12"/>
          </p:nvPr>
        </p:nvSpPr>
        <p:spPr>
          <a:xfrm>
            <a:off x="-167" y="6440375"/>
            <a:ext cx="12192000" cy="418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19222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8"/>
        <p:cNvGrpSpPr/>
        <p:nvPr/>
      </p:nvGrpSpPr>
      <p:grpSpPr>
        <a:xfrm>
          <a:off x="0" y="0"/>
          <a:ext cx="0" cy="0"/>
          <a:chOff x="0" y="0"/>
          <a:chExt cx="0" cy="0"/>
        </a:xfrm>
      </p:grpSpPr>
      <p:sp>
        <p:nvSpPr>
          <p:cNvPr id="69" name="Google Shape;69;p16"/>
          <p:cNvSpPr txBox="1">
            <a:spLocks noGrp="1"/>
          </p:cNvSpPr>
          <p:nvPr>
            <p:ph type="body" idx="1"/>
          </p:nvPr>
        </p:nvSpPr>
        <p:spPr>
          <a:xfrm>
            <a:off x="2280567" y="2882400"/>
            <a:ext cx="7631600" cy="1093200"/>
          </a:xfrm>
          <a:prstGeom prst="rect">
            <a:avLst/>
          </a:prstGeom>
        </p:spPr>
        <p:txBody>
          <a:bodyPr spcFirstLastPara="1" wrap="square" lIns="91425" tIns="91425" rIns="91425" bIns="91425" anchor="t" anchorCtr="0">
            <a:noAutofit/>
          </a:bodyPr>
          <a:lstStyle>
            <a:lvl1pPr marL="609585" lvl="0" indent="-507987" algn="ctr" rtl="0">
              <a:spcBef>
                <a:spcPts val="800"/>
              </a:spcBef>
              <a:spcAft>
                <a:spcPts val="0"/>
              </a:spcAft>
              <a:buSzPts val="2400"/>
              <a:buChar char="▷"/>
              <a:defRPr i="1"/>
            </a:lvl1pPr>
            <a:lvl2pPr marL="1219170" lvl="1" indent="-507987" algn="ctr" rtl="0">
              <a:spcBef>
                <a:spcPts val="0"/>
              </a:spcBef>
              <a:spcAft>
                <a:spcPts val="0"/>
              </a:spcAft>
              <a:buSzPts val="2400"/>
              <a:buChar char="○"/>
              <a:defRPr i="1"/>
            </a:lvl2pPr>
            <a:lvl3pPr marL="1828754" lvl="2" indent="-507987" algn="ctr" rtl="0">
              <a:spcBef>
                <a:spcPts val="0"/>
              </a:spcBef>
              <a:spcAft>
                <a:spcPts val="0"/>
              </a:spcAft>
              <a:buSzPts val="2400"/>
              <a:buChar char="■"/>
              <a:defRPr i="1"/>
            </a:lvl3pPr>
            <a:lvl4pPr marL="2438339" lvl="3" indent="-507987" algn="ctr" rtl="0">
              <a:spcBef>
                <a:spcPts val="0"/>
              </a:spcBef>
              <a:spcAft>
                <a:spcPts val="0"/>
              </a:spcAft>
              <a:buSzPts val="2400"/>
              <a:buChar char="●"/>
              <a:defRPr i="1"/>
            </a:lvl4pPr>
            <a:lvl5pPr marL="3047924" lvl="4" indent="-507987" algn="ctr" rtl="0">
              <a:spcBef>
                <a:spcPts val="0"/>
              </a:spcBef>
              <a:spcAft>
                <a:spcPts val="0"/>
              </a:spcAft>
              <a:buSzPts val="2400"/>
              <a:buChar char="○"/>
              <a:defRPr i="1"/>
            </a:lvl5pPr>
            <a:lvl6pPr marL="3657509" lvl="5" indent="-507987" algn="ctr" rtl="0">
              <a:spcBef>
                <a:spcPts val="0"/>
              </a:spcBef>
              <a:spcAft>
                <a:spcPts val="0"/>
              </a:spcAft>
              <a:buSzPts val="2400"/>
              <a:buChar char="■"/>
              <a:defRPr i="1"/>
            </a:lvl6pPr>
            <a:lvl7pPr marL="4267093" lvl="6" indent="-507987" algn="ctr" rtl="0">
              <a:spcBef>
                <a:spcPts val="0"/>
              </a:spcBef>
              <a:spcAft>
                <a:spcPts val="0"/>
              </a:spcAft>
              <a:buSzPts val="2400"/>
              <a:buChar char="●"/>
              <a:defRPr i="1"/>
            </a:lvl7pPr>
            <a:lvl8pPr marL="4876678" lvl="7" indent="-507987" algn="ctr" rtl="0">
              <a:spcBef>
                <a:spcPts val="0"/>
              </a:spcBef>
              <a:spcAft>
                <a:spcPts val="0"/>
              </a:spcAft>
              <a:buSzPts val="2400"/>
              <a:buChar char="○"/>
              <a:defRPr i="1"/>
            </a:lvl8pPr>
            <a:lvl9pPr marL="5486263" lvl="8" indent="-507987" algn="ctr" rtl="0">
              <a:spcBef>
                <a:spcPts val="0"/>
              </a:spcBef>
              <a:spcAft>
                <a:spcPts val="0"/>
              </a:spcAft>
              <a:buSzPts val="2400"/>
              <a:buChar char="■"/>
              <a:defRPr i="1"/>
            </a:lvl9pPr>
          </a:lstStyle>
          <a:p>
            <a:endParaRPr/>
          </a:p>
        </p:txBody>
      </p:sp>
      <p:sp>
        <p:nvSpPr>
          <p:cNvPr id="70" name="Google Shape;70;p16"/>
          <p:cNvSpPr txBox="1"/>
          <p:nvPr/>
        </p:nvSpPr>
        <p:spPr>
          <a:xfrm>
            <a:off x="4791200" y="157522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2800" b="1">
                <a:solidFill>
                  <a:schemeClr val="accent6"/>
                </a:solidFill>
              </a:rPr>
              <a:t>“</a:t>
            </a:r>
            <a:endParaRPr sz="12800" b="1">
              <a:solidFill>
                <a:schemeClr val="accent6"/>
              </a:solidFill>
            </a:endParaRPr>
          </a:p>
        </p:txBody>
      </p:sp>
      <p:sp>
        <p:nvSpPr>
          <p:cNvPr id="71" name="Google Shape;71;p16"/>
          <p:cNvSpPr/>
          <p:nvPr/>
        </p:nvSpPr>
        <p:spPr>
          <a:xfrm>
            <a:off x="7631044" y="2132900"/>
            <a:ext cx="22804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16"/>
          <p:cNvSpPr/>
          <p:nvPr/>
        </p:nvSpPr>
        <p:spPr>
          <a:xfrm>
            <a:off x="9912236" y="2132900"/>
            <a:ext cx="22804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73;p16"/>
          <p:cNvSpPr/>
          <p:nvPr/>
        </p:nvSpPr>
        <p:spPr>
          <a:xfrm>
            <a:off x="0" y="2132900"/>
            <a:ext cx="2280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16"/>
          <p:cNvSpPr/>
          <p:nvPr/>
        </p:nvSpPr>
        <p:spPr>
          <a:xfrm>
            <a:off x="2280567" y="2132900"/>
            <a:ext cx="22804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 name="Google Shape;75;p16"/>
          <p:cNvSpPr txBox="1">
            <a:spLocks noGrp="1"/>
          </p:cNvSpPr>
          <p:nvPr>
            <p:ph type="sldNum" idx="12"/>
          </p:nvPr>
        </p:nvSpPr>
        <p:spPr>
          <a:xfrm>
            <a:off x="-167" y="6440375"/>
            <a:ext cx="12192000" cy="418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353143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4"/>
        <p:cNvGrpSpPr/>
        <p:nvPr/>
      </p:nvGrpSpPr>
      <p:grpSpPr>
        <a:xfrm>
          <a:off x="0" y="0"/>
          <a:ext cx="0" cy="0"/>
          <a:chOff x="0" y="0"/>
          <a:chExt cx="0" cy="0"/>
        </a:xfrm>
      </p:grpSpPr>
      <p:sp>
        <p:nvSpPr>
          <p:cNvPr id="85" name="Google Shape;85;p18"/>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18"/>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18"/>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8" name="Google Shape;88;p18"/>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 name="Google Shape;89;p18"/>
          <p:cNvSpPr txBox="1">
            <a:spLocks noGrp="1"/>
          </p:cNvSpPr>
          <p:nvPr>
            <p:ph type="title"/>
          </p:nvPr>
        </p:nvSpPr>
        <p:spPr>
          <a:xfrm>
            <a:off x="1191600" y="477851"/>
            <a:ext cx="8616800" cy="1143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0" name="Google Shape;90;p18"/>
          <p:cNvSpPr txBox="1">
            <a:spLocks noGrp="1"/>
          </p:cNvSpPr>
          <p:nvPr>
            <p:ph type="body" idx="1"/>
          </p:nvPr>
        </p:nvSpPr>
        <p:spPr>
          <a:xfrm>
            <a:off x="1191500" y="1600200"/>
            <a:ext cx="4182400" cy="4967600"/>
          </a:xfrm>
          <a:prstGeom prst="rect">
            <a:avLst/>
          </a:prstGeom>
        </p:spPr>
        <p:txBody>
          <a:bodyPr spcFirstLastPara="1" wrap="square" lIns="91425" tIns="91425" rIns="91425" bIns="91425"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91" name="Google Shape;91;p18"/>
          <p:cNvSpPr txBox="1">
            <a:spLocks noGrp="1"/>
          </p:cNvSpPr>
          <p:nvPr>
            <p:ph type="body" idx="2"/>
          </p:nvPr>
        </p:nvSpPr>
        <p:spPr>
          <a:xfrm>
            <a:off x="5625941" y="1600200"/>
            <a:ext cx="4182400" cy="4967600"/>
          </a:xfrm>
          <a:prstGeom prst="rect">
            <a:avLst/>
          </a:prstGeom>
        </p:spPr>
        <p:txBody>
          <a:bodyPr spcFirstLastPara="1" wrap="square" lIns="91425" tIns="91425" rIns="91425" bIns="91425"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92" name="Google Shape;92;p18"/>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79191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93"/>
        <p:cNvGrpSpPr/>
        <p:nvPr/>
      </p:nvGrpSpPr>
      <p:grpSpPr>
        <a:xfrm>
          <a:off x="0" y="0"/>
          <a:ext cx="0" cy="0"/>
          <a:chOff x="0" y="0"/>
          <a:chExt cx="0" cy="0"/>
        </a:xfrm>
      </p:grpSpPr>
      <p:sp>
        <p:nvSpPr>
          <p:cNvPr id="94" name="Google Shape;94;p19"/>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19"/>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 name="Google Shape;96;p19"/>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19"/>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19"/>
          <p:cNvSpPr txBox="1">
            <a:spLocks noGrp="1"/>
          </p:cNvSpPr>
          <p:nvPr>
            <p:ph type="title"/>
          </p:nvPr>
        </p:nvSpPr>
        <p:spPr>
          <a:xfrm>
            <a:off x="1191600" y="477851"/>
            <a:ext cx="8616800" cy="1143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9" name="Google Shape;99;p19"/>
          <p:cNvSpPr txBox="1">
            <a:spLocks noGrp="1"/>
          </p:cNvSpPr>
          <p:nvPr>
            <p:ph type="body" idx="1"/>
          </p:nvPr>
        </p:nvSpPr>
        <p:spPr>
          <a:xfrm>
            <a:off x="1191600" y="1600200"/>
            <a:ext cx="3161600" cy="49676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100" name="Google Shape;100;p19"/>
          <p:cNvSpPr txBox="1">
            <a:spLocks noGrp="1"/>
          </p:cNvSpPr>
          <p:nvPr>
            <p:ph type="body" idx="2"/>
          </p:nvPr>
        </p:nvSpPr>
        <p:spPr>
          <a:xfrm>
            <a:off x="4515205" y="1600200"/>
            <a:ext cx="3161600" cy="49676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101" name="Google Shape;101;p19"/>
          <p:cNvSpPr txBox="1">
            <a:spLocks noGrp="1"/>
          </p:cNvSpPr>
          <p:nvPr>
            <p:ph type="body" idx="3"/>
          </p:nvPr>
        </p:nvSpPr>
        <p:spPr>
          <a:xfrm>
            <a:off x="7838809" y="1600200"/>
            <a:ext cx="3161600" cy="49676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102" name="Google Shape;102;p19"/>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98331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03"/>
        <p:cNvGrpSpPr/>
        <p:nvPr/>
      </p:nvGrpSpPr>
      <p:grpSpPr>
        <a:xfrm>
          <a:off x="0" y="0"/>
          <a:ext cx="0" cy="0"/>
          <a:chOff x="0" y="0"/>
          <a:chExt cx="0" cy="0"/>
        </a:xfrm>
      </p:grpSpPr>
      <p:sp>
        <p:nvSpPr>
          <p:cNvPr id="104" name="Google Shape;104;p20"/>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20"/>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20"/>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20"/>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 name="Google Shape;108;p20"/>
          <p:cNvSpPr txBox="1">
            <a:spLocks noGrp="1"/>
          </p:cNvSpPr>
          <p:nvPr>
            <p:ph type="title"/>
          </p:nvPr>
        </p:nvSpPr>
        <p:spPr>
          <a:xfrm>
            <a:off x="1191600" y="477851"/>
            <a:ext cx="8616800" cy="1143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9" name="Google Shape;109;p20"/>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356726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0"/>
        <p:cNvGrpSpPr/>
        <p:nvPr/>
      </p:nvGrpSpPr>
      <p:grpSpPr>
        <a:xfrm>
          <a:off x="0" y="0"/>
          <a:ext cx="0" cy="0"/>
          <a:chOff x="0" y="0"/>
          <a:chExt cx="0" cy="0"/>
        </a:xfrm>
      </p:grpSpPr>
      <p:sp>
        <p:nvSpPr>
          <p:cNvPr id="111" name="Google Shape;111;p21"/>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 name="Google Shape;112;p21"/>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21"/>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4" name="Google Shape;114;p21"/>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21"/>
          <p:cNvSpPr txBox="1">
            <a:spLocks noGrp="1"/>
          </p:cNvSpPr>
          <p:nvPr>
            <p:ph type="body" idx="1"/>
          </p:nvPr>
        </p:nvSpPr>
        <p:spPr>
          <a:xfrm>
            <a:off x="1191600" y="6199951"/>
            <a:ext cx="8616800" cy="467600"/>
          </a:xfrm>
          <a:prstGeom prst="rect">
            <a:avLst/>
          </a:prstGeom>
        </p:spPr>
        <p:txBody>
          <a:bodyPr spcFirstLastPara="1" wrap="square" lIns="91425" tIns="91425" rIns="91425" bIns="91425" anchor="b" anchorCtr="0">
            <a:noAutofit/>
          </a:bodyPr>
          <a:lstStyle>
            <a:lvl1pPr marL="609585" lvl="0" indent="-304792" rtl="0">
              <a:spcBef>
                <a:spcPts val="480"/>
              </a:spcBef>
              <a:spcAft>
                <a:spcPts val="0"/>
              </a:spcAft>
              <a:buClr>
                <a:schemeClr val="dk2"/>
              </a:buClr>
              <a:buSzPts val="1400"/>
              <a:buNone/>
              <a:defRPr sz="1867">
                <a:solidFill>
                  <a:schemeClr val="dk2"/>
                </a:solidFill>
              </a:defRPr>
            </a:lvl1pPr>
          </a:lstStyle>
          <a:p>
            <a:endParaRPr/>
          </a:p>
        </p:txBody>
      </p:sp>
      <p:sp>
        <p:nvSpPr>
          <p:cNvPr id="116" name="Google Shape;116;p21"/>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848369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color background">
  <p:cSld name="Blank color background">
    <p:bg>
      <p:bgPr>
        <a:solidFill>
          <a:schemeClr val="accent1"/>
        </a:solidFill>
        <a:effectLst/>
      </p:bgPr>
    </p:bg>
    <p:spTree>
      <p:nvGrpSpPr>
        <p:cNvPr id="1" name="Shape 123"/>
        <p:cNvGrpSpPr/>
        <p:nvPr/>
      </p:nvGrpSpPr>
      <p:grpSpPr>
        <a:xfrm>
          <a:off x="0" y="0"/>
          <a:ext cx="0" cy="0"/>
          <a:chOff x="0" y="0"/>
          <a:chExt cx="0" cy="0"/>
        </a:xfrm>
      </p:grpSpPr>
      <p:sp>
        <p:nvSpPr>
          <p:cNvPr id="124" name="Google Shape;124;p23"/>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5" name="Google Shape;125;p23"/>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6" name="Google Shape;126;p23"/>
          <p:cNvSpPr/>
          <p:nvPr/>
        </p:nvSpPr>
        <p:spPr>
          <a:xfrm>
            <a:off x="-1" y="6755100"/>
            <a:ext cx="1191600" cy="102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7" name="Google Shape;127;p23"/>
          <p:cNvSpPr/>
          <p:nvPr/>
        </p:nvSpPr>
        <p:spPr>
          <a:xfrm>
            <a:off x="1191613" y="6755100"/>
            <a:ext cx="86168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8" name="Google Shape;128;p23"/>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6491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3F9F-00F5-E0BE-1793-AFB16AFF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6BC80C-B409-F23A-C24E-1C83589C6A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6131D4-CA65-8C38-07DF-803C4EFF6F15}"/>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5" name="Footer Placeholder 4">
            <a:extLst>
              <a:ext uri="{FF2B5EF4-FFF2-40B4-BE49-F238E27FC236}">
                <a16:creationId xmlns:a16="http://schemas.microsoft.com/office/drawing/2014/main" id="{C76AE1EB-F1B4-18AE-D92A-7CA9D7721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797F0D-8237-99AD-010D-590F0EB227B8}"/>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554492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1191600" y="477851"/>
            <a:ext cx="8616800" cy="1143200"/>
          </a:xfrm>
          <a:prstGeom prst="rect">
            <a:avLst/>
          </a:prstGeom>
        </p:spPr>
        <p:txBody>
          <a:bodyPr spcFirstLastPara="1" wrap="square" lIns="182850" tIns="182850" rIns="182850" bIns="182850" anchor="b" anchorCtr="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a:endParaRPr/>
          </a:p>
        </p:txBody>
      </p:sp>
      <p:sp>
        <p:nvSpPr>
          <p:cNvPr id="78" name="Google Shape;78;p17"/>
          <p:cNvSpPr txBox="1">
            <a:spLocks noGrp="1"/>
          </p:cNvSpPr>
          <p:nvPr>
            <p:ph type="body" idx="1"/>
          </p:nvPr>
        </p:nvSpPr>
        <p:spPr>
          <a:xfrm>
            <a:off x="1191600" y="1831451"/>
            <a:ext cx="8616800" cy="4736400"/>
          </a:xfrm>
          <a:prstGeom prst="rect">
            <a:avLst/>
          </a:prstGeom>
        </p:spPr>
        <p:txBody>
          <a:bodyPr spcFirstLastPara="1" wrap="square" lIns="182850" tIns="182850" rIns="182850" bIns="182850" anchor="t" anchorCtr="0">
            <a:noAutofit/>
          </a:bodyPr>
          <a:lstStyle>
            <a:lvl1pPr marL="304792" lvl="0" indent="-304792" rtl="0">
              <a:spcBef>
                <a:spcPts val="800"/>
              </a:spcBef>
              <a:spcAft>
                <a:spcPts val="0"/>
              </a:spcAft>
              <a:buClr>
                <a:schemeClr val="accent6"/>
              </a:buClr>
              <a:buSzPts val="3600"/>
              <a:buChar char="▷"/>
              <a:defRPr>
                <a:solidFill>
                  <a:schemeClr val="dk1"/>
                </a:solidFill>
              </a:defRPr>
            </a:lvl1pPr>
            <a:lvl2pPr marL="609585" lvl="1" indent="-355591" rtl="0">
              <a:spcBef>
                <a:spcPts val="0"/>
              </a:spcBef>
              <a:spcAft>
                <a:spcPts val="0"/>
              </a:spcAft>
              <a:buClr>
                <a:schemeClr val="dk1"/>
              </a:buClr>
              <a:buSzPts val="4800"/>
              <a:buChar char="○"/>
              <a:defRPr>
                <a:solidFill>
                  <a:schemeClr val="dk1"/>
                </a:solidFill>
              </a:defRPr>
            </a:lvl2pPr>
            <a:lvl3pPr marL="914377" lvl="2" indent="-355591" rtl="0">
              <a:spcBef>
                <a:spcPts val="0"/>
              </a:spcBef>
              <a:spcAft>
                <a:spcPts val="0"/>
              </a:spcAft>
              <a:buClr>
                <a:schemeClr val="dk1"/>
              </a:buClr>
              <a:buSzPts val="4800"/>
              <a:buChar char="■"/>
              <a:defRPr>
                <a:solidFill>
                  <a:schemeClr val="dk1"/>
                </a:solidFill>
              </a:defRPr>
            </a:lvl3pPr>
            <a:lvl4pPr marL="1219170" lvl="3" indent="-355591" rtl="0">
              <a:spcBef>
                <a:spcPts val="0"/>
              </a:spcBef>
              <a:spcAft>
                <a:spcPts val="0"/>
              </a:spcAft>
              <a:buClr>
                <a:schemeClr val="dk1"/>
              </a:buClr>
              <a:buSzPts val="4800"/>
              <a:buChar char="●"/>
              <a:defRPr>
                <a:solidFill>
                  <a:schemeClr val="dk1"/>
                </a:solidFill>
              </a:defRPr>
            </a:lvl4pPr>
            <a:lvl5pPr marL="1523962" lvl="4" indent="-355591" rtl="0">
              <a:spcBef>
                <a:spcPts val="0"/>
              </a:spcBef>
              <a:spcAft>
                <a:spcPts val="0"/>
              </a:spcAft>
              <a:buClr>
                <a:schemeClr val="dk1"/>
              </a:buClr>
              <a:buSzPts val="4800"/>
              <a:buChar char="○"/>
              <a:defRPr>
                <a:solidFill>
                  <a:schemeClr val="dk1"/>
                </a:solidFill>
              </a:defRPr>
            </a:lvl5pPr>
            <a:lvl6pPr marL="1828754" lvl="5" indent="-355591" rtl="0">
              <a:spcBef>
                <a:spcPts val="0"/>
              </a:spcBef>
              <a:spcAft>
                <a:spcPts val="0"/>
              </a:spcAft>
              <a:buClr>
                <a:schemeClr val="dk1"/>
              </a:buClr>
              <a:buSzPts val="4800"/>
              <a:buChar char="■"/>
              <a:defRPr>
                <a:solidFill>
                  <a:schemeClr val="dk1"/>
                </a:solidFill>
              </a:defRPr>
            </a:lvl6pPr>
            <a:lvl7pPr marL="2133547" lvl="6" indent="-355591" rtl="0">
              <a:spcBef>
                <a:spcPts val="0"/>
              </a:spcBef>
              <a:spcAft>
                <a:spcPts val="0"/>
              </a:spcAft>
              <a:buClr>
                <a:schemeClr val="dk1"/>
              </a:buClr>
              <a:buSzPts val="4800"/>
              <a:buChar char="●"/>
              <a:defRPr>
                <a:solidFill>
                  <a:schemeClr val="dk1"/>
                </a:solidFill>
              </a:defRPr>
            </a:lvl7pPr>
            <a:lvl8pPr marL="2438339" lvl="7" indent="-355591" rtl="0">
              <a:spcBef>
                <a:spcPts val="0"/>
              </a:spcBef>
              <a:spcAft>
                <a:spcPts val="0"/>
              </a:spcAft>
              <a:buClr>
                <a:schemeClr val="dk1"/>
              </a:buClr>
              <a:buSzPts val="4800"/>
              <a:buChar char="○"/>
              <a:defRPr>
                <a:solidFill>
                  <a:schemeClr val="dk1"/>
                </a:solidFill>
              </a:defRPr>
            </a:lvl8pPr>
            <a:lvl9pPr marL="2743131" lvl="8" indent="-355591" rtl="0">
              <a:spcBef>
                <a:spcPts val="0"/>
              </a:spcBef>
              <a:spcAft>
                <a:spcPts val="0"/>
              </a:spcAft>
              <a:buClr>
                <a:schemeClr val="dk1"/>
              </a:buClr>
              <a:buSzPts val="4800"/>
              <a:buChar char="■"/>
              <a:defRPr>
                <a:solidFill>
                  <a:schemeClr val="dk1"/>
                </a:solidFill>
              </a:defRPr>
            </a:lvl9pPr>
          </a:lstStyle>
          <a:p>
            <a:endParaRPr/>
          </a:p>
        </p:txBody>
      </p:sp>
      <p:sp>
        <p:nvSpPr>
          <p:cNvPr id="79" name="Google Shape;79;p17"/>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0" name="Google Shape;80;p17"/>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1" name="Google Shape;81;p17"/>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2" name="Google Shape;82;p17"/>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3" name="Google Shape;83;p17"/>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244129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860300" y="3683633"/>
            <a:ext cx="8982000" cy="1546400"/>
          </a:xfrm>
          <a:prstGeom prst="rect">
            <a:avLst/>
          </a:prstGeom>
        </p:spPr>
        <p:txBody>
          <a:bodyPr spcFirstLastPara="1" wrap="square" lIns="182850" tIns="182850" rIns="182850" bIns="182850" anchor="t" anchorCtr="0">
            <a:noAutofit/>
          </a:bodyPr>
          <a:lstStyle>
            <a:lvl1pPr lvl="0" rtl="0">
              <a:spcBef>
                <a:spcPts val="0"/>
              </a:spcBef>
              <a:spcAft>
                <a:spcPts val="0"/>
              </a:spcAft>
              <a:buClr>
                <a:schemeClr val="dk2"/>
              </a:buClr>
              <a:buSzPts val="8800"/>
              <a:buNone/>
              <a:defRPr sz="5867">
                <a:solidFill>
                  <a:schemeClr val="dk2"/>
                </a:solidFill>
              </a:defRPr>
            </a:lvl1pPr>
            <a:lvl2pPr lvl="1" rtl="0">
              <a:spcBef>
                <a:spcPts val="0"/>
              </a:spcBef>
              <a:spcAft>
                <a:spcPts val="0"/>
              </a:spcAft>
              <a:buClr>
                <a:schemeClr val="dk2"/>
              </a:buClr>
              <a:buSzPts val="8800"/>
              <a:buNone/>
              <a:defRPr sz="5867">
                <a:solidFill>
                  <a:schemeClr val="dk2"/>
                </a:solidFill>
              </a:defRPr>
            </a:lvl2pPr>
            <a:lvl3pPr lvl="2" rtl="0">
              <a:spcBef>
                <a:spcPts val="0"/>
              </a:spcBef>
              <a:spcAft>
                <a:spcPts val="0"/>
              </a:spcAft>
              <a:buClr>
                <a:schemeClr val="dk2"/>
              </a:buClr>
              <a:buSzPts val="8800"/>
              <a:buNone/>
              <a:defRPr sz="5867">
                <a:solidFill>
                  <a:schemeClr val="dk2"/>
                </a:solidFill>
              </a:defRPr>
            </a:lvl3pPr>
            <a:lvl4pPr lvl="3" rtl="0">
              <a:spcBef>
                <a:spcPts val="0"/>
              </a:spcBef>
              <a:spcAft>
                <a:spcPts val="0"/>
              </a:spcAft>
              <a:buClr>
                <a:schemeClr val="dk2"/>
              </a:buClr>
              <a:buSzPts val="8800"/>
              <a:buNone/>
              <a:defRPr sz="5867">
                <a:solidFill>
                  <a:schemeClr val="dk2"/>
                </a:solidFill>
              </a:defRPr>
            </a:lvl4pPr>
            <a:lvl5pPr lvl="4" rtl="0">
              <a:spcBef>
                <a:spcPts val="0"/>
              </a:spcBef>
              <a:spcAft>
                <a:spcPts val="0"/>
              </a:spcAft>
              <a:buClr>
                <a:schemeClr val="dk2"/>
              </a:buClr>
              <a:buSzPts val="8800"/>
              <a:buNone/>
              <a:defRPr sz="5867">
                <a:solidFill>
                  <a:schemeClr val="dk2"/>
                </a:solidFill>
              </a:defRPr>
            </a:lvl5pPr>
            <a:lvl6pPr lvl="5" rtl="0">
              <a:spcBef>
                <a:spcPts val="0"/>
              </a:spcBef>
              <a:spcAft>
                <a:spcPts val="0"/>
              </a:spcAft>
              <a:buClr>
                <a:schemeClr val="dk2"/>
              </a:buClr>
              <a:buSzPts val="8800"/>
              <a:buNone/>
              <a:defRPr sz="5867">
                <a:solidFill>
                  <a:schemeClr val="dk2"/>
                </a:solidFill>
              </a:defRPr>
            </a:lvl6pPr>
            <a:lvl7pPr lvl="6" rtl="0">
              <a:spcBef>
                <a:spcPts val="0"/>
              </a:spcBef>
              <a:spcAft>
                <a:spcPts val="0"/>
              </a:spcAft>
              <a:buClr>
                <a:schemeClr val="dk2"/>
              </a:buClr>
              <a:buSzPts val="8800"/>
              <a:buNone/>
              <a:defRPr sz="5867">
                <a:solidFill>
                  <a:schemeClr val="dk2"/>
                </a:solidFill>
              </a:defRPr>
            </a:lvl7pPr>
            <a:lvl8pPr lvl="7" rtl="0">
              <a:spcBef>
                <a:spcPts val="0"/>
              </a:spcBef>
              <a:spcAft>
                <a:spcPts val="0"/>
              </a:spcAft>
              <a:buClr>
                <a:schemeClr val="dk2"/>
              </a:buClr>
              <a:buSzPts val="8800"/>
              <a:buNone/>
              <a:defRPr sz="5867">
                <a:solidFill>
                  <a:schemeClr val="dk2"/>
                </a:solidFill>
              </a:defRPr>
            </a:lvl8pPr>
            <a:lvl9pPr lvl="8" rtl="0">
              <a:spcBef>
                <a:spcPts val="0"/>
              </a:spcBef>
              <a:spcAft>
                <a:spcPts val="0"/>
              </a:spcAft>
              <a:buClr>
                <a:schemeClr val="dk2"/>
              </a:buClr>
              <a:buSzPts val="8800"/>
              <a:buNone/>
              <a:defRPr sz="5867">
                <a:solidFill>
                  <a:schemeClr val="dk2"/>
                </a:solidFill>
              </a:defRPr>
            </a:lvl9pPr>
          </a:lstStyle>
          <a:p>
            <a:endParaRPr/>
          </a:p>
        </p:txBody>
      </p:sp>
      <p:sp>
        <p:nvSpPr>
          <p:cNvPr id="56" name="Google Shape;56;p14"/>
          <p:cNvSpPr/>
          <p:nvPr/>
        </p:nvSpPr>
        <p:spPr>
          <a:xfrm>
            <a:off x="7917661" y="3377551"/>
            <a:ext cx="9624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57" name="Google Shape;57;p14"/>
          <p:cNvSpPr/>
          <p:nvPr/>
        </p:nvSpPr>
        <p:spPr>
          <a:xfrm>
            <a:off x="8879815" y="3377551"/>
            <a:ext cx="9624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58" name="Google Shape;58;p14"/>
          <p:cNvSpPr/>
          <p:nvPr/>
        </p:nvSpPr>
        <p:spPr>
          <a:xfrm>
            <a:off x="-1" y="3377551"/>
            <a:ext cx="962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59" name="Google Shape;59;p14"/>
          <p:cNvSpPr/>
          <p:nvPr/>
        </p:nvSpPr>
        <p:spPr>
          <a:xfrm>
            <a:off x="961900" y="3377551"/>
            <a:ext cx="69556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Tree>
    <p:extLst>
      <p:ext uri="{BB962C8B-B14F-4D97-AF65-F5344CB8AC3E}">
        <p14:creationId xmlns:p14="http://schemas.microsoft.com/office/powerpoint/2010/main" val="3626840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60"/>
        <p:cNvGrpSpPr/>
        <p:nvPr/>
      </p:nvGrpSpPr>
      <p:grpSpPr>
        <a:xfrm>
          <a:off x="0" y="0"/>
          <a:ext cx="0" cy="0"/>
          <a:chOff x="0" y="0"/>
          <a:chExt cx="0" cy="0"/>
        </a:xfrm>
      </p:grpSpPr>
      <p:sp>
        <p:nvSpPr>
          <p:cNvPr id="61" name="Google Shape;61;p15"/>
          <p:cNvSpPr/>
          <p:nvPr/>
        </p:nvSpPr>
        <p:spPr>
          <a:xfrm>
            <a:off x="0" y="0"/>
            <a:ext cx="12192000" cy="5324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62" name="Google Shape;62;p15"/>
          <p:cNvSpPr txBox="1">
            <a:spLocks noGrp="1"/>
          </p:cNvSpPr>
          <p:nvPr>
            <p:ph type="ctrTitle"/>
          </p:nvPr>
        </p:nvSpPr>
        <p:spPr>
          <a:xfrm>
            <a:off x="914400" y="2111124"/>
            <a:ext cx="10363200" cy="1546400"/>
          </a:xfrm>
          <a:prstGeom prst="rect">
            <a:avLst/>
          </a:prstGeom>
        </p:spPr>
        <p:txBody>
          <a:bodyPr spcFirstLastPara="1" wrap="square" lIns="182850" tIns="182850" rIns="182850" bIns="182850" anchor="b" anchorCtr="0">
            <a:noAutofit/>
          </a:bodyPr>
          <a:lstStyle>
            <a:lvl1pPr lvl="0" algn="ctr" rtl="0">
              <a:spcBef>
                <a:spcPts val="0"/>
              </a:spcBef>
              <a:spcAft>
                <a:spcPts val="0"/>
              </a:spcAft>
              <a:buClr>
                <a:schemeClr val="lt1"/>
              </a:buClr>
              <a:buSzPts val="9600"/>
              <a:buNone/>
              <a:defRPr sz="6400">
                <a:solidFill>
                  <a:schemeClr val="lt1"/>
                </a:solidFill>
              </a:defRPr>
            </a:lvl1pPr>
            <a:lvl2pPr lvl="1" algn="ctr" rtl="0">
              <a:spcBef>
                <a:spcPts val="0"/>
              </a:spcBef>
              <a:spcAft>
                <a:spcPts val="0"/>
              </a:spcAft>
              <a:buClr>
                <a:schemeClr val="lt1"/>
              </a:buClr>
              <a:buSzPts val="9600"/>
              <a:buNone/>
              <a:defRPr sz="6400">
                <a:solidFill>
                  <a:schemeClr val="lt1"/>
                </a:solidFill>
              </a:defRPr>
            </a:lvl2pPr>
            <a:lvl3pPr lvl="2" algn="ctr" rtl="0">
              <a:spcBef>
                <a:spcPts val="0"/>
              </a:spcBef>
              <a:spcAft>
                <a:spcPts val="0"/>
              </a:spcAft>
              <a:buClr>
                <a:schemeClr val="lt1"/>
              </a:buClr>
              <a:buSzPts val="9600"/>
              <a:buNone/>
              <a:defRPr sz="6400">
                <a:solidFill>
                  <a:schemeClr val="lt1"/>
                </a:solidFill>
              </a:defRPr>
            </a:lvl3pPr>
            <a:lvl4pPr lvl="3" algn="ctr" rtl="0">
              <a:spcBef>
                <a:spcPts val="0"/>
              </a:spcBef>
              <a:spcAft>
                <a:spcPts val="0"/>
              </a:spcAft>
              <a:buClr>
                <a:schemeClr val="lt1"/>
              </a:buClr>
              <a:buSzPts val="9600"/>
              <a:buNone/>
              <a:defRPr sz="6400">
                <a:solidFill>
                  <a:schemeClr val="lt1"/>
                </a:solidFill>
              </a:defRPr>
            </a:lvl4pPr>
            <a:lvl5pPr lvl="4" algn="ctr" rtl="0">
              <a:spcBef>
                <a:spcPts val="0"/>
              </a:spcBef>
              <a:spcAft>
                <a:spcPts val="0"/>
              </a:spcAft>
              <a:buClr>
                <a:schemeClr val="lt1"/>
              </a:buClr>
              <a:buSzPts val="9600"/>
              <a:buNone/>
              <a:defRPr sz="6400">
                <a:solidFill>
                  <a:schemeClr val="lt1"/>
                </a:solidFill>
              </a:defRPr>
            </a:lvl5pPr>
            <a:lvl6pPr lvl="5" algn="ctr" rtl="0">
              <a:spcBef>
                <a:spcPts val="0"/>
              </a:spcBef>
              <a:spcAft>
                <a:spcPts val="0"/>
              </a:spcAft>
              <a:buClr>
                <a:schemeClr val="lt1"/>
              </a:buClr>
              <a:buSzPts val="9600"/>
              <a:buNone/>
              <a:defRPr sz="6400">
                <a:solidFill>
                  <a:schemeClr val="lt1"/>
                </a:solidFill>
              </a:defRPr>
            </a:lvl6pPr>
            <a:lvl7pPr lvl="6" algn="ctr" rtl="0">
              <a:spcBef>
                <a:spcPts val="0"/>
              </a:spcBef>
              <a:spcAft>
                <a:spcPts val="0"/>
              </a:spcAft>
              <a:buClr>
                <a:schemeClr val="lt1"/>
              </a:buClr>
              <a:buSzPts val="9600"/>
              <a:buNone/>
              <a:defRPr sz="6400">
                <a:solidFill>
                  <a:schemeClr val="lt1"/>
                </a:solidFill>
              </a:defRPr>
            </a:lvl7pPr>
            <a:lvl8pPr lvl="7" algn="ctr" rtl="0">
              <a:spcBef>
                <a:spcPts val="0"/>
              </a:spcBef>
              <a:spcAft>
                <a:spcPts val="0"/>
              </a:spcAft>
              <a:buClr>
                <a:schemeClr val="lt1"/>
              </a:buClr>
              <a:buSzPts val="9600"/>
              <a:buNone/>
              <a:defRPr sz="6400">
                <a:solidFill>
                  <a:schemeClr val="lt1"/>
                </a:solidFill>
              </a:defRPr>
            </a:lvl8pPr>
            <a:lvl9pPr lvl="8" algn="ctr" rtl="0">
              <a:spcBef>
                <a:spcPts val="0"/>
              </a:spcBef>
              <a:spcAft>
                <a:spcPts val="0"/>
              </a:spcAft>
              <a:buClr>
                <a:schemeClr val="lt1"/>
              </a:buClr>
              <a:buSzPts val="9600"/>
              <a:buNone/>
              <a:defRPr sz="6400">
                <a:solidFill>
                  <a:schemeClr val="lt1"/>
                </a:solidFill>
              </a:defRPr>
            </a:lvl9pPr>
          </a:lstStyle>
          <a:p>
            <a:endParaRPr/>
          </a:p>
        </p:txBody>
      </p:sp>
      <p:sp>
        <p:nvSpPr>
          <p:cNvPr id="63" name="Google Shape;63;p15"/>
          <p:cNvSpPr txBox="1">
            <a:spLocks noGrp="1"/>
          </p:cNvSpPr>
          <p:nvPr>
            <p:ph type="subTitle" idx="1"/>
          </p:nvPr>
        </p:nvSpPr>
        <p:spPr>
          <a:xfrm>
            <a:off x="914400" y="3786737"/>
            <a:ext cx="10363200" cy="1046400"/>
          </a:xfrm>
          <a:prstGeom prst="rect">
            <a:avLst/>
          </a:prstGeom>
        </p:spPr>
        <p:txBody>
          <a:bodyPr spcFirstLastPara="1" wrap="square" lIns="182850" tIns="182850" rIns="182850" bIns="182850" anchor="t" anchorCtr="0">
            <a:noAutofit/>
          </a:bodyPr>
          <a:lstStyle>
            <a:lvl1pPr lvl="0" algn="ctr" rtl="0">
              <a:spcBef>
                <a:spcPts val="0"/>
              </a:spcBef>
              <a:spcAft>
                <a:spcPts val="0"/>
              </a:spcAft>
              <a:buClr>
                <a:schemeClr val="lt1"/>
              </a:buClr>
              <a:buSzPts val="4800"/>
              <a:buNone/>
              <a:defRPr sz="3200" b="1">
                <a:solidFill>
                  <a:schemeClr val="lt1"/>
                </a:solidFill>
              </a:defRPr>
            </a:lvl1pPr>
            <a:lvl2pPr lvl="1" algn="ctr" rtl="0">
              <a:spcBef>
                <a:spcPts val="0"/>
              </a:spcBef>
              <a:spcAft>
                <a:spcPts val="0"/>
              </a:spcAft>
              <a:buClr>
                <a:schemeClr val="lt1"/>
              </a:buClr>
              <a:buSzPts val="4800"/>
              <a:buNone/>
              <a:defRPr b="1">
                <a:solidFill>
                  <a:schemeClr val="lt1"/>
                </a:solidFill>
              </a:defRPr>
            </a:lvl2pPr>
            <a:lvl3pPr lvl="2" algn="ctr" rtl="0">
              <a:spcBef>
                <a:spcPts val="0"/>
              </a:spcBef>
              <a:spcAft>
                <a:spcPts val="0"/>
              </a:spcAft>
              <a:buClr>
                <a:schemeClr val="lt1"/>
              </a:buClr>
              <a:buSzPts val="4800"/>
              <a:buNone/>
              <a:defRPr b="1">
                <a:solidFill>
                  <a:schemeClr val="lt1"/>
                </a:solidFill>
              </a:defRPr>
            </a:lvl3pPr>
            <a:lvl4pPr lvl="3" algn="ctr" rtl="0">
              <a:spcBef>
                <a:spcPts val="0"/>
              </a:spcBef>
              <a:spcAft>
                <a:spcPts val="0"/>
              </a:spcAft>
              <a:buClr>
                <a:schemeClr val="lt1"/>
              </a:buClr>
              <a:buSzPts val="4800"/>
              <a:buNone/>
              <a:defRPr sz="3200" b="1">
                <a:solidFill>
                  <a:schemeClr val="lt1"/>
                </a:solidFill>
              </a:defRPr>
            </a:lvl4pPr>
            <a:lvl5pPr lvl="4" algn="ctr" rtl="0">
              <a:spcBef>
                <a:spcPts val="0"/>
              </a:spcBef>
              <a:spcAft>
                <a:spcPts val="0"/>
              </a:spcAft>
              <a:buClr>
                <a:schemeClr val="lt1"/>
              </a:buClr>
              <a:buSzPts val="4800"/>
              <a:buNone/>
              <a:defRPr sz="3200" b="1">
                <a:solidFill>
                  <a:schemeClr val="lt1"/>
                </a:solidFill>
              </a:defRPr>
            </a:lvl5pPr>
            <a:lvl6pPr lvl="5" algn="ctr" rtl="0">
              <a:spcBef>
                <a:spcPts val="0"/>
              </a:spcBef>
              <a:spcAft>
                <a:spcPts val="0"/>
              </a:spcAft>
              <a:buClr>
                <a:schemeClr val="lt1"/>
              </a:buClr>
              <a:buSzPts val="4800"/>
              <a:buNone/>
              <a:defRPr sz="3200" b="1">
                <a:solidFill>
                  <a:schemeClr val="lt1"/>
                </a:solidFill>
              </a:defRPr>
            </a:lvl6pPr>
            <a:lvl7pPr lvl="6" algn="ctr" rtl="0">
              <a:spcBef>
                <a:spcPts val="0"/>
              </a:spcBef>
              <a:spcAft>
                <a:spcPts val="0"/>
              </a:spcAft>
              <a:buClr>
                <a:schemeClr val="lt1"/>
              </a:buClr>
              <a:buSzPts val="4800"/>
              <a:buNone/>
              <a:defRPr sz="3200" b="1">
                <a:solidFill>
                  <a:schemeClr val="lt1"/>
                </a:solidFill>
              </a:defRPr>
            </a:lvl7pPr>
            <a:lvl8pPr lvl="7" algn="ctr" rtl="0">
              <a:spcBef>
                <a:spcPts val="0"/>
              </a:spcBef>
              <a:spcAft>
                <a:spcPts val="0"/>
              </a:spcAft>
              <a:buClr>
                <a:schemeClr val="lt1"/>
              </a:buClr>
              <a:buSzPts val="4800"/>
              <a:buNone/>
              <a:defRPr sz="3200" b="1">
                <a:solidFill>
                  <a:schemeClr val="lt1"/>
                </a:solidFill>
              </a:defRPr>
            </a:lvl8pPr>
            <a:lvl9pPr lvl="8" algn="ctr" rtl="0">
              <a:spcBef>
                <a:spcPts val="0"/>
              </a:spcBef>
              <a:spcAft>
                <a:spcPts val="0"/>
              </a:spcAft>
              <a:buClr>
                <a:schemeClr val="lt1"/>
              </a:buClr>
              <a:buSzPts val="4800"/>
              <a:buNone/>
              <a:defRPr sz="3200" b="1">
                <a:solidFill>
                  <a:schemeClr val="lt1"/>
                </a:solidFill>
              </a:defRPr>
            </a:lvl9pPr>
          </a:lstStyle>
          <a:p>
            <a:endParaRPr/>
          </a:p>
        </p:txBody>
      </p:sp>
      <p:sp>
        <p:nvSpPr>
          <p:cNvPr id="64" name="Google Shape;64;p15"/>
          <p:cNvSpPr/>
          <p:nvPr/>
        </p:nvSpPr>
        <p:spPr>
          <a:xfrm>
            <a:off x="4063605" y="5323800"/>
            <a:ext cx="4063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65" name="Google Shape;65;p15"/>
          <p:cNvSpPr/>
          <p:nvPr/>
        </p:nvSpPr>
        <p:spPr>
          <a:xfrm>
            <a:off x="8128361" y="5323800"/>
            <a:ext cx="4063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66" name="Google Shape;66;p15"/>
          <p:cNvSpPr/>
          <p:nvPr/>
        </p:nvSpPr>
        <p:spPr>
          <a:xfrm>
            <a:off x="1" y="5323800"/>
            <a:ext cx="4063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67" name="Google Shape;67;p15"/>
          <p:cNvSpPr txBox="1">
            <a:spLocks noGrp="1"/>
          </p:cNvSpPr>
          <p:nvPr>
            <p:ph type="sldNum" idx="12"/>
          </p:nvPr>
        </p:nvSpPr>
        <p:spPr>
          <a:xfrm>
            <a:off x="-167" y="6440376"/>
            <a:ext cx="12192000" cy="418000"/>
          </a:xfrm>
          <a:prstGeom prst="rect">
            <a:avLst/>
          </a:prstGeom>
        </p:spPr>
        <p:txBody>
          <a:bodyPr spcFirstLastPara="1" wrap="square" lIns="182850" tIns="182850" rIns="182850" bIns="182850"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120085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8"/>
        <p:cNvGrpSpPr/>
        <p:nvPr/>
      </p:nvGrpSpPr>
      <p:grpSpPr>
        <a:xfrm>
          <a:off x="0" y="0"/>
          <a:ext cx="0" cy="0"/>
          <a:chOff x="0" y="0"/>
          <a:chExt cx="0" cy="0"/>
        </a:xfrm>
      </p:grpSpPr>
      <p:sp>
        <p:nvSpPr>
          <p:cNvPr id="69" name="Google Shape;69;p16"/>
          <p:cNvSpPr txBox="1">
            <a:spLocks noGrp="1"/>
          </p:cNvSpPr>
          <p:nvPr>
            <p:ph type="body" idx="1"/>
          </p:nvPr>
        </p:nvSpPr>
        <p:spPr>
          <a:xfrm>
            <a:off x="2280567" y="2882400"/>
            <a:ext cx="7631600" cy="1093200"/>
          </a:xfrm>
          <a:prstGeom prst="rect">
            <a:avLst/>
          </a:prstGeom>
        </p:spPr>
        <p:txBody>
          <a:bodyPr spcFirstLastPara="1" wrap="square" lIns="182850" tIns="182850" rIns="182850" bIns="182850" anchor="t" anchorCtr="0">
            <a:noAutofit/>
          </a:bodyPr>
          <a:lstStyle>
            <a:lvl1pPr marL="304792" lvl="0" indent="-355591" algn="ctr" rtl="0">
              <a:spcBef>
                <a:spcPts val="800"/>
              </a:spcBef>
              <a:spcAft>
                <a:spcPts val="0"/>
              </a:spcAft>
              <a:buSzPts val="4800"/>
              <a:buChar char="▷"/>
              <a:defRPr i="1"/>
            </a:lvl1pPr>
            <a:lvl2pPr marL="609585" lvl="1" indent="-355591" algn="ctr" rtl="0">
              <a:spcBef>
                <a:spcPts val="0"/>
              </a:spcBef>
              <a:spcAft>
                <a:spcPts val="0"/>
              </a:spcAft>
              <a:buSzPts val="4800"/>
              <a:buChar char="○"/>
              <a:defRPr i="1"/>
            </a:lvl2pPr>
            <a:lvl3pPr marL="914377" lvl="2" indent="-355591" algn="ctr" rtl="0">
              <a:spcBef>
                <a:spcPts val="0"/>
              </a:spcBef>
              <a:spcAft>
                <a:spcPts val="0"/>
              </a:spcAft>
              <a:buSzPts val="4800"/>
              <a:buChar char="■"/>
              <a:defRPr i="1"/>
            </a:lvl3pPr>
            <a:lvl4pPr marL="1219170" lvl="3" indent="-355591" algn="ctr" rtl="0">
              <a:spcBef>
                <a:spcPts val="0"/>
              </a:spcBef>
              <a:spcAft>
                <a:spcPts val="0"/>
              </a:spcAft>
              <a:buSzPts val="4800"/>
              <a:buChar char="●"/>
              <a:defRPr i="1"/>
            </a:lvl4pPr>
            <a:lvl5pPr marL="1523962" lvl="4" indent="-355591" algn="ctr" rtl="0">
              <a:spcBef>
                <a:spcPts val="0"/>
              </a:spcBef>
              <a:spcAft>
                <a:spcPts val="0"/>
              </a:spcAft>
              <a:buSzPts val="4800"/>
              <a:buChar char="○"/>
              <a:defRPr i="1"/>
            </a:lvl5pPr>
            <a:lvl6pPr marL="1828754" lvl="5" indent="-355591" algn="ctr" rtl="0">
              <a:spcBef>
                <a:spcPts val="0"/>
              </a:spcBef>
              <a:spcAft>
                <a:spcPts val="0"/>
              </a:spcAft>
              <a:buSzPts val="4800"/>
              <a:buChar char="■"/>
              <a:defRPr i="1"/>
            </a:lvl6pPr>
            <a:lvl7pPr marL="2133547" lvl="6" indent="-355591" algn="ctr" rtl="0">
              <a:spcBef>
                <a:spcPts val="0"/>
              </a:spcBef>
              <a:spcAft>
                <a:spcPts val="0"/>
              </a:spcAft>
              <a:buSzPts val="4800"/>
              <a:buChar char="●"/>
              <a:defRPr i="1"/>
            </a:lvl7pPr>
            <a:lvl8pPr marL="2438339" lvl="7" indent="-355591" algn="ctr" rtl="0">
              <a:spcBef>
                <a:spcPts val="0"/>
              </a:spcBef>
              <a:spcAft>
                <a:spcPts val="0"/>
              </a:spcAft>
              <a:buSzPts val="4800"/>
              <a:buChar char="○"/>
              <a:defRPr i="1"/>
            </a:lvl8pPr>
            <a:lvl9pPr marL="2743131" lvl="8" indent="-355591" algn="ctr" rtl="0">
              <a:spcBef>
                <a:spcPts val="0"/>
              </a:spcBef>
              <a:spcAft>
                <a:spcPts val="0"/>
              </a:spcAft>
              <a:buSzPts val="4800"/>
              <a:buChar char="■"/>
              <a:defRPr i="1"/>
            </a:lvl9pPr>
          </a:lstStyle>
          <a:p>
            <a:endParaRPr/>
          </a:p>
        </p:txBody>
      </p:sp>
      <p:sp>
        <p:nvSpPr>
          <p:cNvPr id="70" name="Google Shape;70;p16"/>
          <p:cNvSpPr txBox="1"/>
          <p:nvPr/>
        </p:nvSpPr>
        <p:spPr>
          <a:xfrm>
            <a:off x="4791200" y="157522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2800" b="1">
                <a:solidFill>
                  <a:schemeClr val="accent6"/>
                </a:solidFill>
              </a:rPr>
              <a:t>“</a:t>
            </a:r>
            <a:endParaRPr sz="12800" b="1">
              <a:solidFill>
                <a:schemeClr val="accent6"/>
              </a:solidFill>
            </a:endParaRPr>
          </a:p>
        </p:txBody>
      </p:sp>
      <p:sp>
        <p:nvSpPr>
          <p:cNvPr id="71" name="Google Shape;71;p16"/>
          <p:cNvSpPr/>
          <p:nvPr/>
        </p:nvSpPr>
        <p:spPr>
          <a:xfrm>
            <a:off x="7631044" y="2132900"/>
            <a:ext cx="22804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72" name="Google Shape;72;p16"/>
          <p:cNvSpPr/>
          <p:nvPr/>
        </p:nvSpPr>
        <p:spPr>
          <a:xfrm>
            <a:off x="9912236" y="2132900"/>
            <a:ext cx="22804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73" name="Google Shape;73;p16"/>
          <p:cNvSpPr/>
          <p:nvPr/>
        </p:nvSpPr>
        <p:spPr>
          <a:xfrm>
            <a:off x="1" y="2132900"/>
            <a:ext cx="2280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74" name="Google Shape;74;p16"/>
          <p:cNvSpPr/>
          <p:nvPr/>
        </p:nvSpPr>
        <p:spPr>
          <a:xfrm>
            <a:off x="2280567" y="2132900"/>
            <a:ext cx="22804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75" name="Google Shape;75;p16"/>
          <p:cNvSpPr txBox="1">
            <a:spLocks noGrp="1"/>
          </p:cNvSpPr>
          <p:nvPr>
            <p:ph type="sldNum" idx="12"/>
          </p:nvPr>
        </p:nvSpPr>
        <p:spPr>
          <a:xfrm>
            <a:off x="-167" y="6440376"/>
            <a:ext cx="12192000" cy="418000"/>
          </a:xfrm>
          <a:prstGeom prst="rect">
            <a:avLst/>
          </a:prstGeom>
        </p:spPr>
        <p:txBody>
          <a:bodyPr spcFirstLastPara="1" wrap="square" lIns="182850" tIns="182850" rIns="182850" bIns="182850"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997750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1191600" y="477851"/>
            <a:ext cx="8616800" cy="1143200"/>
          </a:xfrm>
          <a:prstGeom prst="rect">
            <a:avLst/>
          </a:prstGeom>
        </p:spPr>
        <p:txBody>
          <a:bodyPr spcFirstLastPara="1" wrap="square" lIns="182850" tIns="182850" rIns="182850" bIns="182850" anchor="b" anchorCtr="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a:endParaRPr/>
          </a:p>
        </p:txBody>
      </p:sp>
      <p:sp>
        <p:nvSpPr>
          <p:cNvPr id="78" name="Google Shape;78;p17"/>
          <p:cNvSpPr txBox="1">
            <a:spLocks noGrp="1"/>
          </p:cNvSpPr>
          <p:nvPr>
            <p:ph type="body" idx="1"/>
          </p:nvPr>
        </p:nvSpPr>
        <p:spPr>
          <a:xfrm>
            <a:off x="1191600" y="1831451"/>
            <a:ext cx="8616800" cy="4736400"/>
          </a:xfrm>
          <a:prstGeom prst="rect">
            <a:avLst/>
          </a:prstGeom>
        </p:spPr>
        <p:txBody>
          <a:bodyPr spcFirstLastPara="1" wrap="square" lIns="182850" tIns="182850" rIns="182850" bIns="182850" anchor="t" anchorCtr="0">
            <a:noAutofit/>
          </a:bodyPr>
          <a:lstStyle>
            <a:lvl1pPr marL="304792" lvl="0" indent="-304792" rtl="0">
              <a:spcBef>
                <a:spcPts val="800"/>
              </a:spcBef>
              <a:spcAft>
                <a:spcPts val="0"/>
              </a:spcAft>
              <a:buClr>
                <a:schemeClr val="accent6"/>
              </a:buClr>
              <a:buSzPts val="3600"/>
              <a:buChar char="▷"/>
              <a:defRPr>
                <a:solidFill>
                  <a:schemeClr val="dk1"/>
                </a:solidFill>
              </a:defRPr>
            </a:lvl1pPr>
            <a:lvl2pPr marL="609585" lvl="1" indent="-355591" rtl="0">
              <a:spcBef>
                <a:spcPts val="0"/>
              </a:spcBef>
              <a:spcAft>
                <a:spcPts val="0"/>
              </a:spcAft>
              <a:buClr>
                <a:schemeClr val="dk1"/>
              </a:buClr>
              <a:buSzPts val="4800"/>
              <a:buChar char="○"/>
              <a:defRPr>
                <a:solidFill>
                  <a:schemeClr val="dk1"/>
                </a:solidFill>
              </a:defRPr>
            </a:lvl2pPr>
            <a:lvl3pPr marL="914377" lvl="2" indent="-355591" rtl="0">
              <a:spcBef>
                <a:spcPts val="0"/>
              </a:spcBef>
              <a:spcAft>
                <a:spcPts val="0"/>
              </a:spcAft>
              <a:buClr>
                <a:schemeClr val="dk1"/>
              </a:buClr>
              <a:buSzPts val="4800"/>
              <a:buChar char="■"/>
              <a:defRPr>
                <a:solidFill>
                  <a:schemeClr val="dk1"/>
                </a:solidFill>
              </a:defRPr>
            </a:lvl3pPr>
            <a:lvl4pPr marL="1219170" lvl="3" indent="-355591" rtl="0">
              <a:spcBef>
                <a:spcPts val="0"/>
              </a:spcBef>
              <a:spcAft>
                <a:spcPts val="0"/>
              </a:spcAft>
              <a:buClr>
                <a:schemeClr val="dk1"/>
              </a:buClr>
              <a:buSzPts val="4800"/>
              <a:buChar char="●"/>
              <a:defRPr>
                <a:solidFill>
                  <a:schemeClr val="dk1"/>
                </a:solidFill>
              </a:defRPr>
            </a:lvl4pPr>
            <a:lvl5pPr marL="1523962" lvl="4" indent="-355591" rtl="0">
              <a:spcBef>
                <a:spcPts val="0"/>
              </a:spcBef>
              <a:spcAft>
                <a:spcPts val="0"/>
              </a:spcAft>
              <a:buClr>
                <a:schemeClr val="dk1"/>
              </a:buClr>
              <a:buSzPts val="4800"/>
              <a:buChar char="○"/>
              <a:defRPr>
                <a:solidFill>
                  <a:schemeClr val="dk1"/>
                </a:solidFill>
              </a:defRPr>
            </a:lvl5pPr>
            <a:lvl6pPr marL="1828754" lvl="5" indent="-355591" rtl="0">
              <a:spcBef>
                <a:spcPts val="0"/>
              </a:spcBef>
              <a:spcAft>
                <a:spcPts val="0"/>
              </a:spcAft>
              <a:buClr>
                <a:schemeClr val="dk1"/>
              </a:buClr>
              <a:buSzPts val="4800"/>
              <a:buChar char="■"/>
              <a:defRPr>
                <a:solidFill>
                  <a:schemeClr val="dk1"/>
                </a:solidFill>
              </a:defRPr>
            </a:lvl6pPr>
            <a:lvl7pPr marL="2133547" lvl="6" indent="-355591" rtl="0">
              <a:spcBef>
                <a:spcPts val="0"/>
              </a:spcBef>
              <a:spcAft>
                <a:spcPts val="0"/>
              </a:spcAft>
              <a:buClr>
                <a:schemeClr val="dk1"/>
              </a:buClr>
              <a:buSzPts val="4800"/>
              <a:buChar char="●"/>
              <a:defRPr>
                <a:solidFill>
                  <a:schemeClr val="dk1"/>
                </a:solidFill>
              </a:defRPr>
            </a:lvl7pPr>
            <a:lvl8pPr marL="2438339" lvl="7" indent="-355591" rtl="0">
              <a:spcBef>
                <a:spcPts val="0"/>
              </a:spcBef>
              <a:spcAft>
                <a:spcPts val="0"/>
              </a:spcAft>
              <a:buClr>
                <a:schemeClr val="dk1"/>
              </a:buClr>
              <a:buSzPts val="4800"/>
              <a:buChar char="○"/>
              <a:defRPr>
                <a:solidFill>
                  <a:schemeClr val="dk1"/>
                </a:solidFill>
              </a:defRPr>
            </a:lvl8pPr>
            <a:lvl9pPr marL="2743131" lvl="8" indent="-355591" rtl="0">
              <a:spcBef>
                <a:spcPts val="0"/>
              </a:spcBef>
              <a:spcAft>
                <a:spcPts val="0"/>
              </a:spcAft>
              <a:buClr>
                <a:schemeClr val="dk1"/>
              </a:buClr>
              <a:buSzPts val="4800"/>
              <a:buChar char="■"/>
              <a:defRPr>
                <a:solidFill>
                  <a:schemeClr val="dk1"/>
                </a:solidFill>
              </a:defRPr>
            </a:lvl9pPr>
          </a:lstStyle>
          <a:p>
            <a:endParaRPr/>
          </a:p>
        </p:txBody>
      </p:sp>
      <p:sp>
        <p:nvSpPr>
          <p:cNvPr id="79" name="Google Shape;79;p17"/>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0" name="Google Shape;80;p17"/>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1" name="Google Shape;81;p17"/>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2" name="Google Shape;82;p17"/>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3" name="Google Shape;83;p17"/>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13958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4"/>
        <p:cNvGrpSpPr/>
        <p:nvPr/>
      </p:nvGrpSpPr>
      <p:grpSpPr>
        <a:xfrm>
          <a:off x="0" y="0"/>
          <a:ext cx="0" cy="0"/>
          <a:chOff x="0" y="0"/>
          <a:chExt cx="0" cy="0"/>
        </a:xfrm>
      </p:grpSpPr>
      <p:sp>
        <p:nvSpPr>
          <p:cNvPr id="85" name="Google Shape;85;p18"/>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6" name="Google Shape;86;p18"/>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7" name="Google Shape;87;p18"/>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8" name="Google Shape;88;p18"/>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9" name="Google Shape;89;p18"/>
          <p:cNvSpPr txBox="1">
            <a:spLocks noGrp="1"/>
          </p:cNvSpPr>
          <p:nvPr>
            <p:ph type="title"/>
          </p:nvPr>
        </p:nvSpPr>
        <p:spPr>
          <a:xfrm>
            <a:off x="1191600" y="477851"/>
            <a:ext cx="8616800" cy="1143200"/>
          </a:xfrm>
          <a:prstGeom prst="rect">
            <a:avLst/>
          </a:prstGeom>
        </p:spPr>
        <p:txBody>
          <a:bodyPr spcFirstLastPara="1" wrap="square" lIns="182850" tIns="182850" rIns="182850" bIns="182850" anchor="b" anchorCtr="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a:endParaRPr/>
          </a:p>
        </p:txBody>
      </p:sp>
      <p:sp>
        <p:nvSpPr>
          <p:cNvPr id="90" name="Google Shape;90;p18"/>
          <p:cNvSpPr txBox="1">
            <a:spLocks noGrp="1"/>
          </p:cNvSpPr>
          <p:nvPr>
            <p:ph type="body" idx="1"/>
          </p:nvPr>
        </p:nvSpPr>
        <p:spPr>
          <a:xfrm>
            <a:off x="1191500" y="1600200"/>
            <a:ext cx="4182400" cy="4967600"/>
          </a:xfrm>
          <a:prstGeom prst="rect">
            <a:avLst/>
          </a:prstGeom>
        </p:spPr>
        <p:txBody>
          <a:bodyPr spcFirstLastPara="1" wrap="square" lIns="182850" tIns="182850" rIns="182850" bIns="182850" anchor="t" anchorCtr="0">
            <a:noAutofit/>
          </a:bodyPr>
          <a:lstStyle>
            <a:lvl1pPr marL="304792" lvl="0" indent="-321725" rtl="0">
              <a:spcBef>
                <a:spcPts val="800"/>
              </a:spcBef>
              <a:spcAft>
                <a:spcPts val="0"/>
              </a:spcAft>
              <a:buSzPts val="4000"/>
              <a:buChar char="▷"/>
              <a:defRPr sz="2667"/>
            </a:lvl1pPr>
            <a:lvl2pPr marL="609585" lvl="1" indent="-321725" rtl="0">
              <a:spcBef>
                <a:spcPts val="0"/>
              </a:spcBef>
              <a:spcAft>
                <a:spcPts val="0"/>
              </a:spcAft>
              <a:buSzPts val="4000"/>
              <a:buChar char="○"/>
              <a:defRPr sz="2667"/>
            </a:lvl2pPr>
            <a:lvl3pPr marL="914377" lvl="2" indent="-321725" rtl="0">
              <a:spcBef>
                <a:spcPts val="0"/>
              </a:spcBef>
              <a:spcAft>
                <a:spcPts val="0"/>
              </a:spcAft>
              <a:buSzPts val="4000"/>
              <a:buChar char="■"/>
              <a:defRPr sz="2667"/>
            </a:lvl3pPr>
            <a:lvl4pPr marL="1219170" lvl="3" indent="-321725" rtl="0">
              <a:spcBef>
                <a:spcPts val="0"/>
              </a:spcBef>
              <a:spcAft>
                <a:spcPts val="0"/>
              </a:spcAft>
              <a:buSzPts val="4000"/>
              <a:buChar char="●"/>
              <a:defRPr sz="2667"/>
            </a:lvl4pPr>
            <a:lvl5pPr marL="1523962" lvl="4" indent="-321725" rtl="0">
              <a:spcBef>
                <a:spcPts val="0"/>
              </a:spcBef>
              <a:spcAft>
                <a:spcPts val="0"/>
              </a:spcAft>
              <a:buSzPts val="4000"/>
              <a:buChar char="○"/>
              <a:defRPr sz="2667"/>
            </a:lvl5pPr>
            <a:lvl6pPr marL="1828754" lvl="5" indent="-321725" rtl="0">
              <a:spcBef>
                <a:spcPts val="0"/>
              </a:spcBef>
              <a:spcAft>
                <a:spcPts val="0"/>
              </a:spcAft>
              <a:buSzPts val="4000"/>
              <a:buChar char="■"/>
              <a:defRPr sz="2667"/>
            </a:lvl6pPr>
            <a:lvl7pPr marL="2133547" lvl="6" indent="-321725" rtl="0">
              <a:spcBef>
                <a:spcPts val="0"/>
              </a:spcBef>
              <a:spcAft>
                <a:spcPts val="0"/>
              </a:spcAft>
              <a:buSzPts val="4000"/>
              <a:buChar char="●"/>
              <a:defRPr sz="2667"/>
            </a:lvl7pPr>
            <a:lvl8pPr marL="2438339" lvl="7" indent="-321725" rtl="0">
              <a:spcBef>
                <a:spcPts val="0"/>
              </a:spcBef>
              <a:spcAft>
                <a:spcPts val="0"/>
              </a:spcAft>
              <a:buSzPts val="4000"/>
              <a:buChar char="○"/>
              <a:defRPr sz="2667"/>
            </a:lvl8pPr>
            <a:lvl9pPr marL="2743131" lvl="8" indent="-321725" rtl="0">
              <a:spcBef>
                <a:spcPts val="0"/>
              </a:spcBef>
              <a:spcAft>
                <a:spcPts val="0"/>
              </a:spcAft>
              <a:buSzPts val="4000"/>
              <a:buChar char="■"/>
              <a:defRPr sz="2667"/>
            </a:lvl9pPr>
          </a:lstStyle>
          <a:p>
            <a:endParaRPr/>
          </a:p>
        </p:txBody>
      </p:sp>
      <p:sp>
        <p:nvSpPr>
          <p:cNvPr id="91" name="Google Shape;91;p18"/>
          <p:cNvSpPr txBox="1">
            <a:spLocks noGrp="1"/>
          </p:cNvSpPr>
          <p:nvPr>
            <p:ph type="body" idx="2"/>
          </p:nvPr>
        </p:nvSpPr>
        <p:spPr>
          <a:xfrm>
            <a:off x="5625941" y="1600200"/>
            <a:ext cx="4182400" cy="4967600"/>
          </a:xfrm>
          <a:prstGeom prst="rect">
            <a:avLst/>
          </a:prstGeom>
        </p:spPr>
        <p:txBody>
          <a:bodyPr spcFirstLastPara="1" wrap="square" lIns="182850" tIns="182850" rIns="182850" bIns="182850" anchor="t" anchorCtr="0">
            <a:noAutofit/>
          </a:bodyPr>
          <a:lstStyle>
            <a:lvl1pPr marL="304792" lvl="0" indent="-321725" rtl="0">
              <a:spcBef>
                <a:spcPts val="800"/>
              </a:spcBef>
              <a:spcAft>
                <a:spcPts val="0"/>
              </a:spcAft>
              <a:buSzPts val="4000"/>
              <a:buChar char="▷"/>
              <a:defRPr sz="2667"/>
            </a:lvl1pPr>
            <a:lvl2pPr marL="609585" lvl="1" indent="-321725" rtl="0">
              <a:spcBef>
                <a:spcPts val="0"/>
              </a:spcBef>
              <a:spcAft>
                <a:spcPts val="0"/>
              </a:spcAft>
              <a:buSzPts val="4000"/>
              <a:buChar char="○"/>
              <a:defRPr sz="2667"/>
            </a:lvl2pPr>
            <a:lvl3pPr marL="914377" lvl="2" indent="-321725" rtl="0">
              <a:spcBef>
                <a:spcPts val="0"/>
              </a:spcBef>
              <a:spcAft>
                <a:spcPts val="0"/>
              </a:spcAft>
              <a:buSzPts val="4000"/>
              <a:buChar char="■"/>
              <a:defRPr sz="2667"/>
            </a:lvl3pPr>
            <a:lvl4pPr marL="1219170" lvl="3" indent="-321725" rtl="0">
              <a:spcBef>
                <a:spcPts val="0"/>
              </a:spcBef>
              <a:spcAft>
                <a:spcPts val="0"/>
              </a:spcAft>
              <a:buSzPts val="4000"/>
              <a:buChar char="●"/>
              <a:defRPr sz="2667"/>
            </a:lvl4pPr>
            <a:lvl5pPr marL="1523962" lvl="4" indent="-321725" rtl="0">
              <a:spcBef>
                <a:spcPts val="0"/>
              </a:spcBef>
              <a:spcAft>
                <a:spcPts val="0"/>
              </a:spcAft>
              <a:buSzPts val="4000"/>
              <a:buChar char="○"/>
              <a:defRPr sz="2667"/>
            </a:lvl5pPr>
            <a:lvl6pPr marL="1828754" lvl="5" indent="-321725" rtl="0">
              <a:spcBef>
                <a:spcPts val="0"/>
              </a:spcBef>
              <a:spcAft>
                <a:spcPts val="0"/>
              </a:spcAft>
              <a:buSzPts val="4000"/>
              <a:buChar char="■"/>
              <a:defRPr sz="2667"/>
            </a:lvl6pPr>
            <a:lvl7pPr marL="2133547" lvl="6" indent="-321725" rtl="0">
              <a:spcBef>
                <a:spcPts val="0"/>
              </a:spcBef>
              <a:spcAft>
                <a:spcPts val="0"/>
              </a:spcAft>
              <a:buSzPts val="4000"/>
              <a:buChar char="●"/>
              <a:defRPr sz="2667"/>
            </a:lvl7pPr>
            <a:lvl8pPr marL="2438339" lvl="7" indent="-321725" rtl="0">
              <a:spcBef>
                <a:spcPts val="0"/>
              </a:spcBef>
              <a:spcAft>
                <a:spcPts val="0"/>
              </a:spcAft>
              <a:buSzPts val="4000"/>
              <a:buChar char="○"/>
              <a:defRPr sz="2667"/>
            </a:lvl8pPr>
            <a:lvl9pPr marL="2743131" lvl="8" indent="-321725" rtl="0">
              <a:spcBef>
                <a:spcPts val="0"/>
              </a:spcBef>
              <a:spcAft>
                <a:spcPts val="0"/>
              </a:spcAft>
              <a:buSzPts val="4000"/>
              <a:buChar char="■"/>
              <a:defRPr sz="2667"/>
            </a:lvl9pPr>
          </a:lstStyle>
          <a:p>
            <a:endParaRPr/>
          </a:p>
        </p:txBody>
      </p:sp>
      <p:sp>
        <p:nvSpPr>
          <p:cNvPr id="92" name="Google Shape;92;p18"/>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793786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93"/>
        <p:cNvGrpSpPr/>
        <p:nvPr/>
      </p:nvGrpSpPr>
      <p:grpSpPr>
        <a:xfrm>
          <a:off x="0" y="0"/>
          <a:ext cx="0" cy="0"/>
          <a:chOff x="0" y="0"/>
          <a:chExt cx="0" cy="0"/>
        </a:xfrm>
      </p:grpSpPr>
      <p:sp>
        <p:nvSpPr>
          <p:cNvPr id="94" name="Google Shape;94;p19"/>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95" name="Google Shape;95;p19"/>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96" name="Google Shape;96;p19"/>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97" name="Google Shape;97;p19"/>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98" name="Google Shape;98;p19"/>
          <p:cNvSpPr txBox="1">
            <a:spLocks noGrp="1"/>
          </p:cNvSpPr>
          <p:nvPr>
            <p:ph type="title"/>
          </p:nvPr>
        </p:nvSpPr>
        <p:spPr>
          <a:xfrm>
            <a:off x="1191600" y="477851"/>
            <a:ext cx="8616800" cy="1143200"/>
          </a:xfrm>
          <a:prstGeom prst="rect">
            <a:avLst/>
          </a:prstGeom>
        </p:spPr>
        <p:txBody>
          <a:bodyPr spcFirstLastPara="1" wrap="square" lIns="182850" tIns="182850" rIns="182850" bIns="182850" anchor="b" anchorCtr="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a:endParaRPr/>
          </a:p>
        </p:txBody>
      </p:sp>
      <p:sp>
        <p:nvSpPr>
          <p:cNvPr id="99" name="Google Shape;99;p19"/>
          <p:cNvSpPr txBox="1">
            <a:spLocks noGrp="1"/>
          </p:cNvSpPr>
          <p:nvPr>
            <p:ph type="body" idx="1"/>
          </p:nvPr>
        </p:nvSpPr>
        <p:spPr>
          <a:xfrm>
            <a:off x="1191600" y="1600200"/>
            <a:ext cx="3161600" cy="4967600"/>
          </a:xfrm>
          <a:prstGeom prst="rect">
            <a:avLst/>
          </a:prstGeom>
        </p:spPr>
        <p:txBody>
          <a:bodyPr spcFirstLastPara="1" wrap="square" lIns="182850" tIns="182850" rIns="182850" bIns="182850" anchor="t" anchorCtr="0">
            <a:noAutofit/>
          </a:bodyPr>
          <a:lstStyle>
            <a:lvl1pPr marL="304792" lvl="0" indent="-270927" rtl="0">
              <a:spcBef>
                <a:spcPts val="800"/>
              </a:spcBef>
              <a:spcAft>
                <a:spcPts val="0"/>
              </a:spcAft>
              <a:buSzPts val="2800"/>
              <a:buChar char="▷"/>
              <a:defRPr sz="1867"/>
            </a:lvl1pPr>
            <a:lvl2pPr marL="609585" lvl="1" indent="-270927" rtl="0">
              <a:spcBef>
                <a:spcPts val="0"/>
              </a:spcBef>
              <a:spcAft>
                <a:spcPts val="0"/>
              </a:spcAft>
              <a:buSzPts val="2800"/>
              <a:buChar char="○"/>
              <a:defRPr sz="1867"/>
            </a:lvl2pPr>
            <a:lvl3pPr marL="914377" lvl="2" indent="-270927" rtl="0">
              <a:spcBef>
                <a:spcPts val="0"/>
              </a:spcBef>
              <a:spcAft>
                <a:spcPts val="0"/>
              </a:spcAft>
              <a:buSzPts val="2800"/>
              <a:buChar char="■"/>
              <a:defRPr sz="1867"/>
            </a:lvl3pPr>
            <a:lvl4pPr marL="1219170" lvl="3" indent="-270927" rtl="0">
              <a:spcBef>
                <a:spcPts val="0"/>
              </a:spcBef>
              <a:spcAft>
                <a:spcPts val="0"/>
              </a:spcAft>
              <a:buSzPts val="2800"/>
              <a:buChar char="●"/>
              <a:defRPr sz="1867"/>
            </a:lvl4pPr>
            <a:lvl5pPr marL="1523962" lvl="4" indent="-270927" rtl="0">
              <a:spcBef>
                <a:spcPts val="0"/>
              </a:spcBef>
              <a:spcAft>
                <a:spcPts val="0"/>
              </a:spcAft>
              <a:buSzPts val="2800"/>
              <a:buChar char="○"/>
              <a:defRPr sz="1867"/>
            </a:lvl5pPr>
            <a:lvl6pPr marL="1828754" lvl="5" indent="-270927" rtl="0">
              <a:spcBef>
                <a:spcPts val="0"/>
              </a:spcBef>
              <a:spcAft>
                <a:spcPts val="0"/>
              </a:spcAft>
              <a:buSzPts val="2800"/>
              <a:buChar char="■"/>
              <a:defRPr sz="1867"/>
            </a:lvl6pPr>
            <a:lvl7pPr marL="2133547" lvl="6" indent="-270927" rtl="0">
              <a:spcBef>
                <a:spcPts val="0"/>
              </a:spcBef>
              <a:spcAft>
                <a:spcPts val="0"/>
              </a:spcAft>
              <a:buSzPts val="2800"/>
              <a:buChar char="●"/>
              <a:defRPr sz="1867"/>
            </a:lvl7pPr>
            <a:lvl8pPr marL="2438339" lvl="7" indent="-270927" rtl="0">
              <a:spcBef>
                <a:spcPts val="0"/>
              </a:spcBef>
              <a:spcAft>
                <a:spcPts val="0"/>
              </a:spcAft>
              <a:buSzPts val="2800"/>
              <a:buChar char="○"/>
              <a:defRPr sz="1867"/>
            </a:lvl8pPr>
            <a:lvl9pPr marL="2743131" lvl="8" indent="-270927" rtl="0">
              <a:spcBef>
                <a:spcPts val="0"/>
              </a:spcBef>
              <a:spcAft>
                <a:spcPts val="0"/>
              </a:spcAft>
              <a:buSzPts val="2800"/>
              <a:buChar char="■"/>
              <a:defRPr sz="1867"/>
            </a:lvl9pPr>
          </a:lstStyle>
          <a:p>
            <a:endParaRPr/>
          </a:p>
        </p:txBody>
      </p:sp>
      <p:sp>
        <p:nvSpPr>
          <p:cNvPr id="100" name="Google Shape;100;p19"/>
          <p:cNvSpPr txBox="1">
            <a:spLocks noGrp="1"/>
          </p:cNvSpPr>
          <p:nvPr>
            <p:ph type="body" idx="2"/>
          </p:nvPr>
        </p:nvSpPr>
        <p:spPr>
          <a:xfrm>
            <a:off x="4515205" y="1600200"/>
            <a:ext cx="3161600" cy="4967600"/>
          </a:xfrm>
          <a:prstGeom prst="rect">
            <a:avLst/>
          </a:prstGeom>
        </p:spPr>
        <p:txBody>
          <a:bodyPr spcFirstLastPara="1" wrap="square" lIns="182850" tIns="182850" rIns="182850" bIns="182850" anchor="t" anchorCtr="0">
            <a:noAutofit/>
          </a:bodyPr>
          <a:lstStyle>
            <a:lvl1pPr marL="304792" lvl="0" indent="-270927" rtl="0">
              <a:spcBef>
                <a:spcPts val="800"/>
              </a:spcBef>
              <a:spcAft>
                <a:spcPts val="0"/>
              </a:spcAft>
              <a:buSzPts val="2800"/>
              <a:buChar char="▷"/>
              <a:defRPr sz="1867"/>
            </a:lvl1pPr>
            <a:lvl2pPr marL="609585" lvl="1" indent="-270927" rtl="0">
              <a:spcBef>
                <a:spcPts val="0"/>
              </a:spcBef>
              <a:spcAft>
                <a:spcPts val="0"/>
              </a:spcAft>
              <a:buSzPts val="2800"/>
              <a:buChar char="○"/>
              <a:defRPr sz="1867"/>
            </a:lvl2pPr>
            <a:lvl3pPr marL="914377" lvl="2" indent="-270927" rtl="0">
              <a:spcBef>
                <a:spcPts val="0"/>
              </a:spcBef>
              <a:spcAft>
                <a:spcPts val="0"/>
              </a:spcAft>
              <a:buSzPts val="2800"/>
              <a:buChar char="■"/>
              <a:defRPr sz="1867"/>
            </a:lvl3pPr>
            <a:lvl4pPr marL="1219170" lvl="3" indent="-270927" rtl="0">
              <a:spcBef>
                <a:spcPts val="0"/>
              </a:spcBef>
              <a:spcAft>
                <a:spcPts val="0"/>
              </a:spcAft>
              <a:buSzPts val="2800"/>
              <a:buChar char="●"/>
              <a:defRPr sz="1867"/>
            </a:lvl4pPr>
            <a:lvl5pPr marL="1523962" lvl="4" indent="-270927" rtl="0">
              <a:spcBef>
                <a:spcPts val="0"/>
              </a:spcBef>
              <a:spcAft>
                <a:spcPts val="0"/>
              </a:spcAft>
              <a:buSzPts val="2800"/>
              <a:buChar char="○"/>
              <a:defRPr sz="1867"/>
            </a:lvl5pPr>
            <a:lvl6pPr marL="1828754" lvl="5" indent="-270927" rtl="0">
              <a:spcBef>
                <a:spcPts val="0"/>
              </a:spcBef>
              <a:spcAft>
                <a:spcPts val="0"/>
              </a:spcAft>
              <a:buSzPts val="2800"/>
              <a:buChar char="■"/>
              <a:defRPr sz="1867"/>
            </a:lvl6pPr>
            <a:lvl7pPr marL="2133547" lvl="6" indent="-270927" rtl="0">
              <a:spcBef>
                <a:spcPts val="0"/>
              </a:spcBef>
              <a:spcAft>
                <a:spcPts val="0"/>
              </a:spcAft>
              <a:buSzPts val="2800"/>
              <a:buChar char="●"/>
              <a:defRPr sz="1867"/>
            </a:lvl7pPr>
            <a:lvl8pPr marL="2438339" lvl="7" indent="-270927" rtl="0">
              <a:spcBef>
                <a:spcPts val="0"/>
              </a:spcBef>
              <a:spcAft>
                <a:spcPts val="0"/>
              </a:spcAft>
              <a:buSzPts val="2800"/>
              <a:buChar char="○"/>
              <a:defRPr sz="1867"/>
            </a:lvl8pPr>
            <a:lvl9pPr marL="2743131" lvl="8" indent="-270927" rtl="0">
              <a:spcBef>
                <a:spcPts val="0"/>
              </a:spcBef>
              <a:spcAft>
                <a:spcPts val="0"/>
              </a:spcAft>
              <a:buSzPts val="2800"/>
              <a:buChar char="■"/>
              <a:defRPr sz="1867"/>
            </a:lvl9pPr>
          </a:lstStyle>
          <a:p>
            <a:endParaRPr/>
          </a:p>
        </p:txBody>
      </p:sp>
      <p:sp>
        <p:nvSpPr>
          <p:cNvPr id="101" name="Google Shape;101;p19"/>
          <p:cNvSpPr txBox="1">
            <a:spLocks noGrp="1"/>
          </p:cNvSpPr>
          <p:nvPr>
            <p:ph type="body" idx="3"/>
          </p:nvPr>
        </p:nvSpPr>
        <p:spPr>
          <a:xfrm>
            <a:off x="7838809" y="1600200"/>
            <a:ext cx="3161600" cy="4967600"/>
          </a:xfrm>
          <a:prstGeom prst="rect">
            <a:avLst/>
          </a:prstGeom>
        </p:spPr>
        <p:txBody>
          <a:bodyPr spcFirstLastPara="1" wrap="square" lIns="182850" tIns="182850" rIns="182850" bIns="182850" anchor="t" anchorCtr="0">
            <a:noAutofit/>
          </a:bodyPr>
          <a:lstStyle>
            <a:lvl1pPr marL="304792" lvl="0" indent="-270927" rtl="0">
              <a:spcBef>
                <a:spcPts val="800"/>
              </a:spcBef>
              <a:spcAft>
                <a:spcPts val="0"/>
              </a:spcAft>
              <a:buSzPts val="2800"/>
              <a:buChar char="▷"/>
              <a:defRPr sz="1867"/>
            </a:lvl1pPr>
            <a:lvl2pPr marL="609585" lvl="1" indent="-270927" rtl="0">
              <a:spcBef>
                <a:spcPts val="0"/>
              </a:spcBef>
              <a:spcAft>
                <a:spcPts val="0"/>
              </a:spcAft>
              <a:buSzPts val="2800"/>
              <a:buChar char="○"/>
              <a:defRPr sz="1867"/>
            </a:lvl2pPr>
            <a:lvl3pPr marL="914377" lvl="2" indent="-270927" rtl="0">
              <a:spcBef>
                <a:spcPts val="0"/>
              </a:spcBef>
              <a:spcAft>
                <a:spcPts val="0"/>
              </a:spcAft>
              <a:buSzPts val="2800"/>
              <a:buChar char="■"/>
              <a:defRPr sz="1867"/>
            </a:lvl3pPr>
            <a:lvl4pPr marL="1219170" lvl="3" indent="-270927" rtl="0">
              <a:spcBef>
                <a:spcPts val="0"/>
              </a:spcBef>
              <a:spcAft>
                <a:spcPts val="0"/>
              </a:spcAft>
              <a:buSzPts val="2800"/>
              <a:buChar char="●"/>
              <a:defRPr sz="1867"/>
            </a:lvl4pPr>
            <a:lvl5pPr marL="1523962" lvl="4" indent="-270927" rtl="0">
              <a:spcBef>
                <a:spcPts val="0"/>
              </a:spcBef>
              <a:spcAft>
                <a:spcPts val="0"/>
              </a:spcAft>
              <a:buSzPts val="2800"/>
              <a:buChar char="○"/>
              <a:defRPr sz="1867"/>
            </a:lvl5pPr>
            <a:lvl6pPr marL="1828754" lvl="5" indent="-270927" rtl="0">
              <a:spcBef>
                <a:spcPts val="0"/>
              </a:spcBef>
              <a:spcAft>
                <a:spcPts val="0"/>
              </a:spcAft>
              <a:buSzPts val="2800"/>
              <a:buChar char="■"/>
              <a:defRPr sz="1867"/>
            </a:lvl6pPr>
            <a:lvl7pPr marL="2133547" lvl="6" indent="-270927" rtl="0">
              <a:spcBef>
                <a:spcPts val="0"/>
              </a:spcBef>
              <a:spcAft>
                <a:spcPts val="0"/>
              </a:spcAft>
              <a:buSzPts val="2800"/>
              <a:buChar char="●"/>
              <a:defRPr sz="1867"/>
            </a:lvl7pPr>
            <a:lvl8pPr marL="2438339" lvl="7" indent="-270927" rtl="0">
              <a:spcBef>
                <a:spcPts val="0"/>
              </a:spcBef>
              <a:spcAft>
                <a:spcPts val="0"/>
              </a:spcAft>
              <a:buSzPts val="2800"/>
              <a:buChar char="○"/>
              <a:defRPr sz="1867"/>
            </a:lvl8pPr>
            <a:lvl9pPr marL="2743131" lvl="8" indent="-270927" rtl="0">
              <a:spcBef>
                <a:spcPts val="0"/>
              </a:spcBef>
              <a:spcAft>
                <a:spcPts val="0"/>
              </a:spcAft>
              <a:buSzPts val="2800"/>
              <a:buChar char="■"/>
              <a:defRPr sz="1867"/>
            </a:lvl9pPr>
          </a:lstStyle>
          <a:p>
            <a:endParaRPr/>
          </a:p>
        </p:txBody>
      </p:sp>
      <p:sp>
        <p:nvSpPr>
          <p:cNvPr id="102" name="Google Shape;102;p19"/>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206559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03"/>
        <p:cNvGrpSpPr/>
        <p:nvPr/>
      </p:nvGrpSpPr>
      <p:grpSpPr>
        <a:xfrm>
          <a:off x="0" y="0"/>
          <a:ext cx="0" cy="0"/>
          <a:chOff x="0" y="0"/>
          <a:chExt cx="0" cy="0"/>
        </a:xfrm>
      </p:grpSpPr>
      <p:sp>
        <p:nvSpPr>
          <p:cNvPr id="104" name="Google Shape;104;p20"/>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05" name="Google Shape;105;p20"/>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06" name="Google Shape;106;p20"/>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07" name="Google Shape;107;p20"/>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08" name="Google Shape;108;p20"/>
          <p:cNvSpPr txBox="1">
            <a:spLocks noGrp="1"/>
          </p:cNvSpPr>
          <p:nvPr>
            <p:ph type="title"/>
          </p:nvPr>
        </p:nvSpPr>
        <p:spPr>
          <a:xfrm>
            <a:off x="1191600" y="477851"/>
            <a:ext cx="8616800" cy="1143200"/>
          </a:xfrm>
          <a:prstGeom prst="rect">
            <a:avLst/>
          </a:prstGeom>
        </p:spPr>
        <p:txBody>
          <a:bodyPr spcFirstLastPara="1" wrap="square" lIns="182850" tIns="182850" rIns="182850" bIns="182850" anchor="b" anchorCtr="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a:endParaRPr/>
          </a:p>
        </p:txBody>
      </p:sp>
      <p:sp>
        <p:nvSpPr>
          <p:cNvPr id="109" name="Google Shape;109;p20"/>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482123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7"/>
        <p:cNvGrpSpPr/>
        <p:nvPr/>
      </p:nvGrpSpPr>
      <p:grpSpPr>
        <a:xfrm>
          <a:off x="0" y="0"/>
          <a:ext cx="0" cy="0"/>
          <a:chOff x="0" y="0"/>
          <a:chExt cx="0" cy="0"/>
        </a:xfrm>
      </p:grpSpPr>
      <p:sp>
        <p:nvSpPr>
          <p:cNvPr id="118" name="Google Shape;118;p22"/>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19" name="Google Shape;119;p22"/>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0" name="Google Shape;120;p22"/>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1" name="Google Shape;121;p22"/>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2" name="Google Shape;122;p22"/>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930144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color background">
  <p:cSld name="Blank color background">
    <p:bg>
      <p:bgPr>
        <a:solidFill>
          <a:schemeClr val="accent1"/>
        </a:solidFill>
        <a:effectLst/>
      </p:bgPr>
    </p:bg>
    <p:spTree>
      <p:nvGrpSpPr>
        <p:cNvPr id="1" name="Shape 123"/>
        <p:cNvGrpSpPr/>
        <p:nvPr/>
      </p:nvGrpSpPr>
      <p:grpSpPr>
        <a:xfrm>
          <a:off x="0" y="0"/>
          <a:ext cx="0" cy="0"/>
          <a:chOff x="0" y="0"/>
          <a:chExt cx="0" cy="0"/>
        </a:xfrm>
      </p:grpSpPr>
      <p:sp>
        <p:nvSpPr>
          <p:cNvPr id="124" name="Google Shape;124;p23"/>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5" name="Google Shape;125;p23"/>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6" name="Google Shape;126;p23"/>
          <p:cNvSpPr/>
          <p:nvPr/>
        </p:nvSpPr>
        <p:spPr>
          <a:xfrm>
            <a:off x="-1" y="6755100"/>
            <a:ext cx="1191600" cy="102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7" name="Google Shape;127;p23"/>
          <p:cNvSpPr/>
          <p:nvPr/>
        </p:nvSpPr>
        <p:spPr>
          <a:xfrm>
            <a:off x="1191613" y="6755100"/>
            <a:ext cx="86168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8" name="Google Shape;128;p23"/>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66994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2C58-D2FB-8B03-3AAE-E2A49444B1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A95E00-7B4F-D31D-1D50-8EFFF8EEB5B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C0EC9D-A4DF-CEED-9498-DAD5A08928E5}"/>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5" name="Footer Placeholder 4">
            <a:extLst>
              <a:ext uri="{FF2B5EF4-FFF2-40B4-BE49-F238E27FC236}">
                <a16:creationId xmlns:a16="http://schemas.microsoft.com/office/drawing/2014/main" id="{10E9CC1F-BF5D-C38C-C266-01598DEA2B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29481-2B8F-1E8A-65A2-BD1D08595A47}"/>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22021028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129"/>
        <p:cNvGrpSpPr/>
        <p:nvPr/>
      </p:nvGrpSpPr>
      <p:grpSpPr>
        <a:xfrm>
          <a:off x="0" y="0"/>
          <a:ext cx="0" cy="0"/>
          <a:chOff x="0" y="0"/>
          <a:chExt cx="0" cy="0"/>
        </a:xfrm>
      </p:grpSpPr>
      <p:sp>
        <p:nvSpPr>
          <p:cNvPr id="130" name="Google Shape;130;p24"/>
          <p:cNvSpPr txBox="1">
            <a:spLocks noGrp="1"/>
          </p:cNvSpPr>
          <p:nvPr>
            <p:ph type="ctrTitle"/>
          </p:nvPr>
        </p:nvSpPr>
        <p:spPr>
          <a:xfrm>
            <a:off x="415612" y="992767"/>
            <a:ext cx="11360800" cy="2736800"/>
          </a:xfrm>
          <a:prstGeom prst="rect">
            <a:avLst/>
          </a:prstGeom>
        </p:spPr>
        <p:txBody>
          <a:bodyPr spcFirstLastPara="1" wrap="square" lIns="182850" tIns="182850" rIns="182850" bIns="182850" anchor="b" anchorCtr="0">
            <a:noAutofit/>
          </a:bodyPr>
          <a:lstStyle>
            <a:lvl1pPr lvl="0" algn="ctr" rtl="0">
              <a:spcBef>
                <a:spcPts val="0"/>
              </a:spcBef>
              <a:spcAft>
                <a:spcPts val="0"/>
              </a:spcAft>
              <a:buSzPts val="10400"/>
              <a:buNone/>
              <a:defRPr sz="6933"/>
            </a:lvl1pPr>
            <a:lvl2pPr lvl="1" algn="ctr" rtl="0">
              <a:spcBef>
                <a:spcPts val="0"/>
              </a:spcBef>
              <a:spcAft>
                <a:spcPts val="0"/>
              </a:spcAft>
              <a:buSzPts val="10400"/>
              <a:buNone/>
              <a:defRPr sz="6933"/>
            </a:lvl2pPr>
            <a:lvl3pPr lvl="2" algn="ctr" rtl="0">
              <a:spcBef>
                <a:spcPts val="0"/>
              </a:spcBef>
              <a:spcAft>
                <a:spcPts val="0"/>
              </a:spcAft>
              <a:buSzPts val="10400"/>
              <a:buNone/>
              <a:defRPr sz="6933"/>
            </a:lvl3pPr>
            <a:lvl4pPr lvl="3" algn="ctr" rtl="0">
              <a:spcBef>
                <a:spcPts val="0"/>
              </a:spcBef>
              <a:spcAft>
                <a:spcPts val="0"/>
              </a:spcAft>
              <a:buSzPts val="10400"/>
              <a:buNone/>
              <a:defRPr sz="6933"/>
            </a:lvl4pPr>
            <a:lvl5pPr lvl="4" algn="ctr" rtl="0">
              <a:spcBef>
                <a:spcPts val="0"/>
              </a:spcBef>
              <a:spcAft>
                <a:spcPts val="0"/>
              </a:spcAft>
              <a:buSzPts val="10400"/>
              <a:buNone/>
              <a:defRPr sz="6933"/>
            </a:lvl5pPr>
            <a:lvl6pPr lvl="5" algn="ctr" rtl="0">
              <a:spcBef>
                <a:spcPts val="0"/>
              </a:spcBef>
              <a:spcAft>
                <a:spcPts val="0"/>
              </a:spcAft>
              <a:buSzPts val="10400"/>
              <a:buNone/>
              <a:defRPr sz="6933"/>
            </a:lvl6pPr>
            <a:lvl7pPr lvl="6" algn="ctr" rtl="0">
              <a:spcBef>
                <a:spcPts val="0"/>
              </a:spcBef>
              <a:spcAft>
                <a:spcPts val="0"/>
              </a:spcAft>
              <a:buSzPts val="10400"/>
              <a:buNone/>
              <a:defRPr sz="6933"/>
            </a:lvl7pPr>
            <a:lvl8pPr lvl="7" algn="ctr" rtl="0">
              <a:spcBef>
                <a:spcPts val="0"/>
              </a:spcBef>
              <a:spcAft>
                <a:spcPts val="0"/>
              </a:spcAft>
              <a:buSzPts val="10400"/>
              <a:buNone/>
              <a:defRPr sz="6933"/>
            </a:lvl8pPr>
            <a:lvl9pPr lvl="8" algn="ctr" rtl="0">
              <a:spcBef>
                <a:spcPts val="0"/>
              </a:spcBef>
              <a:spcAft>
                <a:spcPts val="0"/>
              </a:spcAft>
              <a:buSzPts val="10400"/>
              <a:buNone/>
              <a:defRPr sz="6933"/>
            </a:lvl9pPr>
          </a:lstStyle>
          <a:p>
            <a:endParaRPr/>
          </a:p>
        </p:txBody>
      </p:sp>
      <p:sp>
        <p:nvSpPr>
          <p:cNvPr id="131" name="Google Shape;131;p24"/>
          <p:cNvSpPr txBox="1">
            <a:spLocks noGrp="1"/>
          </p:cNvSpPr>
          <p:nvPr>
            <p:ph type="subTitle" idx="1"/>
          </p:nvPr>
        </p:nvSpPr>
        <p:spPr>
          <a:xfrm>
            <a:off x="415600" y="3778833"/>
            <a:ext cx="11360800" cy="1056800"/>
          </a:xfrm>
          <a:prstGeom prst="rect">
            <a:avLst/>
          </a:prstGeom>
        </p:spPr>
        <p:txBody>
          <a:bodyPr spcFirstLastPara="1" wrap="square" lIns="182850" tIns="182850" rIns="182850" bIns="182850" anchor="t" anchorCtr="0">
            <a:noAutofit/>
          </a:bodyPr>
          <a:lstStyle>
            <a:lvl1pPr lvl="0" algn="ctr" rtl="0">
              <a:lnSpc>
                <a:spcPct val="100000"/>
              </a:lnSpc>
              <a:spcBef>
                <a:spcPts val="800"/>
              </a:spcBef>
              <a:spcAft>
                <a:spcPts val="0"/>
              </a:spcAft>
              <a:buSzPts val="5600"/>
              <a:buNone/>
              <a:defRPr sz="3733"/>
            </a:lvl1pPr>
            <a:lvl2pPr lvl="1" algn="ctr" rtl="0">
              <a:lnSpc>
                <a:spcPct val="100000"/>
              </a:lnSpc>
              <a:spcBef>
                <a:spcPts val="0"/>
              </a:spcBef>
              <a:spcAft>
                <a:spcPts val="0"/>
              </a:spcAft>
              <a:buSzPts val="5600"/>
              <a:buNone/>
              <a:defRPr sz="3733"/>
            </a:lvl2pPr>
            <a:lvl3pPr lvl="2" algn="ctr" rtl="0">
              <a:lnSpc>
                <a:spcPct val="100000"/>
              </a:lnSpc>
              <a:spcBef>
                <a:spcPts val="0"/>
              </a:spcBef>
              <a:spcAft>
                <a:spcPts val="0"/>
              </a:spcAft>
              <a:buSzPts val="5600"/>
              <a:buNone/>
              <a:defRPr sz="3733"/>
            </a:lvl3pPr>
            <a:lvl4pPr lvl="3" algn="ctr" rtl="0">
              <a:lnSpc>
                <a:spcPct val="100000"/>
              </a:lnSpc>
              <a:spcBef>
                <a:spcPts val="0"/>
              </a:spcBef>
              <a:spcAft>
                <a:spcPts val="0"/>
              </a:spcAft>
              <a:buSzPts val="5600"/>
              <a:buNone/>
              <a:defRPr sz="3733"/>
            </a:lvl4pPr>
            <a:lvl5pPr lvl="4" algn="ctr" rtl="0">
              <a:lnSpc>
                <a:spcPct val="100000"/>
              </a:lnSpc>
              <a:spcBef>
                <a:spcPts val="0"/>
              </a:spcBef>
              <a:spcAft>
                <a:spcPts val="0"/>
              </a:spcAft>
              <a:buSzPts val="5600"/>
              <a:buNone/>
              <a:defRPr sz="3733"/>
            </a:lvl5pPr>
            <a:lvl6pPr lvl="5" algn="ctr" rtl="0">
              <a:lnSpc>
                <a:spcPct val="100000"/>
              </a:lnSpc>
              <a:spcBef>
                <a:spcPts val="0"/>
              </a:spcBef>
              <a:spcAft>
                <a:spcPts val="0"/>
              </a:spcAft>
              <a:buSzPts val="5600"/>
              <a:buNone/>
              <a:defRPr sz="3733"/>
            </a:lvl6pPr>
            <a:lvl7pPr lvl="6" algn="ctr" rtl="0">
              <a:lnSpc>
                <a:spcPct val="100000"/>
              </a:lnSpc>
              <a:spcBef>
                <a:spcPts val="0"/>
              </a:spcBef>
              <a:spcAft>
                <a:spcPts val="0"/>
              </a:spcAft>
              <a:buSzPts val="5600"/>
              <a:buNone/>
              <a:defRPr sz="3733"/>
            </a:lvl7pPr>
            <a:lvl8pPr lvl="7" algn="ctr" rtl="0">
              <a:lnSpc>
                <a:spcPct val="100000"/>
              </a:lnSpc>
              <a:spcBef>
                <a:spcPts val="0"/>
              </a:spcBef>
              <a:spcAft>
                <a:spcPts val="0"/>
              </a:spcAft>
              <a:buSzPts val="5600"/>
              <a:buNone/>
              <a:defRPr sz="3733"/>
            </a:lvl8pPr>
            <a:lvl9pPr lvl="8" algn="ctr" rtl="0">
              <a:lnSpc>
                <a:spcPct val="100000"/>
              </a:lnSpc>
              <a:spcBef>
                <a:spcPts val="0"/>
              </a:spcBef>
              <a:spcAft>
                <a:spcPts val="0"/>
              </a:spcAft>
              <a:buSzPts val="5600"/>
              <a:buNone/>
              <a:defRPr sz="3733"/>
            </a:lvl9pPr>
          </a:lstStyle>
          <a:p>
            <a:endParaRPr/>
          </a:p>
        </p:txBody>
      </p:sp>
      <p:sp>
        <p:nvSpPr>
          <p:cNvPr id="132" name="Google Shape;132;p24"/>
          <p:cNvSpPr txBox="1">
            <a:spLocks noGrp="1"/>
          </p:cNvSpPr>
          <p:nvPr>
            <p:ph type="sldNum" idx="12"/>
          </p:nvPr>
        </p:nvSpPr>
        <p:spPr>
          <a:xfrm>
            <a:off x="11296611" y="6217623"/>
            <a:ext cx="731600" cy="5248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01089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2D4C2-51EC-2151-CF2F-9BE7B2DA5B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D23980-08E7-979F-BCB7-9B1168F006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5DB588-B1F3-C5E0-8ADD-D426709C49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2D14E9-2FCD-C175-F649-04474AC4BD6C}"/>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6" name="Footer Placeholder 5">
            <a:extLst>
              <a:ext uri="{FF2B5EF4-FFF2-40B4-BE49-F238E27FC236}">
                <a16:creationId xmlns:a16="http://schemas.microsoft.com/office/drawing/2014/main" id="{8EF2866D-2C2D-1E2E-B1A2-0A0DEAEC43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6266AD-1762-CD02-680D-883B85C5336F}"/>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2308102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CB8D8-1A4A-DE72-7A34-35DFF159EF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FCA3ED-EDE4-C5DD-83B2-A116099693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811683-343B-BACC-CDEC-F199381873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D98B00-60C4-D255-4B0E-D44BE46ACC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89EC37-C674-F0A3-943B-F412AE90D6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770C02-6B33-53A8-9021-AFE76F68E9EA}"/>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8" name="Footer Placeholder 7">
            <a:extLst>
              <a:ext uri="{FF2B5EF4-FFF2-40B4-BE49-F238E27FC236}">
                <a16:creationId xmlns:a16="http://schemas.microsoft.com/office/drawing/2014/main" id="{70681652-C2D5-C9C0-60A2-7C88098856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558997-2E24-0A1D-C45D-C721D1ECB152}"/>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383144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09BB7-9163-B151-A1B4-86FB9BD8B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085EED-DAB7-32C6-00FC-D5A37E5AE483}"/>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4" name="Footer Placeholder 3">
            <a:extLst>
              <a:ext uri="{FF2B5EF4-FFF2-40B4-BE49-F238E27FC236}">
                <a16:creationId xmlns:a16="http://schemas.microsoft.com/office/drawing/2014/main" id="{8AF4B928-1D3F-3B07-5F57-F10DCB05BE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88E9B8-951A-6EFD-08DC-360E8FA5E11B}"/>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2162203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FEDCB0-E5F8-EDB1-F21E-EC041A0E4EA5}"/>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3" name="Footer Placeholder 2">
            <a:extLst>
              <a:ext uri="{FF2B5EF4-FFF2-40B4-BE49-F238E27FC236}">
                <a16:creationId xmlns:a16="http://schemas.microsoft.com/office/drawing/2014/main" id="{9E7C31B9-6995-E979-D62C-D149C01ABE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1818A8-65DD-FF98-AAA9-F541B760E02C}"/>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2004748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E244C-6FC3-C568-E2FA-79857B4E7C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4B6D6D-5F1F-0A72-53A4-E99B6465BE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8B8F8F-2E96-91AB-6CEF-DBC40103F6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484061-DEC7-5F3F-7C36-EA994578FFD2}"/>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6" name="Footer Placeholder 5">
            <a:extLst>
              <a:ext uri="{FF2B5EF4-FFF2-40B4-BE49-F238E27FC236}">
                <a16:creationId xmlns:a16="http://schemas.microsoft.com/office/drawing/2014/main" id="{20D20B7D-F9D1-76FD-42BA-16D71D2866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B4D27-90FD-A57E-D193-1293767C8C56}"/>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3856568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88161-0D76-F86D-5804-7D93386669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A20576-A862-9817-E642-6108BD31BF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C537A55-791C-F730-E744-6E62BCC1D9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EE8D24-8500-6AEA-8209-033D2C0CDCB8}"/>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6" name="Footer Placeholder 5">
            <a:extLst>
              <a:ext uri="{FF2B5EF4-FFF2-40B4-BE49-F238E27FC236}">
                <a16:creationId xmlns:a16="http://schemas.microsoft.com/office/drawing/2014/main" id="{1239251F-B522-3166-B424-11FF62FE5C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A23493-D4C6-CA62-C66C-B1C7CA07655F}"/>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307602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3.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CE072D-A8AB-859D-0688-2CCFC29A61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379192-4CA3-08EA-E9B1-38F8D6F841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CE3F58-3657-6AF8-37E3-701885D362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C26FFD5-A71D-DB40-821A-D09F45C1FEAB}" type="datetimeFigureOut">
              <a:rPr lang="en-US" smtClean="0"/>
              <a:t>11/27/25</a:t>
            </a:fld>
            <a:endParaRPr lang="en-US"/>
          </a:p>
        </p:txBody>
      </p:sp>
      <p:sp>
        <p:nvSpPr>
          <p:cNvPr id="5" name="Footer Placeholder 4">
            <a:extLst>
              <a:ext uri="{FF2B5EF4-FFF2-40B4-BE49-F238E27FC236}">
                <a16:creationId xmlns:a16="http://schemas.microsoft.com/office/drawing/2014/main" id="{4913AD2C-C3D8-2790-2FDA-7EEFA636D8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4EAD349-7E0B-E151-28F5-6612DB915D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87DAE10-1435-4041-A3AA-20D6593AA994}" type="slidenum">
              <a:rPr lang="en-US" smtClean="0"/>
              <a:t>‹#›</a:t>
            </a:fld>
            <a:endParaRPr lang="en-US"/>
          </a:p>
        </p:txBody>
      </p:sp>
    </p:spTree>
    <p:extLst>
      <p:ext uri="{BB962C8B-B14F-4D97-AF65-F5344CB8AC3E}">
        <p14:creationId xmlns:p14="http://schemas.microsoft.com/office/powerpoint/2010/main" val="238322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191600" y="477851"/>
            <a:ext cx="8616800" cy="1143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a:endParaRPr/>
          </a:p>
        </p:txBody>
      </p:sp>
      <p:sp>
        <p:nvSpPr>
          <p:cNvPr id="52" name="Google Shape;52;p13"/>
          <p:cNvSpPr txBox="1">
            <a:spLocks noGrp="1"/>
          </p:cNvSpPr>
          <p:nvPr>
            <p:ph type="body" idx="1"/>
          </p:nvPr>
        </p:nvSpPr>
        <p:spPr>
          <a:xfrm>
            <a:off x="1191600" y="1831451"/>
            <a:ext cx="8616800" cy="4736400"/>
          </a:xfrm>
          <a:prstGeom prst="rect">
            <a:avLst/>
          </a:prstGeom>
          <a:noFill/>
          <a:ln>
            <a:noFill/>
          </a:ln>
        </p:spPr>
        <p:txBody>
          <a:bodyPr spcFirstLastPara="1" wrap="square" lIns="91425" tIns="91425" rIns="91425" bIns="91425" anchor="t" anchorCtr="0">
            <a:noAutofit/>
          </a:bodyPr>
          <a:lstStyle>
            <a:lvl1pPr marL="457200" lvl="0" indent="-381000" rtl="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marL="914400" lvl="1"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marL="1371600" lvl="2"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marL="1828800" lvl="3"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marL="2286000" lvl="4"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marL="2743200" lvl="5"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marL="3200400" lvl="6"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marL="3657600" lvl="7"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marL="4114800" lvl="8"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a:endParaRPr/>
          </a:p>
        </p:txBody>
      </p:sp>
      <p:sp>
        <p:nvSpPr>
          <p:cNvPr id="53" name="Google Shape;53;p13"/>
          <p:cNvSpPr txBox="1">
            <a:spLocks noGrp="1"/>
          </p:cNvSpPr>
          <p:nvPr>
            <p:ph type="sldNum" idx="12"/>
          </p:nvPr>
        </p:nvSpPr>
        <p:spPr>
          <a:xfrm>
            <a:off x="11307433" y="6262577"/>
            <a:ext cx="731600" cy="418000"/>
          </a:xfrm>
          <a:prstGeom prst="rect">
            <a:avLst/>
          </a:prstGeom>
          <a:noFill/>
          <a:ln>
            <a:noFill/>
          </a:ln>
        </p:spPr>
        <p:txBody>
          <a:bodyPr spcFirstLastPara="1" wrap="square" lIns="91425" tIns="91425" rIns="91425" bIns="91425" anchor="t" anchorCtr="0">
            <a:noAutofit/>
          </a:bodyPr>
          <a:lstStyle>
            <a:lvl1pPr lvl="0" algn="r" rtl="0">
              <a:buNone/>
              <a:defRPr sz="1733">
                <a:solidFill>
                  <a:schemeClr val="accent6"/>
                </a:solidFill>
                <a:latin typeface="Lato"/>
                <a:ea typeface="Lato"/>
                <a:cs typeface="Lato"/>
                <a:sym typeface="Lato"/>
              </a:defRPr>
            </a:lvl1pPr>
            <a:lvl2pPr lvl="1" algn="r" rtl="0">
              <a:buNone/>
              <a:defRPr sz="1733">
                <a:solidFill>
                  <a:schemeClr val="accent6"/>
                </a:solidFill>
                <a:latin typeface="Lato"/>
                <a:ea typeface="Lato"/>
                <a:cs typeface="Lato"/>
                <a:sym typeface="Lato"/>
              </a:defRPr>
            </a:lvl2pPr>
            <a:lvl3pPr lvl="2" algn="r" rtl="0">
              <a:buNone/>
              <a:defRPr sz="1733">
                <a:solidFill>
                  <a:schemeClr val="accent6"/>
                </a:solidFill>
                <a:latin typeface="Lato"/>
                <a:ea typeface="Lato"/>
                <a:cs typeface="Lato"/>
                <a:sym typeface="Lato"/>
              </a:defRPr>
            </a:lvl3pPr>
            <a:lvl4pPr lvl="3" algn="r" rtl="0">
              <a:buNone/>
              <a:defRPr sz="1733">
                <a:solidFill>
                  <a:schemeClr val="accent6"/>
                </a:solidFill>
                <a:latin typeface="Lato"/>
                <a:ea typeface="Lato"/>
                <a:cs typeface="Lato"/>
                <a:sym typeface="Lato"/>
              </a:defRPr>
            </a:lvl4pPr>
            <a:lvl5pPr lvl="4" algn="r" rtl="0">
              <a:buNone/>
              <a:defRPr sz="1733">
                <a:solidFill>
                  <a:schemeClr val="accent6"/>
                </a:solidFill>
                <a:latin typeface="Lato"/>
                <a:ea typeface="Lato"/>
                <a:cs typeface="Lato"/>
                <a:sym typeface="Lato"/>
              </a:defRPr>
            </a:lvl5pPr>
            <a:lvl6pPr lvl="5" algn="r" rtl="0">
              <a:buNone/>
              <a:defRPr sz="1733">
                <a:solidFill>
                  <a:schemeClr val="accent6"/>
                </a:solidFill>
                <a:latin typeface="Lato"/>
                <a:ea typeface="Lato"/>
                <a:cs typeface="Lato"/>
                <a:sym typeface="Lato"/>
              </a:defRPr>
            </a:lvl6pPr>
            <a:lvl7pPr lvl="6" algn="r" rtl="0">
              <a:buNone/>
              <a:defRPr sz="1733">
                <a:solidFill>
                  <a:schemeClr val="accent6"/>
                </a:solidFill>
                <a:latin typeface="Lato"/>
                <a:ea typeface="Lato"/>
                <a:cs typeface="Lato"/>
                <a:sym typeface="Lato"/>
              </a:defRPr>
            </a:lvl7pPr>
            <a:lvl8pPr lvl="7" algn="r" rtl="0">
              <a:buNone/>
              <a:defRPr sz="1733">
                <a:solidFill>
                  <a:schemeClr val="accent6"/>
                </a:solidFill>
                <a:latin typeface="Lato"/>
                <a:ea typeface="Lato"/>
                <a:cs typeface="Lato"/>
                <a:sym typeface="Lato"/>
              </a:defRPr>
            </a:lvl8pPr>
            <a:lvl9pPr lvl="8" algn="r" rtl="0">
              <a:buNone/>
              <a:defRPr sz="1733">
                <a:solidFill>
                  <a:schemeClr val="accent6"/>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2864645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191600" y="477851"/>
            <a:ext cx="8616800" cy="1143200"/>
          </a:xfrm>
          <a:prstGeom prst="rect">
            <a:avLst/>
          </a:prstGeom>
          <a:noFill/>
          <a:ln>
            <a:noFill/>
          </a:ln>
        </p:spPr>
        <p:txBody>
          <a:bodyPr spcFirstLastPara="1" wrap="square" lIns="182850" tIns="182850" rIns="182850" bIns="182850" anchor="b" anchorCtr="0">
            <a:noAutofit/>
          </a:bodyPr>
          <a:lstStyle>
            <a:lvl1pPr lvl="0"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1pPr>
            <a:lvl2pPr lvl="1"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2pPr>
            <a:lvl3pPr lvl="2"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3pPr>
            <a:lvl4pPr lvl="3"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4pPr>
            <a:lvl5pPr lvl="4"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5pPr>
            <a:lvl6pPr lvl="5"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6pPr>
            <a:lvl7pPr lvl="6"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7pPr>
            <a:lvl8pPr lvl="7"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8pPr>
            <a:lvl9pPr lvl="8"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9pPr>
          </a:lstStyle>
          <a:p>
            <a:endParaRPr/>
          </a:p>
        </p:txBody>
      </p:sp>
      <p:sp>
        <p:nvSpPr>
          <p:cNvPr id="52" name="Google Shape;52;p13"/>
          <p:cNvSpPr txBox="1">
            <a:spLocks noGrp="1"/>
          </p:cNvSpPr>
          <p:nvPr>
            <p:ph type="body" idx="1"/>
          </p:nvPr>
        </p:nvSpPr>
        <p:spPr>
          <a:xfrm>
            <a:off x="1191600" y="1831451"/>
            <a:ext cx="8616800" cy="4736400"/>
          </a:xfrm>
          <a:prstGeom prst="rect">
            <a:avLst/>
          </a:prstGeom>
          <a:noFill/>
          <a:ln>
            <a:noFill/>
          </a:ln>
        </p:spPr>
        <p:txBody>
          <a:bodyPr spcFirstLastPara="1" wrap="square" lIns="182850" tIns="182850" rIns="182850" bIns="182850" anchor="t" anchorCtr="0">
            <a:noAutofit/>
          </a:bodyPr>
          <a:lstStyle>
            <a:lvl1pPr marL="457200" lvl="0" indent="-533400" rtl="0">
              <a:spcBef>
                <a:spcPts val="1200"/>
              </a:spcBef>
              <a:spcAft>
                <a:spcPts val="0"/>
              </a:spcAft>
              <a:buClr>
                <a:schemeClr val="accent6"/>
              </a:buClr>
              <a:buSzPts val="4800"/>
              <a:buFont typeface="Lato"/>
              <a:buChar char="▷"/>
              <a:defRPr sz="4800">
                <a:solidFill>
                  <a:schemeClr val="dk1"/>
                </a:solidFill>
                <a:latin typeface="Lato"/>
                <a:ea typeface="Lato"/>
                <a:cs typeface="Lato"/>
                <a:sym typeface="Lato"/>
              </a:defRPr>
            </a:lvl1pPr>
            <a:lvl2pPr marL="914400" lvl="1"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2pPr>
            <a:lvl3pPr marL="1371600" lvl="2"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3pPr>
            <a:lvl4pPr marL="1828800" lvl="3"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4pPr>
            <a:lvl5pPr marL="2286000" lvl="4"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5pPr>
            <a:lvl6pPr marL="2743200" lvl="5"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6pPr>
            <a:lvl7pPr marL="3200400" lvl="6"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7pPr>
            <a:lvl8pPr marL="3657600" lvl="7"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8pPr>
            <a:lvl9pPr marL="4114800" lvl="8"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9pPr>
          </a:lstStyle>
          <a:p>
            <a:endParaRPr/>
          </a:p>
        </p:txBody>
      </p:sp>
      <p:sp>
        <p:nvSpPr>
          <p:cNvPr id="53" name="Google Shape;53;p13"/>
          <p:cNvSpPr txBox="1">
            <a:spLocks noGrp="1"/>
          </p:cNvSpPr>
          <p:nvPr>
            <p:ph type="sldNum" idx="12"/>
          </p:nvPr>
        </p:nvSpPr>
        <p:spPr>
          <a:xfrm>
            <a:off x="11307433" y="6262577"/>
            <a:ext cx="731600" cy="418000"/>
          </a:xfrm>
          <a:prstGeom prst="rect">
            <a:avLst/>
          </a:prstGeom>
          <a:noFill/>
          <a:ln>
            <a:noFill/>
          </a:ln>
        </p:spPr>
        <p:txBody>
          <a:bodyPr spcFirstLastPara="1" wrap="square" lIns="182850" tIns="182850" rIns="182850" bIns="182850" anchor="t" anchorCtr="0">
            <a:noAutofit/>
          </a:bodyPr>
          <a:lstStyle>
            <a:lvl1pPr lvl="0" algn="r" rtl="0">
              <a:buNone/>
              <a:defRPr sz="1733">
                <a:solidFill>
                  <a:schemeClr val="accent6"/>
                </a:solidFill>
                <a:latin typeface="Lato"/>
                <a:ea typeface="Lato"/>
                <a:cs typeface="Lato"/>
                <a:sym typeface="Lato"/>
              </a:defRPr>
            </a:lvl1pPr>
            <a:lvl2pPr lvl="1" algn="r" rtl="0">
              <a:buNone/>
              <a:defRPr sz="1733">
                <a:solidFill>
                  <a:schemeClr val="accent6"/>
                </a:solidFill>
                <a:latin typeface="Lato"/>
                <a:ea typeface="Lato"/>
                <a:cs typeface="Lato"/>
                <a:sym typeface="Lato"/>
              </a:defRPr>
            </a:lvl2pPr>
            <a:lvl3pPr lvl="2" algn="r" rtl="0">
              <a:buNone/>
              <a:defRPr sz="1733">
                <a:solidFill>
                  <a:schemeClr val="accent6"/>
                </a:solidFill>
                <a:latin typeface="Lato"/>
                <a:ea typeface="Lato"/>
                <a:cs typeface="Lato"/>
                <a:sym typeface="Lato"/>
              </a:defRPr>
            </a:lvl3pPr>
            <a:lvl4pPr lvl="3" algn="r" rtl="0">
              <a:buNone/>
              <a:defRPr sz="1733">
                <a:solidFill>
                  <a:schemeClr val="accent6"/>
                </a:solidFill>
                <a:latin typeface="Lato"/>
                <a:ea typeface="Lato"/>
                <a:cs typeface="Lato"/>
                <a:sym typeface="Lato"/>
              </a:defRPr>
            </a:lvl4pPr>
            <a:lvl5pPr lvl="4" algn="r" rtl="0">
              <a:buNone/>
              <a:defRPr sz="1733">
                <a:solidFill>
                  <a:schemeClr val="accent6"/>
                </a:solidFill>
                <a:latin typeface="Lato"/>
                <a:ea typeface="Lato"/>
                <a:cs typeface="Lato"/>
                <a:sym typeface="Lato"/>
              </a:defRPr>
            </a:lvl5pPr>
            <a:lvl6pPr lvl="5" algn="r" rtl="0">
              <a:buNone/>
              <a:defRPr sz="1733">
                <a:solidFill>
                  <a:schemeClr val="accent6"/>
                </a:solidFill>
                <a:latin typeface="Lato"/>
                <a:ea typeface="Lato"/>
                <a:cs typeface="Lato"/>
                <a:sym typeface="Lato"/>
              </a:defRPr>
            </a:lvl6pPr>
            <a:lvl7pPr lvl="6" algn="r" rtl="0">
              <a:buNone/>
              <a:defRPr sz="1733">
                <a:solidFill>
                  <a:schemeClr val="accent6"/>
                </a:solidFill>
                <a:latin typeface="Lato"/>
                <a:ea typeface="Lato"/>
                <a:cs typeface="Lato"/>
                <a:sym typeface="Lato"/>
              </a:defRPr>
            </a:lvl7pPr>
            <a:lvl8pPr lvl="7" algn="r" rtl="0">
              <a:buNone/>
              <a:defRPr sz="1733">
                <a:solidFill>
                  <a:schemeClr val="accent6"/>
                </a:solidFill>
                <a:latin typeface="Lato"/>
                <a:ea typeface="Lato"/>
                <a:cs typeface="Lato"/>
                <a:sym typeface="Lato"/>
              </a:defRPr>
            </a:lvl8pPr>
            <a:lvl9pPr lvl="8" algn="r" rtl="0">
              <a:buNone/>
              <a:defRPr sz="1733">
                <a:solidFill>
                  <a:schemeClr val="accent6"/>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57379936"/>
      </p:ext>
    </p:extLst>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8.emf"/><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71.png"/><Relationship Id="rId11" Type="http://schemas.openxmlformats.org/officeDocument/2006/relationships/image" Target="../media/image12.png"/><Relationship Id="rId5" Type="http://schemas.openxmlformats.org/officeDocument/2006/relationships/image" Target="../media/image10.emf"/><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9.emf"/><Relationship Id="rId9" Type="http://schemas.openxmlformats.org/officeDocument/2006/relationships/image" Target="../media/image10.png"/><Relationship Id="rId1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8.emf"/><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0.emf"/><Relationship Id="rId1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9.emf"/><Relationship Id="rId9" Type="http://schemas.openxmlformats.org/officeDocument/2006/relationships/image" Target="../media/image20.png"/><Relationship Id="rId14" Type="http://schemas.openxmlformats.org/officeDocument/2006/relationships/image" Target="../media/image17.emf"/></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8.emf"/><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0.emf"/><Relationship Id="rId1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9.emf"/><Relationship Id="rId9" Type="http://schemas.openxmlformats.org/officeDocument/2006/relationships/image" Target="../media/image20.png"/><Relationship Id="rId14" Type="http://schemas.openxmlformats.org/officeDocument/2006/relationships/image" Target="../media/image17.emf"/></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8.emf"/><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7.pn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16.png"/><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33.png"/><Relationship Id="rId12" Type="http://schemas.openxmlformats.org/officeDocument/2006/relationships/image" Target="../media/image50.png"/><Relationship Id="rId2" Type="http://schemas.openxmlformats.org/officeDocument/2006/relationships/notesSlide" Target="../notesSlides/notesSlide21.xml"/><Relationship Id="rId16" Type="http://schemas.openxmlformats.org/officeDocument/2006/relationships/image" Target="../media/image54.png"/><Relationship Id="rId1" Type="http://schemas.openxmlformats.org/officeDocument/2006/relationships/slideLayout" Target="../slideLayouts/slideLayout29.xml"/><Relationship Id="rId6" Type="http://schemas.openxmlformats.org/officeDocument/2006/relationships/image" Target="../media/image32.png"/><Relationship Id="rId11" Type="http://schemas.openxmlformats.org/officeDocument/2006/relationships/image" Target="../media/image49.png"/><Relationship Id="rId5" Type="http://schemas.openxmlformats.org/officeDocument/2006/relationships/image" Target="../media/image31.png"/><Relationship Id="rId15" Type="http://schemas.openxmlformats.org/officeDocument/2006/relationships/image" Target="../media/image53.png"/><Relationship Id="rId10" Type="http://schemas.openxmlformats.org/officeDocument/2006/relationships/image" Target="../media/image43.png"/><Relationship Id="rId4" Type="http://schemas.openxmlformats.org/officeDocument/2006/relationships/image" Target="../media/image29.png"/><Relationship Id="rId9" Type="http://schemas.openxmlformats.org/officeDocument/2006/relationships/image" Target="../media/image42.png"/><Relationship Id="rId14"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4.emf"/><Relationship Id="rId7"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45.png"/><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8.png"/><Relationship Id="rId3" Type="http://schemas.openxmlformats.org/officeDocument/2006/relationships/image" Target="../media/image46.emf"/><Relationship Id="rId7" Type="http://schemas.openxmlformats.org/officeDocument/2006/relationships/image" Target="../media/image49.emf"/><Relationship Id="rId12" Type="http://schemas.openxmlformats.org/officeDocument/2006/relationships/image" Target="../media/image67.png"/><Relationship Id="rId2" Type="http://schemas.openxmlformats.org/officeDocument/2006/relationships/notesSlide" Target="../notesSlides/notesSlide23.xml"/><Relationship Id="rId16" Type="http://schemas.openxmlformats.org/officeDocument/2006/relationships/image" Target="../media/image50.emf"/><Relationship Id="rId1" Type="http://schemas.openxmlformats.org/officeDocument/2006/relationships/slideLayout" Target="../slideLayouts/slideLayout29.xml"/><Relationship Id="rId6" Type="http://schemas.openxmlformats.org/officeDocument/2006/relationships/image" Target="../media/image44.emf"/><Relationship Id="rId11" Type="http://schemas.openxmlformats.org/officeDocument/2006/relationships/image" Target="../media/image45.png"/><Relationship Id="rId5" Type="http://schemas.openxmlformats.org/officeDocument/2006/relationships/image" Target="../media/image48.emf"/><Relationship Id="rId15" Type="http://schemas.openxmlformats.org/officeDocument/2006/relationships/image" Target="../media/image70.png"/><Relationship Id="rId10" Type="http://schemas.openxmlformats.org/officeDocument/2006/relationships/image" Target="../media/image66.png"/><Relationship Id="rId4" Type="http://schemas.openxmlformats.org/officeDocument/2006/relationships/image" Target="../media/image47.emf"/><Relationship Id="rId9" Type="http://schemas.openxmlformats.org/officeDocument/2006/relationships/image" Target="../media/image65.png"/><Relationship Id="rId1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4.xml"/><Relationship Id="rId5" Type="http://schemas.openxmlformats.org/officeDocument/2006/relationships/image" Target="../media/image61.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2.emf"/><Relationship Id="rId7"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63.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4.xml"/><Relationship Id="rId4" Type="http://schemas.openxmlformats.org/officeDocument/2006/relationships/image" Target="../media/image65.jpeg"/></Relationships>
</file>

<file path=ppt/slides/_rels/slide2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s>
</file>

<file path=ppt/slides/_rels/slide29.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70.emf"/><Relationship Id="rId7" Type="http://schemas.openxmlformats.org/officeDocument/2006/relationships/image" Target="../media/image69.emf"/><Relationship Id="rId2" Type="http://schemas.openxmlformats.org/officeDocument/2006/relationships/notesSlide" Target="../notesSlides/notesSlide29.xml"/><Relationship Id="rId1" Type="http://schemas.openxmlformats.org/officeDocument/2006/relationships/slideLayout" Target="../slideLayouts/slideLayout29.xml"/><Relationship Id="rId6" Type="http://schemas.openxmlformats.org/officeDocument/2006/relationships/image" Target="../media/image73.emf"/><Relationship Id="rId5" Type="http://schemas.openxmlformats.org/officeDocument/2006/relationships/image" Target="../media/image72.emf"/><Relationship Id="rId10" Type="http://schemas.openxmlformats.org/officeDocument/2006/relationships/image" Target="../media/image76.emf"/><Relationship Id="rId4" Type="http://schemas.openxmlformats.org/officeDocument/2006/relationships/image" Target="../media/image71.emf"/><Relationship Id="rId9" Type="http://schemas.openxmlformats.org/officeDocument/2006/relationships/image" Target="../media/image75.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0.xml"/><Relationship Id="rId1" Type="http://schemas.openxmlformats.org/officeDocument/2006/relationships/slideLayout" Target="../slideLayouts/slideLayout24.xml"/><Relationship Id="rId5" Type="http://schemas.openxmlformats.org/officeDocument/2006/relationships/image" Target="../media/image79.emf"/><Relationship Id="rId4" Type="http://schemas.openxmlformats.org/officeDocument/2006/relationships/image" Target="../media/image78.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5.xml"/><Relationship Id="rId1" Type="http://schemas.openxmlformats.org/officeDocument/2006/relationships/slideLayout" Target="../slideLayouts/slideLayout20.xml"/><Relationship Id="rId5" Type="http://schemas.openxmlformats.org/officeDocument/2006/relationships/image" Target="../media/image84.png"/><Relationship Id="rId4" Type="http://schemas.openxmlformats.org/officeDocument/2006/relationships/image" Target="../media/image101.png"/></Relationships>
</file>

<file path=ppt/slides/_rels/slide3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20.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88.png"/><Relationship Id="rId7" Type="http://schemas.openxmlformats.org/officeDocument/2006/relationships/image" Target="../media/image113.png"/><Relationship Id="rId2" Type="http://schemas.openxmlformats.org/officeDocument/2006/relationships/notesSlide" Target="../notesSlides/notesSlide38.xml"/><Relationship Id="rId1" Type="http://schemas.openxmlformats.org/officeDocument/2006/relationships/slideLayout" Target="../slideLayouts/slideLayout20.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107.png"/><Relationship Id="rId2" Type="http://schemas.openxmlformats.org/officeDocument/2006/relationships/notesSlide" Target="../notesSlides/notesSlide39.xml"/><Relationship Id="rId1" Type="http://schemas.openxmlformats.org/officeDocument/2006/relationships/slideLayout" Target="../slideLayouts/slideLayout20.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20.xml"/><Relationship Id="rId5" Type="http://schemas.openxmlformats.org/officeDocument/2006/relationships/image" Target="../media/image107.png"/><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88.png"/><Relationship Id="rId7" Type="http://schemas.openxmlformats.org/officeDocument/2006/relationships/image" Target="../media/image116.png"/><Relationship Id="rId12" Type="http://schemas.openxmlformats.org/officeDocument/2006/relationships/image" Target="../media/image118.png"/><Relationship Id="rId2" Type="http://schemas.openxmlformats.org/officeDocument/2006/relationships/notesSlide" Target="../notesSlides/notesSlide41.xml"/><Relationship Id="rId1" Type="http://schemas.openxmlformats.org/officeDocument/2006/relationships/slideLayout" Target="../slideLayouts/slideLayout20.xml"/><Relationship Id="rId6" Type="http://schemas.openxmlformats.org/officeDocument/2006/relationships/image" Target="../media/image91.png"/><Relationship Id="rId11" Type="http://schemas.openxmlformats.org/officeDocument/2006/relationships/image" Target="../media/image107.png"/><Relationship Id="rId5" Type="http://schemas.openxmlformats.org/officeDocument/2006/relationships/image" Target="../media/image90.png"/><Relationship Id="rId10" Type="http://schemas.openxmlformats.org/officeDocument/2006/relationships/image" Target="../media/image93.png"/><Relationship Id="rId4" Type="http://schemas.openxmlformats.org/officeDocument/2006/relationships/image" Target="../media/image89.png"/><Relationship Id="rId9" Type="http://schemas.openxmlformats.org/officeDocument/2006/relationships/image" Target="../media/image9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5.xml"/><Relationship Id="rId1" Type="http://schemas.openxmlformats.org/officeDocument/2006/relationships/slideLayout" Target="../slideLayouts/slideLayout20.xml"/><Relationship Id="rId4" Type="http://schemas.openxmlformats.org/officeDocument/2006/relationships/image" Target="../media/image122.png"/></Relationships>
</file>

<file path=ppt/slides/_rels/slide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8.xml"/><Relationship Id="rId1" Type="http://schemas.openxmlformats.org/officeDocument/2006/relationships/slideLayout" Target="../slideLayouts/slideLayout20.xml"/><Relationship Id="rId5" Type="http://schemas.openxmlformats.org/officeDocument/2006/relationships/image" Target="../media/image126.png"/><Relationship Id="rId4" Type="http://schemas.openxmlformats.org/officeDocument/2006/relationships/image" Target="../media/image125.png"/></Relationships>
</file>

<file path=ppt/slides/_rels/slide5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9.xml"/><Relationship Id="rId1" Type="http://schemas.openxmlformats.org/officeDocument/2006/relationships/slideLayout" Target="../slideLayouts/slideLayout20.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1.xml"/><Relationship Id="rId1" Type="http://schemas.openxmlformats.org/officeDocument/2006/relationships/slideLayout" Target="../slideLayouts/slideLayout20.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ctrTitle"/>
          </p:nvPr>
        </p:nvSpPr>
        <p:spPr>
          <a:xfrm>
            <a:off x="1" y="1459784"/>
            <a:ext cx="12191999" cy="2023112"/>
          </a:xfrm>
          <a:prstGeom prst="rect">
            <a:avLst/>
          </a:prstGeom>
        </p:spPr>
        <p:txBody>
          <a:bodyPr spcFirstLastPara="1" wrap="square" lIns="121900" tIns="121900" rIns="121900" bIns="121900" anchor="t" anchorCtr="0">
            <a:noAutofit/>
          </a:bodyPr>
          <a:lstStyle/>
          <a:p>
            <a:r>
              <a:rPr lang="en-US" sz="3733" b="1" dirty="0">
                <a:solidFill>
                  <a:schemeClr val="accent1"/>
                </a:solidFill>
                <a:latin typeface="Raleway" pitchFamily="2" charset="77"/>
                <a:ea typeface="Times New Roman" panose="02020603050405020304" pitchFamily="18" charset="0"/>
              </a:rPr>
              <a:t>Determining the impact of </a:t>
            </a:r>
            <a:r>
              <a:rPr lang="en-US" sz="3733" b="1" dirty="0" err="1">
                <a:solidFill>
                  <a:schemeClr val="accent1"/>
                </a:solidFill>
                <a:latin typeface="Raleway" pitchFamily="2" charset="77"/>
                <a:ea typeface="Times New Roman" panose="02020603050405020304" pitchFamily="18" charset="0"/>
              </a:rPr>
              <a:t>intratumoral</a:t>
            </a:r>
            <a:r>
              <a:rPr lang="en-US" sz="3733" b="1" dirty="0">
                <a:solidFill>
                  <a:schemeClr val="accent1"/>
                </a:solidFill>
                <a:latin typeface="Raleway" pitchFamily="2" charset="77"/>
                <a:ea typeface="Times New Roman" panose="02020603050405020304" pitchFamily="18" charset="0"/>
              </a:rPr>
              <a:t> heterogeneity on the response of glioblastoma to radiotherapy planning </a:t>
            </a:r>
            <a:r>
              <a:rPr lang="en-US" sz="3733" b="1" i="1" dirty="0">
                <a:solidFill>
                  <a:schemeClr val="accent1"/>
                </a:solidFill>
                <a:latin typeface="Raleway" pitchFamily="2" charset="77"/>
                <a:ea typeface="Times New Roman" panose="02020603050405020304" pitchFamily="18" charset="0"/>
              </a:rPr>
              <a:t>via</a:t>
            </a:r>
            <a:r>
              <a:rPr lang="en-US" sz="3733" b="1" dirty="0">
                <a:solidFill>
                  <a:schemeClr val="accent1"/>
                </a:solidFill>
                <a:latin typeface="Raleway" pitchFamily="2" charset="77"/>
                <a:ea typeface="Times New Roman" panose="02020603050405020304" pitchFamily="18" charset="0"/>
              </a:rPr>
              <a:t> mathematical modeling</a:t>
            </a:r>
            <a:endParaRPr lang="en-US" sz="3733" dirty="0">
              <a:solidFill>
                <a:schemeClr val="accent1"/>
              </a:solidFill>
              <a:latin typeface="Raleway" pitchFamily="2" charset="77"/>
              <a:ea typeface="Times New Roman" panose="02020603050405020304" pitchFamily="18" charset="0"/>
            </a:endParaRPr>
          </a:p>
        </p:txBody>
      </p:sp>
      <p:pic>
        <p:nvPicPr>
          <p:cNvPr id="139" name="Google Shape;139;p25"/>
          <p:cNvPicPr preferRelativeResize="0"/>
          <p:nvPr/>
        </p:nvPicPr>
        <p:blipFill>
          <a:blip r:embed="rId3">
            <a:alphaModFix/>
          </a:blip>
          <a:stretch>
            <a:fillRect/>
          </a:stretch>
        </p:blipFill>
        <p:spPr>
          <a:xfrm>
            <a:off x="9288131" y="5997637"/>
            <a:ext cx="2775933" cy="758767"/>
          </a:xfrm>
          <a:prstGeom prst="rect">
            <a:avLst/>
          </a:prstGeom>
          <a:noFill/>
          <a:ln>
            <a:noFill/>
          </a:ln>
        </p:spPr>
      </p:pic>
      <p:sp>
        <p:nvSpPr>
          <p:cNvPr id="140" name="Google Shape;140;p25"/>
          <p:cNvSpPr txBox="1">
            <a:spLocks noGrp="1"/>
          </p:cNvSpPr>
          <p:nvPr>
            <p:ph type="body" idx="4294967295"/>
          </p:nvPr>
        </p:nvSpPr>
        <p:spPr>
          <a:xfrm>
            <a:off x="4178033" y="3470800"/>
            <a:ext cx="5763600" cy="1293600"/>
          </a:xfrm>
          <a:prstGeom prst="rect">
            <a:avLst/>
          </a:prstGeom>
        </p:spPr>
        <p:txBody>
          <a:bodyPr spcFirstLastPara="1" wrap="square" lIns="121900" tIns="121900" rIns="121900" bIns="121900" anchor="t" anchorCtr="0">
            <a:noAutofit/>
          </a:bodyPr>
          <a:lstStyle/>
          <a:p>
            <a:pPr marL="0" indent="0" algn="r">
              <a:spcBef>
                <a:spcPts val="0"/>
              </a:spcBef>
              <a:buNone/>
            </a:pPr>
            <a:r>
              <a:rPr lang="en" sz="3467" dirty="0">
                <a:solidFill>
                  <a:schemeClr val="accent1"/>
                </a:solidFill>
                <a:latin typeface="Raleway"/>
                <a:ea typeface="Raleway"/>
                <a:cs typeface="Raleway"/>
                <a:sym typeface="Raleway"/>
              </a:rPr>
              <a:t>Tarini Thiagarajan</a:t>
            </a:r>
            <a:endParaRPr sz="3467" dirty="0">
              <a:solidFill>
                <a:schemeClr val="accent1"/>
              </a:solidFill>
              <a:latin typeface="Raleway"/>
              <a:ea typeface="Raleway"/>
              <a:cs typeface="Raleway"/>
              <a:sym typeface="Raleway"/>
            </a:endParaRPr>
          </a:p>
          <a:p>
            <a:pPr marL="0" indent="0" algn="r">
              <a:spcBef>
                <a:spcPts val="0"/>
              </a:spcBef>
              <a:buNone/>
            </a:pPr>
            <a:r>
              <a:rPr lang="en" dirty="0">
                <a:solidFill>
                  <a:schemeClr val="accent1"/>
                </a:solidFill>
                <a:latin typeface="Raleway"/>
                <a:ea typeface="Raleway"/>
                <a:cs typeface="Raleway"/>
                <a:sym typeface="Raleway"/>
              </a:rPr>
              <a:t>3</a:t>
            </a:r>
            <a:r>
              <a:rPr lang="en" baseline="30000" dirty="0">
                <a:solidFill>
                  <a:schemeClr val="accent1"/>
                </a:solidFill>
                <a:latin typeface="Raleway"/>
                <a:ea typeface="Raleway"/>
                <a:cs typeface="Raleway"/>
                <a:sym typeface="Raleway"/>
              </a:rPr>
              <a:t>rd</a:t>
            </a:r>
            <a:r>
              <a:rPr lang="en" dirty="0">
                <a:solidFill>
                  <a:schemeClr val="accent1"/>
                </a:solidFill>
                <a:latin typeface="Raleway"/>
                <a:ea typeface="Raleway"/>
                <a:cs typeface="Raleway"/>
                <a:sym typeface="Raleway"/>
              </a:rPr>
              <a:t> year PhD student, CSEM program</a:t>
            </a:r>
            <a:endParaRPr dirty="0">
              <a:solidFill>
                <a:schemeClr val="accent1"/>
              </a:solidFill>
              <a:latin typeface="Raleway"/>
              <a:ea typeface="Raleway"/>
              <a:cs typeface="Raleway"/>
              <a:sym typeface="Raleway"/>
            </a:endParaRPr>
          </a:p>
        </p:txBody>
      </p:sp>
      <p:sp>
        <p:nvSpPr>
          <p:cNvPr id="141" name="Google Shape;141;p25"/>
          <p:cNvSpPr txBox="1"/>
          <p:nvPr/>
        </p:nvSpPr>
        <p:spPr>
          <a:xfrm>
            <a:off x="0" y="1148688"/>
            <a:ext cx="3094074" cy="430833"/>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2000" kern="0" dirty="0">
                <a:solidFill>
                  <a:srgbClr val="2185C5"/>
                </a:solidFill>
                <a:latin typeface="Raleway"/>
                <a:ea typeface="Raleway"/>
                <a:cs typeface="Raleway"/>
                <a:sym typeface="Raleway"/>
              </a:rPr>
              <a:t>November 17th, 2025</a:t>
            </a:r>
            <a:endParaRPr sz="2000" kern="0" dirty="0">
              <a:solidFill>
                <a:srgbClr val="2185C5"/>
              </a:solidFill>
              <a:latin typeface="Raleway"/>
              <a:ea typeface="Raleway"/>
              <a:cs typeface="Raleway"/>
              <a:sym typeface="Raleway"/>
            </a:endParaRPr>
          </a:p>
        </p:txBody>
      </p:sp>
      <p:sp>
        <p:nvSpPr>
          <p:cNvPr id="142" name="Google Shape;142;p25"/>
          <p:cNvSpPr/>
          <p:nvPr/>
        </p:nvSpPr>
        <p:spPr>
          <a:xfrm rot="-5400000">
            <a:off x="6046000" y="-6064767"/>
            <a:ext cx="100000" cy="12230000"/>
          </a:xfrm>
          <a:prstGeom prst="rect">
            <a:avLst/>
          </a:prstGeom>
          <a:solidFill>
            <a:srgbClr val="FF9900"/>
          </a:solidFill>
          <a:ln>
            <a:noFill/>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Arial"/>
              <a:ea typeface="Arial"/>
              <a:cs typeface="Arial"/>
              <a:sym typeface="Arial"/>
            </a:endParaRPr>
          </a:p>
        </p:txBody>
      </p:sp>
      <p:sp>
        <p:nvSpPr>
          <p:cNvPr id="143" name="Google Shape;143;p25"/>
          <p:cNvSpPr/>
          <p:nvPr/>
        </p:nvSpPr>
        <p:spPr>
          <a:xfrm rot="-5400000">
            <a:off x="5127367" y="-4172967"/>
            <a:ext cx="100000" cy="8446400"/>
          </a:xfrm>
          <a:prstGeom prst="rect">
            <a:avLst/>
          </a:prstGeom>
          <a:solidFill>
            <a:schemeClr val="dk2"/>
          </a:solidFill>
          <a:ln>
            <a:noFill/>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Arial"/>
              <a:ea typeface="Arial"/>
              <a:cs typeface="Arial"/>
              <a:sym typeface="Arial"/>
            </a:endParaRPr>
          </a:p>
        </p:txBody>
      </p:sp>
      <p:sp>
        <p:nvSpPr>
          <p:cNvPr id="144" name="Google Shape;144;p25"/>
          <p:cNvSpPr/>
          <p:nvPr/>
        </p:nvSpPr>
        <p:spPr>
          <a:xfrm rot="-5400000">
            <a:off x="427200" y="-445967"/>
            <a:ext cx="100000" cy="992400"/>
          </a:xfrm>
          <a:prstGeom prst="rect">
            <a:avLst/>
          </a:prstGeom>
          <a:solidFill>
            <a:schemeClr val="accent2"/>
          </a:solidFill>
          <a:ln>
            <a:noFill/>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Arial"/>
              <a:ea typeface="Arial"/>
              <a:cs typeface="Arial"/>
              <a:sym typeface="Arial"/>
            </a:endParaRPr>
          </a:p>
        </p:txBody>
      </p:sp>
      <p:sp>
        <p:nvSpPr>
          <p:cNvPr id="145" name="Google Shape;145;p25"/>
          <p:cNvSpPr/>
          <p:nvPr/>
        </p:nvSpPr>
        <p:spPr>
          <a:xfrm rot="-5400000">
            <a:off x="11658100" y="-433767"/>
            <a:ext cx="100000" cy="968000"/>
          </a:xfrm>
          <a:prstGeom prst="rect">
            <a:avLst/>
          </a:prstGeom>
          <a:solidFill>
            <a:schemeClr val="accent3"/>
          </a:solidFill>
          <a:ln>
            <a:noFill/>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Arial"/>
              <a:ea typeface="Arial"/>
              <a:cs typeface="Arial"/>
              <a:sym typeface="Arial"/>
            </a:endParaRPr>
          </a:p>
        </p:txBody>
      </p:sp>
      <p:sp>
        <p:nvSpPr>
          <p:cNvPr id="3" name="TextBox 2">
            <a:extLst>
              <a:ext uri="{FF2B5EF4-FFF2-40B4-BE49-F238E27FC236}">
                <a16:creationId xmlns:a16="http://schemas.microsoft.com/office/drawing/2014/main" id="{CFE5EBBE-9B13-95ED-D24E-9B8C6D99F6E5}"/>
              </a:ext>
            </a:extLst>
          </p:cNvPr>
          <p:cNvSpPr txBox="1"/>
          <p:nvPr/>
        </p:nvSpPr>
        <p:spPr>
          <a:xfrm>
            <a:off x="0" y="6387072"/>
            <a:ext cx="4076434" cy="369332"/>
          </a:xfrm>
          <a:prstGeom prst="rect">
            <a:avLst/>
          </a:prstGeom>
          <a:noFill/>
        </p:spPr>
        <p:txBody>
          <a:bodyPr wrap="square">
            <a:spAutoFit/>
          </a:bodyPr>
          <a:lstStyle/>
          <a:p>
            <a:pPr marL="0" indent="0">
              <a:spcBef>
                <a:spcPts val="0"/>
              </a:spcBef>
              <a:buNone/>
            </a:pPr>
            <a:r>
              <a:rPr lang="en-US" dirty="0">
                <a:solidFill>
                  <a:schemeClr val="accent1"/>
                </a:solidFill>
                <a:latin typeface="Raleway"/>
                <a:ea typeface="Raleway"/>
                <a:cs typeface="Raleway"/>
                <a:sym typeface="Raleway"/>
              </a:rPr>
              <a:t>PhD Advisor: Dr. Thomas </a:t>
            </a:r>
            <a:r>
              <a:rPr lang="en-US" dirty="0" err="1">
                <a:solidFill>
                  <a:schemeClr val="accent1"/>
                </a:solidFill>
                <a:latin typeface="Raleway"/>
                <a:ea typeface="Raleway"/>
                <a:cs typeface="Raleway"/>
                <a:sym typeface="Raleway"/>
              </a:rPr>
              <a:t>Yankeelov</a:t>
            </a:r>
            <a:endParaRPr lang="en-US" dirty="0">
              <a:solidFill>
                <a:schemeClr val="accent1"/>
              </a:solidFill>
              <a:latin typeface="Raleway"/>
              <a:ea typeface="Raleway"/>
              <a:cs typeface="Raleway"/>
              <a:sym typeface="Raleway"/>
            </a:endParaRPr>
          </a:p>
        </p:txBody>
      </p:sp>
      <p:pic>
        <p:nvPicPr>
          <p:cNvPr id="1026" name="Picture 2" descr="Tarini Thiagarajan">
            <a:extLst>
              <a:ext uri="{FF2B5EF4-FFF2-40B4-BE49-F238E27FC236}">
                <a16:creationId xmlns:a16="http://schemas.microsoft.com/office/drawing/2014/main" id="{620EABB5-8623-501D-2C20-CC212E627F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995" y="3993535"/>
            <a:ext cx="2695341" cy="182849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1A1691B5-983D-6049-5027-0302C729D14F}"/>
            </a:ext>
          </a:extLst>
        </p:cNvPr>
        <p:cNvGrpSpPr/>
        <p:nvPr/>
      </p:nvGrpSpPr>
      <p:grpSpPr>
        <a:xfrm>
          <a:off x="0" y="0"/>
          <a:ext cx="0" cy="0"/>
          <a:chOff x="0" y="0"/>
          <a:chExt cx="0" cy="0"/>
        </a:xfrm>
      </p:grpSpPr>
      <p:sp>
        <p:nvSpPr>
          <p:cNvPr id="164" name="Google Shape;164;p28">
            <a:extLst>
              <a:ext uri="{FF2B5EF4-FFF2-40B4-BE49-F238E27FC236}">
                <a16:creationId xmlns:a16="http://schemas.microsoft.com/office/drawing/2014/main" id="{0AD4D510-4BB0-3EEE-AD25-2A5EEFCC6F53}"/>
              </a:ext>
            </a:extLst>
          </p:cNvPr>
          <p:cNvSpPr txBox="1"/>
          <p:nvPr/>
        </p:nvSpPr>
        <p:spPr>
          <a:xfrm>
            <a:off x="609600" y="1051601"/>
            <a:ext cx="10972800" cy="3102347"/>
          </a:xfrm>
          <a:prstGeom prst="rect">
            <a:avLst/>
          </a:prstGeom>
          <a:noFill/>
          <a:ln>
            <a:noFill/>
          </a:ln>
        </p:spPr>
        <p:txBody>
          <a:bodyPr spcFirstLastPara="1" wrap="square" lIns="121900" tIns="121900" rIns="121900" bIns="121900" anchor="t" anchorCtr="0">
            <a:spAutoFit/>
          </a:bodyPr>
          <a:lstStyle/>
          <a:p>
            <a:pPr marL="609585" indent="-465655" defTabSz="1219170">
              <a:lnSpc>
                <a:spcPct val="115000"/>
              </a:lnSpc>
              <a:spcAft>
                <a:spcPts val="800"/>
              </a:spcAft>
              <a:buClr>
                <a:srgbClr val="434343"/>
              </a:buClr>
              <a:buSzPct val="100000"/>
              <a:buFont typeface="+mj-lt"/>
              <a:buAutoNum type="arabicPeriod"/>
            </a:pPr>
            <a:r>
              <a:rPr lang="en-US" sz="2400" kern="0" dirty="0">
                <a:solidFill>
                  <a:schemeClr val="tx2">
                    <a:lumMod val="10000"/>
                  </a:schemeClr>
                </a:solidFill>
                <a:latin typeface="Lato"/>
                <a:ea typeface="Lato"/>
                <a:cs typeface="Lato"/>
                <a:sym typeface="Lato"/>
              </a:rPr>
              <a:t>Profiler: identified bottlenecks (</a:t>
            </a:r>
            <a:r>
              <a:rPr lang="en-US" sz="2400" kern="0" dirty="0" err="1">
                <a:solidFill>
                  <a:schemeClr val="tx2">
                    <a:lumMod val="10000"/>
                  </a:schemeClr>
                </a:solidFill>
                <a:latin typeface="Lato"/>
                <a:ea typeface="Lato"/>
                <a:cs typeface="Lato"/>
                <a:sym typeface="Lato"/>
              </a:rPr>
              <a:t>get_damper</a:t>
            </a:r>
            <a:r>
              <a:rPr lang="en-US" sz="2400" kern="0" dirty="0">
                <a:solidFill>
                  <a:schemeClr val="tx2">
                    <a:lumMod val="10000"/>
                  </a:schemeClr>
                </a:solidFill>
                <a:latin typeface="Lato"/>
                <a:ea typeface="Lato"/>
                <a:cs typeface="Lato"/>
                <a:sym typeface="Lato"/>
              </a:rPr>
              <a:t>, mech_matrix_build_2D)</a:t>
            </a:r>
          </a:p>
          <a:p>
            <a:pPr marL="1066785" lvl="1" indent="-465655" defTabSz="1219170">
              <a:lnSpc>
                <a:spcPct val="115000"/>
              </a:lnSpc>
              <a:spcAft>
                <a:spcPts val="800"/>
              </a:spcAft>
              <a:buClr>
                <a:srgbClr val="434343"/>
              </a:buClr>
              <a:buSzPct val="100000"/>
              <a:buFont typeface="+mj-lt"/>
              <a:buAutoNum type="arabicPeriod"/>
            </a:pPr>
            <a:r>
              <a:rPr lang="en-US" sz="2400" kern="0" dirty="0">
                <a:solidFill>
                  <a:schemeClr val="tx2">
                    <a:lumMod val="10000"/>
                  </a:schemeClr>
                </a:solidFill>
                <a:latin typeface="Lato"/>
                <a:ea typeface="Lato"/>
                <a:cs typeface="Lato"/>
                <a:sym typeface="Lato"/>
              </a:rPr>
              <a:t>I already implemented </a:t>
            </a:r>
            <a:r>
              <a:rPr lang="en-US" sz="2400" b="1" kern="0" dirty="0">
                <a:solidFill>
                  <a:schemeClr val="tx2">
                    <a:lumMod val="10000"/>
                  </a:schemeClr>
                </a:solidFill>
                <a:latin typeface="Lato"/>
                <a:ea typeface="Lato"/>
                <a:cs typeface="Lato"/>
                <a:sym typeface="Lato"/>
              </a:rPr>
              <a:t>subsampling</a:t>
            </a:r>
            <a:r>
              <a:rPr lang="en-US" sz="2400" kern="0" dirty="0">
                <a:solidFill>
                  <a:schemeClr val="tx2">
                    <a:lumMod val="10000"/>
                  </a:schemeClr>
                </a:solidFill>
                <a:latin typeface="Lato"/>
                <a:ea typeface="Lato"/>
                <a:cs typeface="Lato"/>
                <a:sym typeface="Lato"/>
              </a:rPr>
              <a:t> as the </a:t>
            </a:r>
            <a:r>
              <a:rPr lang="en-US" sz="2400" b="1" kern="0" dirty="0">
                <a:solidFill>
                  <a:schemeClr val="tx2">
                    <a:lumMod val="10000"/>
                  </a:schemeClr>
                </a:solidFill>
                <a:latin typeface="Lato"/>
                <a:ea typeface="Lato"/>
                <a:cs typeface="Lato"/>
                <a:sym typeface="Lato"/>
              </a:rPr>
              <a:t>first optimization method</a:t>
            </a:r>
            <a:r>
              <a:rPr lang="en-US" sz="2400" kern="0" dirty="0">
                <a:solidFill>
                  <a:schemeClr val="tx2">
                    <a:lumMod val="10000"/>
                  </a:schemeClr>
                </a:solidFill>
                <a:latin typeface="Lato"/>
                <a:ea typeface="Lato"/>
                <a:cs typeface="Lato"/>
                <a:sym typeface="Lato"/>
              </a:rPr>
              <a:t>. The updated profiler confirms that the bottleneck (</a:t>
            </a:r>
            <a:r>
              <a:rPr lang="en-US" sz="2400" kern="0" dirty="0" err="1">
                <a:solidFill>
                  <a:schemeClr val="tx2">
                    <a:lumMod val="10000"/>
                  </a:schemeClr>
                </a:solidFill>
                <a:latin typeface="Lato"/>
                <a:ea typeface="Lato"/>
                <a:cs typeface="Lato"/>
                <a:sym typeface="Lato"/>
              </a:rPr>
              <a:t>get_damper</a:t>
            </a:r>
            <a:r>
              <a:rPr lang="en-US" sz="2400" kern="0" dirty="0">
                <a:solidFill>
                  <a:schemeClr val="tx2">
                    <a:lumMod val="10000"/>
                  </a:schemeClr>
                </a:solidFill>
                <a:latin typeface="Lato"/>
                <a:ea typeface="Lato"/>
                <a:cs typeface="Lato"/>
                <a:sym typeface="Lato"/>
              </a:rPr>
              <a:t>) is still dominating runtime </a:t>
            </a:r>
            <a:r>
              <a:rPr lang="en-US" sz="2400" kern="0" dirty="0">
                <a:solidFill>
                  <a:schemeClr val="tx2">
                    <a:lumMod val="10000"/>
                  </a:schemeClr>
                </a:solidFill>
                <a:latin typeface="Lato"/>
                <a:ea typeface="Lato"/>
                <a:cs typeface="Lato"/>
                <a:sym typeface="Wingdings" pitchFamily="2" charset="2"/>
              </a:rPr>
              <a:t> </a:t>
            </a:r>
            <a:r>
              <a:rPr lang="en-US" sz="2400" kern="0" dirty="0">
                <a:solidFill>
                  <a:schemeClr val="tx2">
                    <a:lumMod val="10000"/>
                  </a:schemeClr>
                </a:solidFill>
                <a:latin typeface="Lato"/>
                <a:ea typeface="Lato"/>
                <a:cs typeface="Lato"/>
                <a:sym typeface="Lato"/>
              </a:rPr>
              <a:t>the next optimization method should target how </a:t>
            </a:r>
            <a:r>
              <a:rPr lang="en-US" sz="2400" kern="0" dirty="0" err="1">
                <a:solidFill>
                  <a:schemeClr val="tx2">
                    <a:lumMod val="10000"/>
                  </a:schemeClr>
                </a:solidFill>
                <a:latin typeface="Lato"/>
                <a:ea typeface="Lato"/>
                <a:cs typeface="Lato"/>
                <a:sym typeface="Lato"/>
              </a:rPr>
              <a:t>get_damper</a:t>
            </a:r>
            <a:r>
              <a:rPr lang="en-US" sz="2400" kern="0" dirty="0">
                <a:solidFill>
                  <a:schemeClr val="tx2">
                    <a:lumMod val="10000"/>
                  </a:schemeClr>
                </a:solidFill>
                <a:latin typeface="Lato"/>
                <a:ea typeface="Lato"/>
                <a:cs typeface="Lato"/>
                <a:sym typeface="Lato"/>
              </a:rPr>
              <a:t> itself is </a:t>
            </a:r>
            <a:r>
              <a:rPr lang="en-US" sz="2400" b="1" kern="0" dirty="0">
                <a:solidFill>
                  <a:schemeClr val="tx2">
                    <a:lumMod val="10000"/>
                  </a:schemeClr>
                </a:solidFill>
                <a:latin typeface="Lato"/>
                <a:ea typeface="Lato"/>
                <a:cs typeface="Lato"/>
                <a:sym typeface="Lato"/>
              </a:rPr>
              <a:t>executed</a:t>
            </a:r>
            <a:r>
              <a:rPr lang="en-US" sz="2400" kern="0" dirty="0">
                <a:solidFill>
                  <a:schemeClr val="tx2">
                    <a:lumMod val="10000"/>
                  </a:schemeClr>
                </a:solidFill>
                <a:latin typeface="Lato"/>
                <a:ea typeface="Lato"/>
                <a:cs typeface="Lato"/>
                <a:sym typeface="Lato"/>
              </a:rPr>
              <a:t>, </a:t>
            </a:r>
            <a:r>
              <a:rPr lang="en-US" sz="2400" i="1" kern="0" dirty="0">
                <a:solidFill>
                  <a:schemeClr val="tx2">
                    <a:lumMod val="10000"/>
                  </a:schemeClr>
                </a:solidFill>
                <a:latin typeface="Lato"/>
                <a:ea typeface="Lato"/>
                <a:cs typeface="Lato"/>
                <a:sym typeface="Lato"/>
              </a:rPr>
              <a:t>not just how often</a:t>
            </a:r>
            <a:r>
              <a:rPr lang="en-US" sz="2400" kern="0" dirty="0">
                <a:solidFill>
                  <a:schemeClr val="tx2">
                    <a:lumMod val="10000"/>
                  </a:schemeClr>
                </a:solidFill>
                <a:latin typeface="Lato"/>
                <a:ea typeface="Lato"/>
                <a:cs typeface="Lato"/>
                <a:sym typeface="Lato"/>
              </a:rPr>
              <a:t>.</a:t>
            </a:r>
          </a:p>
          <a:p>
            <a:pPr marL="609585" indent="-465655" defTabSz="1219170">
              <a:lnSpc>
                <a:spcPct val="115000"/>
              </a:lnSpc>
              <a:spcAft>
                <a:spcPts val="800"/>
              </a:spcAft>
              <a:buClr>
                <a:srgbClr val="434343"/>
              </a:buClr>
              <a:buSzPct val="100000"/>
              <a:buFont typeface="+mj-lt"/>
              <a:buAutoNum type="arabicPeriod"/>
            </a:pPr>
            <a:endParaRPr lang="en-US" sz="2400" kern="0" dirty="0">
              <a:solidFill>
                <a:schemeClr val="tx2">
                  <a:lumMod val="10000"/>
                </a:schemeClr>
              </a:solidFill>
              <a:latin typeface="Lato"/>
              <a:ea typeface="Lato"/>
              <a:cs typeface="Lato"/>
              <a:sym typeface="Lato"/>
            </a:endParaRPr>
          </a:p>
        </p:txBody>
      </p:sp>
      <p:sp>
        <p:nvSpPr>
          <p:cNvPr id="4" name="Google Shape;157;p27">
            <a:extLst>
              <a:ext uri="{FF2B5EF4-FFF2-40B4-BE49-F238E27FC236}">
                <a16:creationId xmlns:a16="http://schemas.microsoft.com/office/drawing/2014/main" id="{63E5A34B-BD4F-3772-CDBD-5D3CFB0A69CC}"/>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a:solidFill>
                  <a:srgbClr val="2185C5"/>
                </a:solidFill>
                <a:latin typeface="Raleway"/>
                <a:ea typeface="Raleway"/>
                <a:cs typeface="Raleway"/>
                <a:sym typeface="Raleway"/>
              </a:rPr>
              <a:t>Optimization techniques</a:t>
            </a:r>
            <a:endParaRPr lang="en-US" sz="3733" i="1" kern="0" dirty="0">
              <a:solidFill>
                <a:srgbClr val="2185C5"/>
              </a:solidFill>
              <a:latin typeface="Raleway"/>
              <a:ea typeface="Raleway"/>
              <a:cs typeface="Raleway"/>
              <a:sym typeface="Raleway"/>
            </a:endParaRPr>
          </a:p>
        </p:txBody>
      </p:sp>
      <p:pic>
        <p:nvPicPr>
          <p:cNvPr id="2" name="Picture 1">
            <a:extLst>
              <a:ext uri="{FF2B5EF4-FFF2-40B4-BE49-F238E27FC236}">
                <a16:creationId xmlns:a16="http://schemas.microsoft.com/office/drawing/2014/main" id="{FBF9EE51-8648-CD1D-828C-67D5B55D0DC7}"/>
              </a:ext>
            </a:extLst>
          </p:cNvPr>
          <p:cNvPicPr>
            <a:picLocks noChangeAspect="1"/>
          </p:cNvPicPr>
          <p:nvPr/>
        </p:nvPicPr>
        <p:blipFill>
          <a:blip r:embed="rId3"/>
          <a:stretch>
            <a:fillRect/>
          </a:stretch>
        </p:blipFill>
        <p:spPr>
          <a:xfrm>
            <a:off x="1877291" y="3651567"/>
            <a:ext cx="7772400" cy="2676125"/>
          </a:xfrm>
          <a:prstGeom prst="rect">
            <a:avLst/>
          </a:prstGeom>
        </p:spPr>
      </p:pic>
      <p:sp>
        <p:nvSpPr>
          <p:cNvPr id="3" name="TextBox 2">
            <a:extLst>
              <a:ext uri="{FF2B5EF4-FFF2-40B4-BE49-F238E27FC236}">
                <a16:creationId xmlns:a16="http://schemas.microsoft.com/office/drawing/2014/main" id="{BBDFCEF5-ECE6-8841-FEAA-0AC80BB750FF}"/>
              </a:ext>
            </a:extLst>
          </p:cNvPr>
          <p:cNvSpPr txBox="1"/>
          <p:nvPr/>
        </p:nvSpPr>
        <p:spPr>
          <a:xfrm>
            <a:off x="7024255" y="3282235"/>
            <a:ext cx="4391010" cy="369332"/>
          </a:xfrm>
          <a:prstGeom prst="rect">
            <a:avLst/>
          </a:prstGeom>
          <a:noFill/>
        </p:spPr>
        <p:txBody>
          <a:bodyPr wrap="none" rtlCol="0">
            <a:spAutoFit/>
          </a:bodyPr>
          <a:lstStyle/>
          <a:p>
            <a:r>
              <a:rPr lang="en-US" b="1" dirty="0"/>
              <a:t>reduce the cost per call of </a:t>
            </a:r>
            <a:r>
              <a:rPr lang="en-US" dirty="0" err="1"/>
              <a:t>get_damper</a:t>
            </a:r>
            <a:r>
              <a:rPr lang="en-US" dirty="0"/>
              <a:t>.</a:t>
            </a:r>
          </a:p>
        </p:txBody>
      </p:sp>
    </p:spTree>
    <p:extLst>
      <p:ext uri="{BB962C8B-B14F-4D97-AF65-F5344CB8AC3E}">
        <p14:creationId xmlns:p14="http://schemas.microsoft.com/office/powerpoint/2010/main" val="10143393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47684416-E608-262C-5F0F-1838F3331145}"/>
            </a:ext>
          </a:extLst>
        </p:cNvPr>
        <p:cNvGrpSpPr/>
        <p:nvPr/>
      </p:nvGrpSpPr>
      <p:grpSpPr>
        <a:xfrm>
          <a:off x="0" y="0"/>
          <a:ext cx="0" cy="0"/>
          <a:chOff x="0" y="0"/>
          <a:chExt cx="0" cy="0"/>
        </a:xfrm>
      </p:grpSpPr>
      <p:sp>
        <p:nvSpPr>
          <p:cNvPr id="164" name="Google Shape;164;p28">
            <a:extLst>
              <a:ext uri="{FF2B5EF4-FFF2-40B4-BE49-F238E27FC236}">
                <a16:creationId xmlns:a16="http://schemas.microsoft.com/office/drawing/2014/main" id="{384041E8-4526-67D8-32D4-B06C5241F9AA}"/>
              </a:ext>
            </a:extLst>
          </p:cNvPr>
          <p:cNvSpPr txBox="1"/>
          <p:nvPr/>
        </p:nvSpPr>
        <p:spPr>
          <a:xfrm>
            <a:off x="609600" y="1051601"/>
            <a:ext cx="10972800" cy="3529131"/>
          </a:xfrm>
          <a:prstGeom prst="rect">
            <a:avLst/>
          </a:prstGeom>
          <a:noFill/>
          <a:ln>
            <a:noFill/>
          </a:ln>
        </p:spPr>
        <p:txBody>
          <a:bodyPr spcFirstLastPara="1" wrap="square" lIns="121900" tIns="121900" rIns="121900" bIns="121900" anchor="t" anchorCtr="0">
            <a:spAutoFit/>
          </a:bodyPr>
          <a:lstStyle/>
          <a:p>
            <a:pPr marL="609585" indent="-465655" defTabSz="1219170">
              <a:lnSpc>
                <a:spcPct val="150000"/>
              </a:lnSpc>
              <a:spcAft>
                <a:spcPts val="800"/>
              </a:spcAft>
              <a:buClr>
                <a:srgbClr val="434343"/>
              </a:buClr>
              <a:buSzPct val="100000"/>
              <a:buFont typeface="+mj-lt"/>
              <a:buAutoNum type="arabicPeriod"/>
            </a:pPr>
            <a:r>
              <a:rPr lang="en-US" sz="2400" u="sng" kern="0" dirty="0">
                <a:solidFill>
                  <a:schemeClr val="tx2">
                    <a:lumMod val="10000"/>
                  </a:schemeClr>
                </a:solidFill>
                <a:latin typeface="Lato"/>
                <a:ea typeface="Lato"/>
                <a:cs typeface="Lato"/>
                <a:sym typeface="Lato"/>
              </a:rPr>
              <a:t>Profiler:</a:t>
            </a:r>
            <a:r>
              <a:rPr lang="en-US" sz="2400" kern="0" dirty="0">
                <a:solidFill>
                  <a:schemeClr val="tx2">
                    <a:lumMod val="10000"/>
                  </a:schemeClr>
                </a:solidFill>
                <a:latin typeface="Lato"/>
                <a:ea typeface="Lato"/>
                <a:cs typeface="Lato"/>
                <a:sym typeface="Lato"/>
              </a:rPr>
              <a:t> Identify bottlenecks (</a:t>
            </a:r>
            <a:r>
              <a:rPr lang="en-US" sz="2400" kern="0" dirty="0" err="1">
                <a:solidFill>
                  <a:srgbClr val="00B050"/>
                </a:solidFill>
                <a:latin typeface="Lato"/>
                <a:ea typeface="Lato"/>
                <a:cs typeface="Lato"/>
                <a:sym typeface="Lato"/>
              </a:rPr>
              <a:t>get_damper</a:t>
            </a:r>
            <a:r>
              <a:rPr lang="en-US" sz="2400" kern="0" dirty="0">
                <a:solidFill>
                  <a:schemeClr val="tx2">
                    <a:lumMod val="10000"/>
                  </a:schemeClr>
                </a:solidFill>
                <a:latin typeface="Lato"/>
                <a:ea typeface="Lato"/>
                <a:cs typeface="Lato"/>
                <a:sym typeface="Lato"/>
              </a:rPr>
              <a:t>, </a:t>
            </a:r>
            <a:r>
              <a:rPr lang="en-US" sz="2400" kern="0" dirty="0">
                <a:solidFill>
                  <a:srgbClr val="00B050"/>
                </a:solidFill>
                <a:latin typeface="Lato"/>
                <a:ea typeface="Lato"/>
                <a:cs typeface="Lato"/>
                <a:sym typeface="Lato"/>
              </a:rPr>
              <a:t>mech_matrix_build_2D</a:t>
            </a:r>
            <a:r>
              <a:rPr lang="en-US" sz="2400" kern="0" dirty="0">
                <a:solidFill>
                  <a:schemeClr val="tx2">
                    <a:lumMod val="10000"/>
                  </a:schemeClr>
                </a:solidFill>
                <a:latin typeface="Lato"/>
                <a:ea typeface="Lato"/>
                <a:cs typeface="Lato"/>
                <a:sym typeface="Lato"/>
              </a:rPr>
              <a:t>)</a:t>
            </a:r>
          </a:p>
          <a:p>
            <a:pPr marL="609585" indent="-465655" defTabSz="1219170">
              <a:lnSpc>
                <a:spcPct val="150000"/>
              </a:lnSpc>
              <a:spcAft>
                <a:spcPts val="800"/>
              </a:spcAft>
              <a:buClr>
                <a:srgbClr val="434343"/>
              </a:buClr>
              <a:buSzPct val="100000"/>
              <a:buFont typeface="+mj-lt"/>
              <a:buAutoNum type="arabicPeriod"/>
            </a:pPr>
            <a:r>
              <a:rPr lang="en-US" sz="2400" u="sng" kern="0" dirty="0">
                <a:solidFill>
                  <a:schemeClr val="tx2">
                    <a:lumMod val="10000"/>
                  </a:schemeClr>
                </a:solidFill>
                <a:latin typeface="Lato"/>
                <a:ea typeface="Lato"/>
                <a:cs typeface="Lato"/>
                <a:sym typeface="Lato"/>
              </a:rPr>
              <a:t>Optimization method 1:</a:t>
            </a:r>
            <a:r>
              <a:rPr lang="en-US" sz="2400" kern="0" dirty="0">
                <a:solidFill>
                  <a:schemeClr val="tx2">
                    <a:lumMod val="10000"/>
                  </a:schemeClr>
                </a:solidFill>
                <a:latin typeface="Lato"/>
                <a:ea typeface="Lato"/>
                <a:cs typeface="Lato"/>
                <a:sym typeface="Lato"/>
              </a:rPr>
              <a:t> Reduce number of calls if possible</a:t>
            </a:r>
          </a:p>
          <a:p>
            <a:pPr marL="1066785" lvl="1" indent="-465655" defTabSz="1219170">
              <a:lnSpc>
                <a:spcPct val="150000"/>
              </a:lnSpc>
              <a:spcAft>
                <a:spcPts val="800"/>
              </a:spcAft>
              <a:buClr>
                <a:srgbClr val="434343"/>
              </a:buClr>
              <a:buSzPct val="100000"/>
              <a:buFont typeface="+mj-lt"/>
              <a:buAutoNum type="arabicPeriod"/>
            </a:pPr>
            <a:r>
              <a:rPr lang="en-US" sz="2400" kern="0" dirty="0">
                <a:solidFill>
                  <a:schemeClr val="tx2">
                    <a:lumMod val="10000"/>
                  </a:schemeClr>
                </a:solidFill>
                <a:latin typeface="Lato"/>
                <a:ea typeface="Lato"/>
                <a:cs typeface="Lato"/>
                <a:sym typeface="Lato"/>
              </a:rPr>
              <a:t>Only build the mechanical matrix once  </a:t>
            </a:r>
          </a:p>
          <a:p>
            <a:pPr marL="1066785" lvl="1" indent="-465655" defTabSz="1219170">
              <a:lnSpc>
                <a:spcPct val="150000"/>
              </a:lnSpc>
              <a:spcAft>
                <a:spcPts val="800"/>
              </a:spcAft>
              <a:buClr>
                <a:srgbClr val="434343"/>
              </a:buClr>
              <a:buSzPct val="100000"/>
              <a:buFont typeface="+mj-lt"/>
              <a:buAutoNum type="arabicPeriod"/>
            </a:pPr>
            <a:r>
              <a:rPr lang="en-US" sz="2400" kern="0" dirty="0">
                <a:solidFill>
                  <a:schemeClr val="tx2">
                    <a:lumMod val="10000"/>
                  </a:schemeClr>
                </a:solidFill>
                <a:latin typeface="Lato"/>
                <a:ea typeface="Lato"/>
                <a:cs typeface="Lato"/>
                <a:sym typeface="Lato"/>
              </a:rPr>
              <a:t>Subsampling </a:t>
            </a:r>
          </a:p>
          <a:p>
            <a:pPr marL="609585" indent="-465655" defTabSz="1219170">
              <a:lnSpc>
                <a:spcPct val="150000"/>
              </a:lnSpc>
              <a:spcAft>
                <a:spcPts val="800"/>
              </a:spcAft>
              <a:buClr>
                <a:srgbClr val="434343"/>
              </a:buClr>
              <a:buSzPct val="100000"/>
              <a:buFont typeface="+mj-lt"/>
              <a:buAutoNum type="arabicPeriod"/>
            </a:pPr>
            <a:r>
              <a:rPr lang="en-US" sz="2400" u="sng" kern="0" dirty="0">
                <a:solidFill>
                  <a:schemeClr val="tx2">
                    <a:lumMod val="10000"/>
                  </a:schemeClr>
                </a:solidFill>
                <a:latin typeface="Lato"/>
                <a:ea typeface="Lato"/>
                <a:cs typeface="Lato"/>
                <a:sym typeface="Lato"/>
              </a:rPr>
              <a:t>Optimization method 2:</a:t>
            </a:r>
            <a:r>
              <a:rPr lang="en-US" sz="2400" kern="0" dirty="0">
                <a:solidFill>
                  <a:schemeClr val="tx2">
                    <a:lumMod val="10000"/>
                  </a:schemeClr>
                </a:solidFill>
                <a:latin typeface="Lato"/>
                <a:ea typeface="Lato"/>
                <a:cs typeface="Lato"/>
                <a:sym typeface="Lato"/>
              </a:rPr>
              <a:t> Reduce </a:t>
            </a:r>
            <a:r>
              <a:rPr lang="en-US" sz="2400" b="1" kern="0" dirty="0">
                <a:solidFill>
                  <a:schemeClr val="tx2">
                    <a:lumMod val="10000"/>
                  </a:schemeClr>
                </a:solidFill>
                <a:latin typeface="Lato"/>
                <a:ea typeface="Lato"/>
                <a:cs typeface="Lato"/>
                <a:sym typeface="Lato"/>
              </a:rPr>
              <a:t>reduce the cost per call </a:t>
            </a:r>
            <a:r>
              <a:rPr lang="en-US" sz="2400" kern="0" dirty="0">
                <a:solidFill>
                  <a:schemeClr val="tx2">
                    <a:lumMod val="10000"/>
                  </a:schemeClr>
                </a:solidFill>
                <a:latin typeface="Lato"/>
                <a:ea typeface="Lato"/>
                <a:cs typeface="Lato"/>
                <a:sym typeface="Lato"/>
              </a:rPr>
              <a:t>of </a:t>
            </a:r>
            <a:r>
              <a:rPr lang="en-US" sz="2400" kern="0" dirty="0" err="1">
                <a:solidFill>
                  <a:srgbClr val="00B050"/>
                </a:solidFill>
                <a:latin typeface="Lato"/>
                <a:ea typeface="Lato"/>
                <a:cs typeface="Lato"/>
                <a:sym typeface="Lato"/>
              </a:rPr>
              <a:t>get_damper</a:t>
            </a:r>
            <a:endParaRPr lang="en-US" sz="2400" kern="0" dirty="0">
              <a:solidFill>
                <a:schemeClr val="tx2">
                  <a:lumMod val="10000"/>
                </a:schemeClr>
              </a:solidFill>
              <a:latin typeface="Lato"/>
              <a:ea typeface="Lato"/>
              <a:cs typeface="Lato"/>
              <a:sym typeface="Lato"/>
            </a:endParaRPr>
          </a:p>
        </p:txBody>
      </p:sp>
      <p:sp>
        <p:nvSpPr>
          <p:cNvPr id="4" name="Google Shape;157;p27">
            <a:extLst>
              <a:ext uri="{FF2B5EF4-FFF2-40B4-BE49-F238E27FC236}">
                <a16:creationId xmlns:a16="http://schemas.microsoft.com/office/drawing/2014/main" id="{DFF2295D-32DE-51C1-E6B6-875D369F6756}"/>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a:solidFill>
                  <a:srgbClr val="2185C5"/>
                </a:solidFill>
                <a:latin typeface="Raleway"/>
                <a:ea typeface="Raleway"/>
                <a:cs typeface="Raleway"/>
                <a:sym typeface="Raleway"/>
              </a:rPr>
              <a:t>Optimization techniques</a:t>
            </a:r>
            <a:endParaRPr lang="en-US" sz="3733" i="1" kern="0" dirty="0">
              <a:solidFill>
                <a:srgbClr val="2185C5"/>
              </a:solidFill>
              <a:latin typeface="Raleway"/>
              <a:ea typeface="Raleway"/>
              <a:cs typeface="Raleway"/>
              <a:sym typeface="Raleway"/>
            </a:endParaRPr>
          </a:p>
        </p:txBody>
      </p:sp>
    </p:spTree>
    <p:extLst>
      <p:ext uri="{BB962C8B-B14F-4D97-AF65-F5344CB8AC3E}">
        <p14:creationId xmlns:p14="http://schemas.microsoft.com/office/powerpoint/2010/main" val="10503237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9656BBB0-5622-712B-43A2-1B3A67BEA925}"/>
            </a:ext>
          </a:extLst>
        </p:cNvPr>
        <p:cNvGrpSpPr/>
        <p:nvPr/>
      </p:nvGrpSpPr>
      <p:grpSpPr>
        <a:xfrm>
          <a:off x="0" y="0"/>
          <a:ext cx="0" cy="0"/>
          <a:chOff x="0" y="0"/>
          <a:chExt cx="0" cy="0"/>
        </a:xfrm>
      </p:grpSpPr>
      <p:sp>
        <p:nvSpPr>
          <p:cNvPr id="164" name="Google Shape;164;p28">
            <a:extLst>
              <a:ext uri="{FF2B5EF4-FFF2-40B4-BE49-F238E27FC236}">
                <a16:creationId xmlns:a16="http://schemas.microsoft.com/office/drawing/2014/main" id="{00F12E5A-0542-98AE-C1A5-8E1DA7445232}"/>
              </a:ext>
            </a:extLst>
          </p:cNvPr>
          <p:cNvSpPr txBox="1"/>
          <p:nvPr/>
        </p:nvSpPr>
        <p:spPr>
          <a:xfrm>
            <a:off x="609600" y="1051601"/>
            <a:ext cx="10972800" cy="2252884"/>
          </a:xfrm>
          <a:prstGeom prst="rect">
            <a:avLst/>
          </a:prstGeom>
          <a:noFill/>
          <a:ln>
            <a:noFill/>
          </a:ln>
        </p:spPr>
        <p:txBody>
          <a:bodyPr spcFirstLastPara="1" wrap="square" lIns="121900" tIns="121900" rIns="121900" bIns="121900" anchor="t" anchorCtr="0">
            <a:spAutoFit/>
          </a:bodyPr>
          <a:lstStyle/>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Computed per‑time‑step relative errors for subsampled mechanics vs full mechanics (</a:t>
            </a:r>
            <a:r>
              <a:rPr lang="en-US" sz="2400" kern="0" dirty="0" err="1">
                <a:solidFill>
                  <a:schemeClr val="tx2">
                    <a:lumMod val="10000"/>
                  </a:schemeClr>
                </a:solidFill>
                <a:latin typeface="Lato"/>
                <a:ea typeface="Lato"/>
                <a:cs typeface="Lato"/>
                <a:sym typeface="Lato"/>
              </a:rPr>
              <a:t>Ux</a:t>
            </a:r>
            <a:r>
              <a:rPr lang="en-US" sz="2400" kern="0" dirty="0">
                <a:solidFill>
                  <a:schemeClr val="tx2">
                    <a:lumMod val="10000"/>
                  </a:schemeClr>
                </a:solidFill>
                <a:latin typeface="Lato"/>
                <a:ea typeface="Lato"/>
                <a:cs typeface="Lato"/>
                <a:sym typeface="Lato"/>
              </a:rPr>
              <a:t>, Uy, </a:t>
            </a:r>
            <a:r>
              <a:rPr lang="en-US" sz="2400" kern="0" dirty="0" err="1">
                <a:solidFill>
                  <a:schemeClr val="tx2">
                    <a:lumMod val="10000"/>
                  </a:schemeClr>
                </a:solidFill>
                <a:latin typeface="Lato"/>
                <a:ea typeface="Lato"/>
                <a:cs typeface="Lato"/>
                <a:sym typeface="Lato"/>
              </a:rPr>
              <a:t>Sxx</a:t>
            </a:r>
            <a:r>
              <a:rPr lang="en-US" sz="2400" kern="0" dirty="0">
                <a:solidFill>
                  <a:schemeClr val="tx2">
                    <a:lumMod val="10000"/>
                  </a:schemeClr>
                </a:solidFill>
                <a:latin typeface="Lato"/>
                <a:ea typeface="Lato"/>
                <a:cs typeface="Lato"/>
                <a:sym typeface="Lato"/>
              </a:rPr>
              <a:t>, </a:t>
            </a:r>
            <a:r>
              <a:rPr lang="en-US" sz="2400" kern="0" dirty="0" err="1">
                <a:solidFill>
                  <a:schemeClr val="tx2">
                    <a:lumMod val="10000"/>
                  </a:schemeClr>
                </a:solidFill>
                <a:latin typeface="Lato"/>
                <a:ea typeface="Lato"/>
                <a:cs typeface="Lato"/>
                <a:sym typeface="Lato"/>
              </a:rPr>
              <a:t>Syy</a:t>
            </a:r>
            <a:r>
              <a:rPr lang="en-US" sz="2400" kern="0" dirty="0">
                <a:solidFill>
                  <a:schemeClr val="tx2">
                    <a:lumMod val="10000"/>
                  </a:schemeClr>
                </a:solidFill>
                <a:latin typeface="Lato"/>
                <a:ea typeface="Lato"/>
                <a:cs typeface="Lato"/>
                <a:sym typeface="Lato"/>
              </a:rPr>
              <a:t>, </a:t>
            </a:r>
            <a:r>
              <a:rPr lang="en-US" sz="2400" kern="0" dirty="0" err="1">
                <a:solidFill>
                  <a:schemeClr val="tx2">
                    <a:lumMod val="10000"/>
                  </a:schemeClr>
                </a:solidFill>
                <a:latin typeface="Lato"/>
                <a:ea typeface="Lato"/>
                <a:cs typeface="Lato"/>
                <a:sym typeface="Lato"/>
              </a:rPr>
              <a:t>Sxy</a:t>
            </a:r>
            <a:r>
              <a:rPr lang="en-US" sz="2400" kern="0" dirty="0">
                <a:solidFill>
                  <a:schemeClr val="tx2">
                    <a:lumMod val="10000"/>
                  </a:schemeClr>
                </a:solidFill>
                <a:latin typeface="Lato"/>
                <a:ea typeface="Lato"/>
                <a:cs typeface="Lato"/>
                <a:sym typeface="Lato"/>
              </a:rPr>
              <a:t>).</a:t>
            </a:r>
          </a:p>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Added von Mises error as the main metric (per‑step and averaged).</a:t>
            </a:r>
          </a:p>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Computed ROM error vs full von Mises.</a:t>
            </a:r>
          </a:p>
        </p:txBody>
      </p:sp>
      <p:sp>
        <p:nvSpPr>
          <p:cNvPr id="165" name="Google Shape;165;p28">
            <a:extLst>
              <a:ext uri="{FF2B5EF4-FFF2-40B4-BE49-F238E27FC236}">
                <a16:creationId xmlns:a16="http://schemas.microsoft.com/office/drawing/2014/main" id="{3984846D-C6AD-96D0-F531-E2953BE7BACD}"/>
              </a:ext>
            </a:extLst>
          </p:cNvPr>
          <p:cNvSpPr txBox="1"/>
          <p:nvPr/>
        </p:nvSpPr>
        <p:spPr>
          <a:xfrm>
            <a:off x="8906400" y="6394533"/>
            <a:ext cx="3692000"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kern="0" dirty="0" err="1">
                <a:solidFill>
                  <a:srgbClr val="000000"/>
                </a:solidFill>
                <a:latin typeface="Lato"/>
                <a:ea typeface="Lato"/>
                <a:cs typeface="Lato"/>
                <a:sym typeface="Lato"/>
              </a:rPr>
              <a:t>Hormuth</a:t>
            </a:r>
            <a:r>
              <a:rPr lang="en" sz="1467" kern="0" dirty="0">
                <a:solidFill>
                  <a:srgbClr val="000000"/>
                </a:solidFill>
                <a:latin typeface="Lato"/>
                <a:ea typeface="Lato"/>
                <a:cs typeface="Lato"/>
                <a:sym typeface="Lato"/>
              </a:rPr>
              <a:t> et al. </a:t>
            </a:r>
            <a:r>
              <a:rPr lang="en" sz="1467" i="1" kern="0" dirty="0">
                <a:solidFill>
                  <a:srgbClr val="000000"/>
                </a:solidFill>
                <a:latin typeface="Lato"/>
                <a:ea typeface="Lato"/>
                <a:cs typeface="Lato"/>
                <a:sym typeface="Lato"/>
              </a:rPr>
              <a:t>Sci Rep</a:t>
            </a:r>
            <a:r>
              <a:rPr lang="en" sz="1467" kern="0" dirty="0">
                <a:solidFill>
                  <a:srgbClr val="000000"/>
                </a:solidFill>
                <a:latin typeface="Lato"/>
                <a:ea typeface="Lato"/>
                <a:cs typeface="Lato"/>
                <a:sym typeface="Lato"/>
              </a:rPr>
              <a:t> </a:t>
            </a:r>
            <a:r>
              <a:rPr lang="en" sz="1467" b="1" kern="0" dirty="0">
                <a:solidFill>
                  <a:srgbClr val="000000"/>
                </a:solidFill>
                <a:latin typeface="Lato"/>
                <a:ea typeface="Lato"/>
                <a:cs typeface="Lato"/>
                <a:sym typeface="Lato"/>
              </a:rPr>
              <a:t>11</a:t>
            </a:r>
            <a:r>
              <a:rPr lang="en" sz="1467" kern="0" dirty="0">
                <a:solidFill>
                  <a:srgbClr val="000000"/>
                </a:solidFill>
                <a:latin typeface="Lato"/>
                <a:ea typeface="Lato"/>
                <a:cs typeface="Lato"/>
                <a:sym typeface="Lato"/>
              </a:rPr>
              <a:t>, 8520, 2021</a:t>
            </a:r>
            <a:endParaRPr sz="1467" kern="0" dirty="0">
              <a:solidFill>
                <a:srgbClr val="000000"/>
              </a:solidFill>
              <a:latin typeface="Lato"/>
              <a:ea typeface="Lato"/>
              <a:cs typeface="Lato"/>
              <a:sym typeface="Lato"/>
            </a:endParaRPr>
          </a:p>
        </p:txBody>
      </p:sp>
      <p:sp>
        <p:nvSpPr>
          <p:cNvPr id="4" name="Google Shape;157;p27">
            <a:extLst>
              <a:ext uri="{FF2B5EF4-FFF2-40B4-BE49-F238E27FC236}">
                <a16:creationId xmlns:a16="http://schemas.microsoft.com/office/drawing/2014/main" id="{6BC204D1-3CF5-D684-9DE0-91522B975CF7}"/>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a:solidFill>
                  <a:srgbClr val="2185C5"/>
                </a:solidFill>
                <a:latin typeface="Raleway"/>
                <a:ea typeface="Raleway"/>
                <a:cs typeface="Raleway"/>
                <a:sym typeface="Raleway"/>
              </a:rPr>
              <a:t>Error analysis</a:t>
            </a:r>
            <a:endParaRPr lang="en-US" sz="3733" i="1" kern="0" dirty="0">
              <a:solidFill>
                <a:srgbClr val="2185C5"/>
              </a:solidFill>
              <a:latin typeface="Raleway"/>
              <a:ea typeface="Raleway"/>
              <a:cs typeface="Raleway"/>
              <a:sym typeface="Raleway"/>
            </a:endParaRPr>
          </a:p>
        </p:txBody>
      </p:sp>
    </p:spTree>
    <p:extLst>
      <p:ext uri="{BB962C8B-B14F-4D97-AF65-F5344CB8AC3E}">
        <p14:creationId xmlns:p14="http://schemas.microsoft.com/office/powerpoint/2010/main" val="24297639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56"/>
        <p:cNvGrpSpPr/>
        <p:nvPr/>
      </p:nvGrpSpPr>
      <p:grpSpPr>
        <a:xfrm>
          <a:off x="0" y="0"/>
          <a:ext cx="0" cy="0"/>
          <a:chOff x="0" y="0"/>
          <a:chExt cx="0" cy="0"/>
        </a:xfrm>
      </p:grpSpPr>
      <p:sp>
        <p:nvSpPr>
          <p:cNvPr id="157" name="Google Shape;157;p27"/>
          <p:cNvSpPr txBox="1">
            <a:spLocks noGrp="1"/>
          </p:cNvSpPr>
          <p:nvPr>
            <p:ph type="subTitle" idx="4294967295"/>
          </p:nvPr>
        </p:nvSpPr>
        <p:spPr>
          <a:xfrm>
            <a:off x="0" y="0"/>
            <a:ext cx="12192000" cy="1051600"/>
          </a:xfrm>
          <a:prstGeom prst="rect">
            <a:avLst/>
          </a:prstGeom>
        </p:spPr>
        <p:txBody>
          <a:bodyPr spcFirstLastPara="1" wrap="square" lIns="121900" tIns="121900" rIns="121900" bIns="121900" anchor="t" anchorCtr="0">
            <a:noAutofit/>
          </a:bodyPr>
          <a:lstStyle/>
          <a:p>
            <a:pPr marL="0" indent="0">
              <a:spcBef>
                <a:spcPts val="0"/>
              </a:spcBef>
              <a:buNone/>
            </a:pPr>
            <a:r>
              <a:rPr lang="en" sz="5333" b="1" dirty="0">
                <a:solidFill>
                  <a:schemeClr val="lt1"/>
                </a:solidFill>
                <a:latin typeface="Raleway"/>
                <a:ea typeface="Raleway"/>
                <a:cs typeface="Raleway"/>
                <a:sym typeface="Raleway"/>
              </a:rPr>
              <a:t> Motivations</a:t>
            </a:r>
            <a:endParaRPr sz="3733" i="1" dirty="0">
              <a:solidFill>
                <a:schemeClr val="lt1"/>
              </a:solidFill>
              <a:latin typeface="Raleway"/>
              <a:ea typeface="Raleway"/>
              <a:cs typeface="Raleway"/>
              <a:sym typeface="Raleway"/>
            </a:endParaRPr>
          </a:p>
        </p:txBody>
      </p:sp>
      <p:sp>
        <p:nvSpPr>
          <p:cNvPr id="158" name="Google Shape;158;p27"/>
          <p:cNvSpPr txBox="1">
            <a:spLocks noGrp="1"/>
          </p:cNvSpPr>
          <p:nvPr>
            <p:ph type="body" idx="4294967295"/>
          </p:nvPr>
        </p:nvSpPr>
        <p:spPr>
          <a:xfrm>
            <a:off x="609600" y="892774"/>
            <a:ext cx="10533321" cy="5486400"/>
          </a:xfrm>
          <a:prstGeom prst="rect">
            <a:avLst/>
          </a:prstGeom>
        </p:spPr>
        <p:txBody>
          <a:bodyPr spcFirstLastPara="1" wrap="square" lIns="121900" tIns="121900" rIns="121900" bIns="121900" anchor="t" anchorCtr="0">
            <a:noAutofit/>
          </a:bodyPr>
          <a:lstStyle/>
          <a:p>
            <a:pPr marL="11" indent="0">
              <a:lnSpc>
                <a:spcPct val="115000"/>
              </a:lnSpc>
              <a:spcAft>
                <a:spcPts val="600"/>
              </a:spcAft>
              <a:buClr>
                <a:schemeClr val="lt1"/>
              </a:buClr>
              <a:buSzPct val="100000"/>
              <a:buNone/>
            </a:pPr>
            <a:r>
              <a:rPr lang="en" dirty="0">
                <a:solidFill>
                  <a:schemeClr val="lt1"/>
                </a:solidFill>
              </a:rPr>
              <a:t>The </a:t>
            </a:r>
            <a:r>
              <a:rPr lang="en" dirty="0" err="1">
                <a:solidFill>
                  <a:schemeClr val="lt1"/>
                </a:solidFill>
              </a:rPr>
              <a:t>therape</a:t>
            </a:r>
            <a:r>
              <a:rPr lang="en-US" dirty="0">
                <a:solidFill>
                  <a:schemeClr val="lt1"/>
                </a:solidFill>
              </a:rPr>
              <a:t>u</a:t>
            </a:r>
            <a:r>
              <a:rPr lang="en" dirty="0">
                <a:solidFill>
                  <a:schemeClr val="lt1"/>
                </a:solidFill>
              </a:rPr>
              <a:t>tic effect of radiation has been shown to be related to </a:t>
            </a:r>
            <a:r>
              <a:rPr lang="en" b="1" dirty="0">
                <a:solidFill>
                  <a:srgbClr val="FFC000"/>
                </a:solidFill>
              </a:rPr>
              <a:t>tissue oxygenation</a:t>
            </a:r>
            <a:r>
              <a:rPr lang="en" dirty="0">
                <a:solidFill>
                  <a:srgbClr val="FFC000"/>
                </a:solidFill>
              </a:rPr>
              <a:t> </a:t>
            </a:r>
            <a:r>
              <a:rPr lang="en" dirty="0">
                <a:solidFill>
                  <a:schemeClr val="lt1"/>
                </a:solidFill>
              </a:rPr>
              <a:t>and the </a:t>
            </a:r>
            <a:r>
              <a:rPr lang="en" b="1" dirty="0">
                <a:solidFill>
                  <a:srgbClr val="92D050"/>
                </a:solidFill>
              </a:rPr>
              <a:t>proliferation rate</a:t>
            </a:r>
            <a:r>
              <a:rPr lang="en" dirty="0">
                <a:solidFill>
                  <a:srgbClr val="92D050"/>
                </a:solidFill>
              </a:rPr>
              <a:t> </a:t>
            </a:r>
            <a:r>
              <a:rPr lang="en" dirty="0">
                <a:solidFill>
                  <a:schemeClr val="lt1"/>
                </a:solidFill>
              </a:rPr>
              <a:t>of the cells. </a:t>
            </a:r>
            <a:endParaRPr lang="en" u="sng" dirty="0">
              <a:solidFill>
                <a:schemeClr val="lt1"/>
              </a:solidFill>
            </a:endParaRPr>
          </a:p>
          <a:p>
            <a:pPr indent="-457189">
              <a:lnSpc>
                <a:spcPct val="115000"/>
              </a:lnSpc>
              <a:spcBef>
                <a:spcPts val="0"/>
              </a:spcBef>
              <a:spcAft>
                <a:spcPts val="600"/>
              </a:spcAft>
              <a:buClr>
                <a:schemeClr val="lt1"/>
              </a:buClr>
              <a:buSzPct val="100000"/>
            </a:pPr>
            <a:endParaRPr lang="en" u="sng" dirty="0">
              <a:solidFill>
                <a:schemeClr val="lt1"/>
              </a:solidFill>
            </a:endParaRPr>
          </a:p>
          <a:p>
            <a:pPr indent="-457189">
              <a:lnSpc>
                <a:spcPct val="115000"/>
              </a:lnSpc>
              <a:spcBef>
                <a:spcPts val="0"/>
              </a:spcBef>
              <a:spcAft>
                <a:spcPts val="600"/>
              </a:spcAft>
              <a:buClr>
                <a:schemeClr val="lt1"/>
              </a:buClr>
              <a:buSzPct val="100000"/>
            </a:pPr>
            <a:r>
              <a:rPr lang="en" u="sng" dirty="0">
                <a:solidFill>
                  <a:schemeClr val="lt1"/>
                </a:solidFill>
              </a:rPr>
              <a:t>Problem: </a:t>
            </a:r>
            <a:endParaRPr u="sng" dirty="0">
              <a:solidFill>
                <a:schemeClr val="lt1"/>
              </a:solidFill>
            </a:endParaRPr>
          </a:p>
          <a:p>
            <a:pPr lvl="1" indent="-457189">
              <a:lnSpc>
                <a:spcPct val="115000"/>
              </a:lnSpc>
              <a:buClr>
                <a:schemeClr val="lt1"/>
              </a:buClr>
              <a:buSzPct val="100000"/>
            </a:pPr>
            <a:r>
              <a:rPr lang="en" dirty="0">
                <a:solidFill>
                  <a:schemeClr val="lt1"/>
                </a:solidFill>
              </a:rPr>
              <a:t>However, RT planning typically assumes </a:t>
            </a:r>
            <a:r>
              <a:rPr lang="en" b="1" dirty="0">
                <a:solidFill>
                  <a:schemeClr val="accent3">
                    <a:lumMod val="40000"/>
                    <a:lumOff val="60000"/>
                  </a:schemeClr>
                </a:solidFill>
              </a:rPr>
              <a:t>homogenous efficacy</a:t>
            </a:r>
            <a:r>
              <a:rPr lang="en" dirty="0">
                <a:solidFill>
                  <a:schemeClr val="lt1"/>
                </a:solidFill>
              </a:rPr>
              <a:t> across the tumor, which can lead to an</a:t>
            </a:r>
            <a:r>
              <a:rPr lang="en" dirty="0">
                <a:solidFill>
                  <a:schemeClr val="lt1"/>
                </a:solidFill>
                <a:latin typeface="Lato Black"/>
                <a:ea typeface="Lato Black"/>
                <a:cs typeface="Lato Black"/>
                <a:sym typeface="Lato Black"/>
              </a:rPr>
              <a:t> </a:t>
            </a:r>
            <a:r>
              <a:rPr lang="en" b="1" dirty="0">
                <a:solidFill>
                  <a:schemeClr val="lt1"/>
                </a:solidFill>
                <a:latin typeface="Lato Black"/>
                <a:ea typeface="Lato Black"/>
                <a:cs typeface="Lato Black"/>
                <a:sym typeface="Lato Black"/>
              </a:rPr>
              <a:t>overestimation of tumor cell death and control</a:t>
            </a:r>
            <a:r>
              <a:rPr lang="en" b="1" dirty="0">
                <a:solidFill>
                  <a:schemeClr val="lt1"/>
                </a:solidFill>
              </a:rPr>
              <a:t>. </a:t>
            </a:r>
          </a:p>
          <a:p>
            <a:pPr marL="761981" lvl="1" indent="0">
              <a:lnSpc>
                <a:spcPct val="115000"/>
              </a:lnSpc>
              <a:buClr>
                <a:schemeClr val="lt1"/>
              </a:buClr>
              <a:buSzPct val="100000"/>
              <a:buNone/>
            </a:pPr>
            <a:endParaRPr lang="en" dirty="0">
              <a:solidFill>
                <a:schemeClr val="lt1"/>
              </a:solidFill>
            </a:endParaRPr>
          </a:p>
          <a:p>
            <a:pPr indent="-457189">
              <a:lnSpc>
                <a:spcPct val="115000"/>
              </a:lnSpc>
              <a:spcAft>
                <a:spcPts val="600"/>
              </a:spcAft>
              <a:buClr>
                <a:schemeClr val="lt1"/>
              </a:buClr>
              <a:buSzPct val="100000"/>
            </a:pPr>
            <a:r>
              <a:rPr lang="en" u="sng" dirty="0">
                <a:solidFill>
                  <a:schemeClr val="lt1"/>
                </a:solidFill>
              </a:rPr>
              <a:t>Goal: </a:t>
            </a:r>
          </a:p>
          <a:p>
            <a:pPr lvl="1" indent="-457189">
              <a:lnSpc>
                <a:spcPct val="115000"/>
              </a:lnSpc>
              <a:buClr>
                <a:schemeClr val="lt1"/>
              </a:buClr>
              <a:buSzPct val="100000"/>
            </a:pPr>
            <a:r>
              <a:rPr lang="en" dirty="0">
                <a:solidFill>
                  <a:schemeClr val="lt1"/>
                </a:solidFill>
              </a:rPr>
              <a:t>We seek to quantify this overestimation by calculating the </a:t>
            </a:r>
            <a:r>
              <a:rPr lang="en" b="1" dirty="0">
                <a:solidFill>
                  <a:schemeClr val="lt1"/>
                </a:solidFill>
              </a:rPr>
              <a:t>local dose boost </a:t>
            </a:r>
            <a:r>
              <a:rPr lang="en" dirty="0">
                <a:solidFill>
                  <a:schemeClr val="lt1"/>
                </a:solidFill>
              </a:rPr>
              <a:t>required by non-homogeneous RT efficacy models to achieve </a:t>
            </a:r>
            <a:r>
              <a:rPr lang="en-US" dirty="0">
                <a:solidFill>
                  <a:schemeClr val="lt1"/>
                </a:solidFill>
              </a:rPr>
              <a:t>a predefined</a:t>
            </a:r>
            <a:r>
              <a:rPr lang="en-US" b="1" dirty="0">
                <a:solidFill>
                  <a:schemeClr val="lt1"/>
                </a:solidFill>
              </a:rPr>
              <a:t> target surviving fraction </a:t>
            </a:r>
            <a:r>
              <a:rPr lang="en-US" dirty="0">
                <a:solidFill>
                  <a:schemeClr val="lt1"/>
                </a:solidFill>
              </a:rPr>
              <a:t>(</a:t>
            </a:r>
            <a:r>
              <a:rPr lang="en-US" i="1" dirty="0" err="1">
                <a:solidFill>
                  <a:schemeClr val="lt1"/>
                </a:solidFill>
              </a:rPr>
              <a:t>SF</a:t>
            </a:r>
            <a:r>
              <a:rPr lang="en-US" i="1" baseline="-25000" dirty="0" err="1">
                <a:solidFill>
                  <a:schemeClr val="lt1"/>
                </a:solidFill>
              </a:rPr>
              <a:t>target</a:t>
            </a:r>
            <a:r>
              <a:rPr lang="en-US" dirty="0">
                <a:solidFill>
                  <a:schemeClr val="lt1"/>
                </a:solidFill>
              </a:rPr>
              <a:t>). </a:t>
            </a:r>
            <a:endParaRPr sz="2000" dirty="0">
              <a:solidFill>
                <a:schemeClr val="lt1"/>
              </a:solidFill>
            </a:endParaRPr>
          </a:p>
          <a:p>
            <a:pPr indent="0">
              <a:lnSpc>
                <a:spcPct val="115000"/>
              </a:lnSpc>
              <a:spcBef>
                <a:spcPts val="0"/>
              </a:spcBef>
              <a:buNone/>
            </a:pPr>
            <a:endParaRPr dirty="0">
              <a:solidFill>
                <a:schemeClr val="lt1"/>
              </a:solidFill>
            </a:endParaRPr>
          </a:p>
          <a:p>
            <a:pPr marL="0" indent="0">
              <a:buNone/>
            </a:pPr>
            <a:endParaRPr dirty="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4" name="Google Shape;164;p28"/>
              <p:cNvSpPr txBox="1"/>
              <p:nvPr/>
            </p:nvSpPr>
            <p:spPr>
              <a:xfrm>
                <a:off x="609600" y="1051601"/>
                <a:ext cx="10972800" cy="5020821"/>
              </a:xfrm>
              <a:prstGeom prst="rect">
                <a:avLst/>
              </a:prstGeom>
              <a:noFill/>
              <a:ln>
                <a:noFill/>
              </a:ln>
            </p:spPr>
            <p:txBody>
              <a:bodyPr spcFirstLastPara="1" wrap="square" lIns="121900" tIns="121900" rIns="121900" bIns="121900" anchor="t" anchorCtr="0">
                <a:spAutoFit/>
              </a:bodyPr>
              <a:lstStyle/>
              <a:p>
                <a:pPr marL="609585" indent="-465655" defTabSz="1219170">
                  <a:lnSpc>
                    <a:spcPct val="115000"/>
                  </a:lnSpc>
                  <a:spcAft>
                    <a:spcPts val="800"/>
                  </a:spcAft>
                  <a:buClr>
                    <a:srgbClr val="434343"/>
                  </a:buClr>
                  <a:buSzPct val="100000"/>
                  <a:buFont typeface="Lato"/>
                  <a:buChar char="▷"/>
                </a:pPr>
                <a:r>
                  <a:rPr lang="en-US" sz="2400" u="sng" kern="0" dirty="0">
                    <a:solidFill>
                      <a:schemeClr val="tx2">
                        <a:lumMod val="10000"/>
                      </a:schemeClr>
                    </a:solidFill>
                    <a:latin typeface="Lato"/>
                    <a:ea typeface="Lato"/>
                    <a:cs typeface="Lato"/>
                    <a:sym typeface="Lato"/>
                  </a:rPr>
                  <a:t>Patients:</a:t>
                </a:r>
                <a:endParaRPr lang="en-US" sz="2400" i="1" kern="0" dirty="0">
                  <a:solidFill>
                    <a:schemeClr val="tx2">
                      <a:lumMod val="10000"/>
                    </a:schemeClr>
                  </a:solidFill>
                  <a:latin typeface="Lato" panose="020F0502020204030203" pitchFamily="34" charset="0"/>
                  <a:cs typeface="Arial"/>
                  <a:sym typeface="Arial"/>
                </a:endParaRPr>
              </a:p>
              <a:p>
                <a:pPr marL="1219170" lvl="1" indent="-465655" defTabSz="1219170">
                  <a:lnSpc>
                    <a:spcPct val="115000"/>
                  </a:lnSpc>
                  <a:buClr>
                    <a:srgbClr val="434343"/>
                  </a:buClr>
                  <a:buSzPct val="100000"/>
                  <a:buFont typeface="Lato"/>
                  <a:buChar char="○"/>
                </a:pPr>
                <a:r>
                  <a:rPr lang="en-US" sz="2400" kern="0" dirty="0">
                    <a:solidFill>
                      <a:schemeClr val="tx2">
                        <a:lumMod val="10000"/>
                      </a:schemeClr>
                    </a:solidFill>
                    <a:latin typeface="Lato"/>
                    <a:ea typeface="Lato"/>
                    <a:cs typeface="Lato"/>
                    <a:sym typeface="Lato"/>
                  </a:rPr>
                  <a:t>9 patients with high-grade glioma; treated with standard of care concurrent adjuvant chemotherapy and radiotherapy </a:t>
                </a:r>
              </a:p>
              <a:p>
                <a:pPr marL="1219170" lvl="1" indent="-465655" defTabSz="1219170">
                  <a:lnSpc>
                    <a:spcPct val="115000"/>
                  </a:lnSpc>
                  <a:buClr>
                    <a:srgbClr val="434343"/>
                  </a:buClr>
                  <a:buSzPct val="100000"/>
                  <a:buFont typeface="Lato"/>
                  <a:buChar char="○"/>
                </a:pPr>
                <a:r>
                  <a:rPr lang="en-US" sz="2400" kern="0" dirty="0">
                    <a:solidFill>
                      <a:schemeClr val="tx2">
                        <a:lumMod val="10000"/>
                      </a:schemeClr>
                    </a:solidFill>
                    <a:latin typeface="Lato"/>
                    <a:ea typeface="Lato"/>
                    <a:cs typeface="Lato"/>
                    <a:sym typeface="Lato"/>
                  </a:rPr>
                  <a:t>Imaged at Baseline, 1-m, 3-m, and 5-m post-RT</a:t>
                </a:r>
              </a:p>
              <a:p>
                <a:pPr marL="1219170" defTabSz="1219170">
                  <a:lnSpc>
                    <a:spcPct val="115000"/>
                  </a:lnSpc>
                  <a:buClr>
                    <a:srgbClr val="000000"/>
                  </a:buClr>
                </a:pPr>
                <a:endParaRPr lang="en-US" sz="2400" kern="0" dirty="0">
                  <a:solidFill>
                    <a:schemeClr val="tx2">
                      <a:lumMod val="10000"/>
                    </a:schemeClr>
                  </a:solidFill>
                  <a:latin typeface="Lato"/>
                  <a:ea typeface="Lato"/>
                  <a:cs typeface="Lato"/>
                  <a:sym typeface="Lato"/>
                </a:endParaRPr>
              </a:p>
              <a:p>
                <a:pPr marL="609585" indent="-465655" defTabSz="1219170">
                  <a:lnSpc>
                    <a:spcPct val="115000"/>
                  </a:lnSpc>
                  <a:buClr>
                    <a:srgbClr val="434343"/>
                  </a:buClr>
                  <a:buSzPct val="100000"/>
                  <a:buFont typeface="Lato"/>
                  <a:buChar char="▷"/>
                </a:pPr>
                <a:r>
                  <a:rPr lang="en-US" sz="2400" u="sng" kern="0" dirty="0">
                    <a:solidFill>
                      <a:schemeClr val="tx2">
                        <a:lumMod val="10000"/>
                      </a:schemeClr>
                    </a:solidFill>
                    <a:latin typeface="Lato"/>
                    <a:ea typeface="Lato"/>
                    <a:cs typeface="Lato"/>
                    <a:sym typeface="Lato"/>
                  </a:rPr>
                  <a:t>Model type:</a:t>
                </a:r>
                <a:r>
                  <a:rPr lang="en-US" sz="2400" kern="0" dirty="0">
                    <a:solidFill>
                      <a:schemeClr val="tx2">
                        <a:lumMod val="10000"/>
                      </a:schemeClr>
                    </a:solidFill>
                    <a:latin typeface="Lato"/>
                    <a:ea typeface="Lato"/>
                    <a:cs typeface="Lato"/>
                    <a:sym typeface="Lato"/>
                  </a:rPr>
                  <a:t> </a:t>
                </a:r>
                <a:endParaRPr lang="en-US" sz="2400" i="1" kern="0" dirty="0">
                  <a:solidFill>
                    <a:schemeClr val="tx2">
                      <a:lumMod val="10000"/>
                    </a:schemeClr>
                  </a:solidFill>
                  <a:latin typeface="Lato"/>
                  <a:ea typeface="Lato"/>
                  <a:cs typeface="Lato"/>
                  <a:sym typeface="Lato"/>
                </a:endParaRPr>
              </a:p>
              <a:p>
                <a:pPr marL="1219170" lvl="1" indent="-465655" defTabSz="1219170">
                  <a:lnSpc>
                    <a:spcPct val="115000"/>
                  </a:lnSpc>
                  <a:buClr>
                    <a:srgbClr val="434343"/>
                  </a:buClr>
                  <a:buSzPct val="100000"/>
                  <a:buFont typeface="Lato"/>
                  <a:buChar char="○"/>
                </a:pPr>
                <a:r>
                  <a:rPr lang="en-US" sz="2400" kern="0" dirty="0">
                    <a:solidFill>
                      <a:schemeClr val="tx2">
                        <a:lumMod val="10000"/>
                      </a:schemeClr>
                    </a:solidFill>
                    <a:latin typeface="Lato"/>
                    <a:ea typeface="Lato"/>
                    <a:cs typeface="Lato"/>
                    <a:sym typeface="Lato"/>
                  </a:rPr>
                  <a:t>Two species (non-enhancing and enhancing regions)</a:t>
                </a:r>
              </a:p>
              <a:p>
                <a:pPr marL="1219170" lvl="1" indent="-465655" defTabSz="1219170">
                  <a:lnSpc>
                    <a:spcPct val="115000"/>
                  </a:lnSpc>
                  <a:buClr>
                    <a:srgbClr val="434343"/>
                  </a:buClr>
                  <a:buSzPct val="100000"/>
                  <a:buFont typeface="Lato"/>
                  <a:buChar char="○"/>
                </a:pPr>
                <a:r>
                  <a:rPr lang="en-US" sz="2400" kern="0" dirty="0">
                    <a:solidFill>
                      <a:schemeClr val="tx2">
                        <a:lumMod val="10000"/>
                      </a:schemeClr>
                    </a:solidFill>
                    <a:latin typeface="Lato"/>
                    <a:ea typeface="Lato"/>
                    <a:cs typeface="Lato"/>
                    <a:sym typeface="Lato"/>
                  </a:rPr>
                  <a:t>Locally defined proliferation rates</a:t>
                </a:r>
              </a:p>
              <a:p>
                <a:pPr marL="1219170" lvl="1" indent="-465655" defTabSz="1219170">
                  <a:lnSpc>
                    <a:spcPct val="115000"/>
                  </a:lnSpc>
                  <a:buClr>
                    <a:srgbClr val="434343"/>
                  </a:buClr>
                  <a:buSzPct val="100000"/>
                  <a:buFont typeface="Lato"/>
                  <a:buChar char="○"/>
                </a:pPr>
                <a:r>
                  <a:rPr lang="en-US" sz="2400" kern="0" dirty="0">
                    <a:solidFill>
                      <a:schemeClr val="tx2">
                        <a:lumMod val="10000"/>
                      </a:schemeClr>
                    </a:solidFill>
                    <a:latin typeface="Lato"/>
                    <a:ea typeface="Lato"/>
                    <a:cs typeface="Lato"/>
                    <a:sym typeface="Lato"/>
                  </a:rPr>
                  <a:t>Each model simulates </a:t>
                </a:r>
                <a14:m>
                  <m:oMath xmlns:m="http://schemas.openxmlformats.org/officeDocument/2006/math">
                    <m:r>
                      <a:rPr lang="en-US" sz="2400" i="1" kern="0">
                        <a:solidFill>
                          <a:schemeClr val="tx2">
                            <a:lumMod val="10000"/>
                          </a:schemeClr>
                        </a:solidFill>
                        <a:latin typeface="Cambria Math" panose="02040503050406030204" pitchFamily="18" charset="0"/>
                        <a:ea typeface="Lato"/>
                        <a:cs typeface="Lato"/>
                        <a:sym typeface="Lato"/>
                      </a:rPr>
                      <m:t>𝑆𝐹</m:t>
                    </m:r>
                    <m:r>
                      <a:rPr lang="en-US" sz="2400" i="1" kern="0">
                        <a:solidFill>
                          <a:schemeClr val="tx2">
                            <a:lumMod val="10000"/>
                          </a:schemeClr>
                        </a:solidFill>
                        <a:latin typeface="Cambria Math" panose="02040503050406030204" pitchFamily="18" charset="0"/>
                        <a:ea typeface="Lato"/>
                        <a:cs typeface="Lato"/>
                        <a:sym typeface="Lato"/>
                      </a:rPr>
                      <m:t>(</m:t>
                    </m:r>
                    <m:acc>
                      <m:accPr>
                        <m:chr m:val="̅"/>
                        <m:ctrlPr>
                          <a:rPr lang="ar-AE" sz="2400" i="1" kern="0">
                            <a:solidFill>
                              <a:schemeClr val="tx2">
                                <a:lumMod val="10000"/>
                              </a:schemeClr>
                            </a:solidFill>
                            <a:latin typeface="Cambria Math" panose="02040503050406030204" pitchFamily="18" charset="0"/>
                            <a:ea typeface="Lato"/>
                            <a:cs typeface="Lato"/>
                            <a:sym typeface="Lato"/>
                          </a:rPr>
                        </m:ctrlPr>
                      </m:accPr>
                      <m:e>
                        <m:r>
                          <a:rPr lang="ar-AE" sz="2400" i="1" kern="0">
                            <a:solidFill>
                              <a:schemeClr val="tx2">
                                <a:lumMod val="10000"/>
                              </a:schemeClr>
                            </a:solidFill>
                            <a:latin typeface="Cambria Math" panose="02040503050406030204" pitchFamily="18" charset="0"/>
                            <a:ea typeface="Lato"/>
                            <a:cs typeface="Lato"/>
                            <a:sym typeface="Lato"/>
                          </a:rPr>
                          <m:t>𝑥</m:t>
                        </m:r>
                      </m:e>
                    </m:acc>
                    <m:r>
                      <a:rPr lang="ar-AE" sz="2400" i="1" kern="0">
                        <a:solidFill>
                          <a:schemeClr val="tx2">
                            <a:lumMod val="10000"/>
                          </a:schemeClr>
                        </a:solidFill>
                        <a:latin typeface="Cambria Math" panose="02040503050406030204" pitchFamily="18" charset="0"/>
                        <a:ea typeface="Lato"/>
                        <a:cs typeface="Lato"/>
                        <a:sym typeface="Lato"/>
                      </a:rPr>
                      <m:t>)</m:t>
                    </m:r>
                  </m:oMath>
                </a14:m>
                <a:r>
                  <a:rPr lang="ar-AE" sz="2400" kern="0" dirty="0">
                    <a:solidFill>
                      <a:schemeClr val="tx2">
                        <a:lumMod val="10000"/>
                      </a:schemeClr>
                    </a:solidFill>
                    <a:latin typeface="Lato"/>
                    <a:ea typeface="Lato"/>
                    <a:cs typeface="Lato"/>
                    <a:sym typeface="Lato"/>
                  </a:rPr>
                  <a:t> </a:t>
                </a:r>
                <a:r>
                  <a:rPr lang="en-US" sz="2400" kern="0" dirty="0">
                    <a:solidFill>
                      <a:schemeClr val="tx2">
                        <a:lumMod val="10000"/>
                      </a:schemeClr>
                    </a:solidFill>
                    <a:latin typeface="Lato"/>
                    <a:ea typeface="Lato"/>
                    <a:cs typeface="Lato"/>
                    <a:sym typeface="Lato"/>
                  </a:rPr>
                  <a:t>differently</a:t>
                </a:r>
              </a:p>
              <a:p>
                <a:pPr defTabSz="1219170">
                  <a:lnSpc>
                    <a:spcPct val="115000"/>
                  </a:lnSpc>
                  <a:buClr>
                    <a:srgbClr val="000000"/>
                  </a:buClr>
                </a:pPr>
                <a:endParaRPr lang="en-US" sz="2400" kern="0" dirty="0">
                  <a:solidFill>
                    <a:schemeClr val="tx2">
                      <a:lumMod val="10000"/>
                    </a:schemeClr>
                  </a:solidFill>
                  <a:latin typeface="Lato"/>
                  <a:ea typeface="Lato"/>
                  <a:cs typeface="Lato"/>
                  <a:sym typeface="Lato"/>
                </a:endParaRPr>
              </a:p>
              <a:p>
                <a:pPr marL="609585" indent="-465655" defTabSz="1219170">
                  <a:lnSpc>
                    <a:spcPct val="115000"/>
                  </a:lnSpc>
                  <a:buClr>
                    <a:srgbClr val="434343"/>
                  </a:buClr>
                  <a:buSzPct val="100000"/>
                  <a:buFont typeface="Lato"/>
                  <a:buChar char="▷"/>
                </a:pPr>
                <a:r>
                  <a:rPr lang="en-US" sz="2400" u="sng" kern="0" dirty="0">
                    <a:solidFill>
                      <a:schemeClr val="tx2">
                        <a:lumMod val="10000"/>
                      </a:schemeClr>
                    </a:solidFill>
                    <a:latin typeface="Lato"/>
                    <a:ea typeface="Lato"/>
                    <a:cs typeface="Lato"/>
                    <a:sym typeface="Lato"/>
                  </a:rPr>
                  <a:t>Calibration:</a:t>
                </a:r>
                <a:r>
                  <a:rPr lang="en-US" sz="2400" kern="0" dirty="0">
                    <a:solidFill>
                      <a:schemeClr val="tx2">
                        <a:lumMod val="10000"/>
                      </a:schemeClr>
                    </a:solidFill>
                    <a:latin typeface="Lato"/>
                    <a:ea typeface="Lato"/>
                    <a:cs typeface="Lato"/>
                    <a:sym typeface="Lato"/>
                  </a:rPr>
                  <a:t> Calibrated</a:t>
                </a:r>
                <a:r>
                  <a:rPr lang="en-US" sz="2400" b="1" kern="0" dirty="0">
                    <a:solidFill>
                      <a:schemeClr val="tx2">
                        <a:lumMod val="10000"/>
                      </a:schemeClr>
                    </a:solidFill>
                    <a:latin typeface="Lato"/>
                    <a:ea typeface="Lato"/>
                    <a:cs typeface="Lato"/>
                    <a:sym typeface="Lato"/>
                  </a:rPr>
                  <a:t> </a:t>
                </a:r>
                <a:r>
                  <a:rPr lang="en-US" sz="2400" kern="0" dirty="0">
                    <a:solidFill>
                      <a:schemeClr val="tx2">
                        <a:lumMod val="10000"/>
                      </a:schemeClr>
                    </a:solidFill>
                    <a:latin typeface="Lato"/>
                    <a:ea typeface="Lato"/>
                    <a:cs typeface="Lato"/>
                    <a:sym typeface="Lato"/>
                  </a:rPr>
                  <a:t>to all available time points </a:t>
                </a:r>
              </a:p>
            </p:txBody>
          </p:sp>
        </mc:Choice>
        <mc:Fallback xmlns="">
          <p:sp>
            <p:nvSpPr>
              <p:cNvPr id="164" name="Google Shape;164;p28"/>
              <p:cNvSpPr txBox="1">
                <a:spLocks noRot="1" noChangeAspect="1" noMove="1" noResize="1" noEditPoints="1" noAdjustHandles="1" noChangeArrowheads="1" noChangeShapeType="1" noTextEdit="1"/>
              </p:cNvSpPr>
              <p:nvPr/>
            </p:nvSpPr>
            <p:spPr>
              <a:xfrm>
                <a:off x="609600" y="1051601"/>
                <a:ext cx="10972800" cy="5020821"/>
              </a:xfrm>
              <a:prstGeom prst="rect">
                <a:avLst/>
              </a:prstGeom>
              <a:blipFill>
                <a:blip r:embed="rId3"/>
                <a:stretch>
                  <a:fillRect/>
                </a:stretch>
              </a:blipFill>
              <a:ln>
                <a:noFill/>
              </a:ln>
            </p:spPr>
            <p:txBody>
              <a:bodyPr/>
              <a:lstStyle/>
              <a:p>
                <a:r>
                  <a:rPr lang="en-US">
                    <a:noFill/>
                  </a:rPr>
                  <a:t> </a:t>
                </a:r>
              </a:p>
            </p:txBody>
          </p:sp>
        </mc:Fallback>
      </mc:AlternateContent>
      <p:sp>
        <p:nvSpPr>
          <p:cNvPr id="165" name="Google Shape;165;p28"/>
          <p:cNvSpPr txBox="1"/>
          <p:nvPr/>
        </p:nvSpPr>
        <p:spPr>
          <a:xfrm>
            <a:off x="8906400" y="6394533"/>
            <a:ext cx="3692000"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kern="0" dirty="0" err="1">
                <a:solidFill>
                  <a:srgbClr val="000000"/>
                </a:solidFill>
                <a:latin typeface="Lato"/>
                <a:ea typeface="Lato"/>
                <a:cs typeface="Lato"/>
                <a:sym typeface="Lato"/>
              </a:rPr>
              <a:t>Hormuth</a:t>
            </a:r>
            <a:r>
              <a:rPr lang="en" sz="1467" kern="0" dirty="0">
                <a:solidFill>
                  <a:srgbClr val="000000"/>
                </a:solidFill>
                <a:latin typeface="Lato"/>
                <a:ea typeface="Lato"/>
                <a:cs typeface="Lato"/>
                <a:sym typeface="Lato"/>
              </a:rPr>
              <a:t> et al. </a:t>
            </a:r>
            <a:r>
              <a:rPr lang="en" sz="1467" i="1" kern="0" dirty="0">
                <a:solidFill>
                  <a:srgbClr val="000000"/>
                </a:solidFill>
                <a:latin typeface="Lato"/>
                <a:ea typeface="Lato"/>
                <a:cs typeface="Lato"/>
                <a:sym typeface="Lato"/>
              </a:rPr>
              <a:t>Sci Rep</a:t>
            </a:r>
            <a:r>
              <a:rPr lang="en" sz="1467" kern="0" dirty="0">
                <a:solidFill>
                  <a:srgbClr val="000000"/>
                </a:solidFill>
                <a:latin typeface="Lato"/>
                <a:ea typeface="Lato"/>
                <a:cs typeface="Lato"/>
                <a:sym typeface="Lato"/>
              </a:rPr>
              <a:t> </a:t>
            </a:r>
            <a:r>
              <a:rPr lang="en" sz="1467" b="1" kern="0" dirty="0">
                <a:solidFill>
                  <a:srgbClr val="000000"/>
                </a:solidFill>
                <a:latin typeface="Lato"/>
                <a:ea typeface="Lato"/>
                <a:cs typeface="Lato"/>
                <a:sym typeface="Lato"/>
              </a:rPr>
              <a:t>11</a:t>
            </a:r>
            <a:r>
              <a:rPr lang="en" sz="1467" kern="0" dirty="0">
                <a:solidFill>
                  <a:srgbClr val="000000"/>
                </a:solidFill>
                <a:latin typeface="Lato"/>
                <a:ea typeface="Lato"/>
                <a:cs typeface="Lato"/>
                <a:sym typeface="Lato"/>
              </a:rPr>
              <a:t>, 8520, 2021</a:t>
            </a:r>
            <a:endParaRPr sz="1467" kern="0" dirty="0">
              <a:solidFill>
                <a:srgbClr val="000000"/>
              </a:solidFill>
              <a:latin typeface="Lato"/>
              <a:ea typeface="Lato"/>
              <a:cs typeface="Lato"/>
              <a:sym typeface="Lato"/>
            </a:endParaRPr>
          </a:p>
        </p:txBody>
      </p:sp>
      <p:sp>
        <p:nvSpPr>
          <p:cNvPr id="4" name="Google Shape;157;p27">
            <a:extLst>
              <a:ext uri="{FF2B5EF4-FFF2-40B4-BE49-F238E27FC236}">
                <a16:creationId xmlns:a16="http://schemas.microsoft.com/office/drawing/2014/main" id="{DC34734D-F9DA-2010-BA05-EC6D67F68C2C}"/>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a:solidFill>
                  <a:srgbClr val="2185C5"/>
                </a:solidFill>
                <a:latin typeface="Raleway"/>
                <a:ea typeface="Raleway"/>
                <a:cs typeface="Raleway"/>
                <a:sym typeface="Raleway"/>
              </a:rPr>
              <a:t> Data summary</a:t>
            </a:r>
            <a:endParaRPr lang="en-US" sz="3733" i="1" kern="0" dirty="0">
              <a:solidFill>
                <a:srgbClr val="2185C5"/>
              </a:solidFill>
              <a:latin typeface="Raleway"/>
              <a:ea typeface="Raleway"/>
              <a:cs typeface="Raleway"/>
              <a:sym typeface="Raleway"/>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52" name="Rectangle 51">
            <a:extLst>
              <a:ext uri="{FF2B5EF4-FFF2-40B4-BE49-F238E27FC236}">
                <a16:creationId xmlns:a16="http://schemas.microsoft.com/office/drawing/2014/main" id="{E27D5FCF-4D0D-0094-7FD4-797356011DE4}"/>
              </a:ext>
            </a:extLst>
          </p:cNvPr>
          <p:cNvSpPr/>
          <p:nvPr/>
        </p:nvSpPr>
        <p:spPr>
          <a:xfrm>
            <a:off x="-14416" y="0"/>
            <a:ext cx="1564024"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grpSp>
        <p:nvGrpSpPr>
          <p:cNvPr id="49" name="Group 48">
            <a:extLst>
              <a:ext uri="{FF2B5EF4-FFF2-40B4-BE49-F238E27FC236}">
                <a16:creationId xmlns:a16="http://schemas.microsoft.com/office/drawing/2014/main" id="{B0DD0D2D-8916-72C8-BFBC-C572CD5E5C0A}"/>
              </a:ext>
            </a:extLst>
          </p:cNvPr>
          <p:cNvGrpSpPr/>
          <p:nvPr/>
        </p:nvGrpSpPr>
        <p:grpSpPr>
          <a:xfrm>
            <a:off x="2616493" y="3713849"/>
            <a:ext cx="8442520" cy="2753708"/>
            <a:chOff x="1223468" y="2868514"/>
            <a:chExt cx="6331890" cy="2065281"/>
          </a:xfrm>
        </p:grpSpPr>
        <p:pic>
          <p:nvPicPr>
            <p:cNvPr id="3" name="Picture 2">
              <a:extLst>
                <a:ext uri="{FF2B5EF4-FFF2-40B4-BE49-F238E27FC236}">
                  <a16:creationId xmlns:a16="http://schemas.microsoft.com/office/drawing/2014/main" id="{163C2DC4-3785-7483-0D1E-FE3384FFAB7B}"/>
                </a:ext>
              </a:extLst>
            </p:cNvPr>
            <p:cNvPicPr>
              <a:picLocks noChangeAspect="1"/>
            </p:cNvPicPr>
            <p:nvPr/>
          </p:nvPicPr>
          <p:blipFill>
            <a:blip r:embed="rId3"/>
            <a:srcRect l="27856" t="7541" r="24519" b="10889"/>
            <a:stretch/>
          </p:blipFill>
          <p:spPr>
            <a:xfrm>
              <a:off x="6198297" y="2931897"/>
              <a:ext cx="728153" cy="935365"/>
            </a:xfrm>
            <a:prstGeom prst="rect">
              <a:avLst/>
            </a:prstGeom>
          </p:spPr>
        </p:pic>
        <p:pic>
          <p:nvPicPr>
            <p:cNvPr id="4" name="Picture 3">
              <a:extLst>
                <a:ext uri="{FF2B5EF4-FFF2-40B4-BE49-F238E27FC236}">
                  <a16:creationId xmlns:a16="http://schemas.microsoft.com/office/drawing/2014/main" id="{87F4EB05-8909-F6C6-7FB2-1B091DD0D9F4}"/>
                </a:ext>
              </a:extLst>
            </p:cNvPr>
            <p:cNvPicPr>
              <a:picLocks noChangeAspect="1"/>
            </p:cNvPicPr>
            <p:nvPr/>
          </p:nvPicPr>
          <p:blipFill>
            <a:blip r:embed="rId4"/>
            <a:srcRect l="28217" t="7280" r="24500" b="10926"/>
            <a:stretch/>
          </p:blipFill>
          <p:spPr>
            <a:xfrm>
              <a:off x="4073110" y="2930380"/>
              <a:ext cx="726767" cy="942914"/>
            </a:xfrm>
            <a:prstGeom prst="rect">
              <a:avLst/>
            </a:prstGeom>
          </p:spPr>
        </p:pic>
        <p:pic>
          <p:nvPicPr>
            <p:cNvPr id="5" name="Picture 4">
              <a:extLst>
                <a:ext uri="{FF2B5EF4-FFF2-40B4-BE49-F238E27FC236}">
                  <a16:creationId xmlns:a16="http://schemas.microsoft.com/office/drawing/2014/main" id="{C05FEDE6-DE83-4368-3E21-1140138BA9DC}"/>
                </a:ext>
              </a:extLst>
            </p:cNvPr>
            <p:cNvPicPr>
              <a:picLocks noChangeAspect="1"/>
            </p:cNvPicPr>
            <p:nvPr/>
          </p:nvPicPr>
          <p:blipFill>
            <a:blip r:embed="rId5"/>
            <a:srcRect l="27832" t="7578" r="24779" b="10725"/>
            <a:stretch/>
          </p:blipFill>
          <p:spPr>
            <a:xfrm>
              <a:off x="2077140" y="2929284"/>
              <a:ext cx="733092" cy="947888"/>
            </a:xfrm>
            <a:prstGeom prst="rect">
              <a:avLst/>
            </a:prstGeom>
          </p:spPr>
        </p:pic>
        <p:sp>
          <p:nvSpPr>
            <p:cNvPr id="6" name="TextBox 5">
              <a:extLst>
                <a:ext uri="{FF2B5EF4-FFF2-40B4-BE49-F238E27FC236}">
                  <a16:creationId xmlns:a16="http://schemas.microsoft.com/office/drawing/2014/main" id="{14CD300F-6A09-6450-9840-0E60063A9C91}"/>
                </a:ext>
              </a:extLst>
            </p:cNvPr>
            <p:cNvSpPr txBox="1"/>
            <p:nvPr/>
          </p:nvSpPr>
          <p:spPr>
            <a:xfrm>
              <a:off x="2192595" y="3893693"/>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a:t>
              </a:r>
            </a:p>
          </p:txBody>
        </p:sp>
        <p:sp>
          <p:nvSpPr>
            <p:cNvPr id="7" name="TextBox 6">
              <a:extLst>
                <a:ext uri="{FF2B5EF4-FFF2-40B4-BE49-F238E27FC236}">
                  <a16:creationId xmlns:a16="http://schemas.microsoft.com/office/drawing/2014/main" id="{466AA15A-18C2-BEA4-E9D5-39D3E7602176}"/>
                </a:ext>
              </a:extLst>
            </p:cNvPr>
            <p:cNvSpPr txBox="1"/>
            <p:nvPr/>
          </p:nvSpPr>
          <p:spPr>
            <a:xfrm rot="16200000">
              <a:off x="318043" y="3789609"/>
              <a:ext cx="2065281" cy="223091"/>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Calibrate models for patients</a:t>
              </a:r>
            </a:p>
          </p:txBody>
        </p:sp>
        <p:sp>
          <p:nvSpPr>
            <p:cNvPr id="8" name="TextBox 7">
              <a:extLst>
                <a:ext uri="{FF2B5EF4-FFF2-40B4-BE49-F238E27FC236}">
                  <a16:creationId xmlns:a16="http://schemas.microsoft.com/office/drawing/2014/main" id="{B03461C5-D010-BB90-71A2-D2BE5AB17B0D}"/>
                </a:ext>
              </a:extLst>
            </p:cNvPr>
            <p:cNvSpPr txBox="1"/>
            <p:nvPr/>
          </p:nvSpPr>
          <p:spPr>
            <a:xfrm>
              <a:off x="2019563" y="2940385"/>
              <a:ext cx="84824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Baseline;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0</a:t>
              </a:r>
              <a:endParaRPr lang="en-US" sz="1333" i="1" kern="0" dirty="0">
                <a:solidFill>
                  <a:srgbClr val="FFFFFF"/>
                </a:solidFill>
                <a:latin typeface="Times New Roman" panose="02020603050405020304" pitchFamily="18" charset="0"/>
                <a:cs typeface="Times New Roman" panose="02020603050405020304" pitchFamily="18" charset="0"/>
                <a:sym typeface="Arial"/>
              </a:endParaRPr>
            </a:p>
            <a:p>
              <a:pPr algn="ctr" defTabSz="1219170">
                <a:buClr>
                  <a:srgbClr val="000000"/>
                </a:buClr>
              </a:pP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126F3B64-68D8-ED90-2BA9-27C5A17F5557}"/>
                </a:ext>
              </a:extLst>
            </p:cNvPr>
            <p:cNvSpPr txBox="1"/>
            <p:nvPr/>
          </p:nvSpPr>
          <p:spPr>
            <a:xfrm>
              <a:off x="6161045" y="2923173"/>
              <a:ext cx="81907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5-months </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5m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1" name="TextBox 10">
              <a:extLst>
                <a:ext uri="{FF2B5EF4-FFF2-40B4-BE49-F238E27FC236}">
                  <a16:creationId xmlns:a16="http://schemas.microsoft.com/office/drawing/2014/main" id="{034C0B07-750F-BC60-5EFD-FC341C07697D}"/>
                </a:ext>
              </a:extLst>
            </p:cNvPr>
            <p:cNvSpPr txBox="1"/>
            <p:nvPr/>
          </p:nvSpPr>
          <p:spPr>
            <a:xfrm rot="16200000">
              <a:off x="1366568" y="3309003"/>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Measured</a:t>
              </a:r>
            </a:p>
          </p:txBody>
        </p:sp>
        <p:sp>
          <p:nvSpPr>
            <p:cNvPr id="12" name="Oval 11">
              <a:extLst>
                <a:ext uri="{FF2B5EF4-FFF2-40B4-BE49-F238E27FC236}">
                  <a16:creationId xmlns:a16="http://schemas.microsoft.com/office/drawing/2014/main" id="{35C9A92D-BD23-771B-90F8-2988EA94AFC1}"/>
                </a:ext>
              </a:extLst>
            </p:cNvPr>
            <p:cNvSpPr/>
            <p:nvPr/>
          </p:nvSpPr>
          <p:spPr>
            <a:xfrm>
              <a:off x="1979537" y="4128213"/>
              <a:ext cx="731520"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7B500EC-BC95-0665-81D8-20FE4E73981A}"/>
                    </a:ext>
                  </a:extLst>
                </p:cNvPr>
                <p:cNvSpPr txBox="1"/>
                <p:nvPr/>
              </p:nvSpPr>
              <p:spPr>
                <a:xfrm>
                  <a:off x="1978392" y="4229054"/>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𝐸</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C7B500EC-BC95-0665-81D8-20FE4E73981A}"/>
                    </a:ext>
                  </a:extLst>
                </p:cNvPr>
                <p:cNvSpPr txBox="1">
                  <a:spLocks noRot="1" noChangeAspect="1" noMove="1" noResize="1" noEditPoints="1" noAdjustHandles="1" noChangeArrowheads="1" noChangeShapeType="1" noTextEdit="1"/>
                </p:cNvSpPr>
                <p:nvPr/>
              </p:nvSpPr>
              <p:spPr>
                <a:xfrm>
                  <a:off x="1978392" y="4229054"/>
                  <a:ext cx="403534" cy="390925"/>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C49CE12-D3CF-42DB-1271-C5357B09486A}"/>
                    </a:ext>
                  </a:extLst>
                </p:cNvPr>
                <p:cNvSpPr txBox="1"/>
                <p:nvPr/>
              </p:nvSpPr>
              <p:spPr>
                <a:xfrm>
                  <a:off x="2285958" y="4335198"/>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𝑁</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4" name="TextBox 13">
                  <a:extLst>
                    <a:ext uri="{FF2B5EF4-FFF2-40B4-BE49-F238E27FC236}">
                      <a16:creationId xmlns:a16="http://schemas.microsoft.com/office/drawing/2014/main" id="{FC49CE12-D3CF-42DB-1271-C5357B09486A}"/>
                    </a:ext>
                  </a:extLst>
                </p:cNvPr>
                <p:cNvSpPr txBox="1">
                  <a:spLocks noRot="1" noChangeAspect="1" noMove="1" noResize="1" noEditPoints="1" noAdjustHandles="1" noChangeArrowheads="1" noChangeShapeType="1" noTextEdit="1"/>
                </p:cNvSpPr>
                <p:nvPr/>
              </p:nvSpPr>
              <p:spPr>
                <a:xfrm>
                  <a:off x="2285958" y="4335198"/>
                  <a:ext cx="403534" cy="390925"/>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5F086C4-43E0-9899-D450-CE09CC19C224}"/>
                    </a:ext>
                  </a:extLst>
                </p:cNvPr>
                <p:cNvSpPr txBox="1"/>
                <p:nvPr/>
              </p:nvSpPr>
              <p:spPr>
                <a:xfrm>
                  <a:off x="4084010" y="4257236"/>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5" name="TextBox 14">
                  <a:extLst>
                    <a:ext uri="{FF2B5EF4-FFF2-40B4-BE49-F238E27FC236}">
                      <a16:creationId xmlns:a16="http://schemas.microsoft.com/office/drawing/2014/main" id="{65F086C4-43E0-9899-D450-CE09CC19C224}"/>
                    </a:ext>
                  </a:extLst>
                </p:cNvPr>
                <p:cNvSpPr txBox="1">
                  <a:spLocks noRot="1" noChangeAspect="1" noMove="1" noResize="1" noEditPoints="1" noAdjustHandles="1" noChangeArrowheads="1" noChangeShapeType="1" noTextEdit="1"/>
                </p:cNvSpPr>
                <p:nvPr/>
              </p:nvSpPr>
              <p:spPr>
                <a:xfrm>
                  <a:off x="4084010" y="4257236"/>
                  <a:ext cx="759403" cy="2385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06BFAD4-6F04-7557-3D05-0BD07E78A06D}"/>
                    </a:ext>
                  </a:extLst>
                </p:cNvPr>
                <p:cNvSpPr txBox="1"/>
                <p:nvPr/>
              </p:nvSpPr>
              <p:spPr>
                <a:xfrm>
                  <a:off x="4084010" y="4453560"/>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6" name="TextBox 15">
                  <a:extLst>
                    <a:ext uri="{FF2B5EF4-FFF2-40B4-BE49-F238E27FC236}">
                      <a16:creationId xmlns:a16="http://schemas.microsoft.com/office/drawing/2014/main" id="{106BFAD4-6F04-7557-3D05-0BD07E78A06D}"/>
                    </a:ext>
                  </a:extLst>
                </p:cNvPr>
                <p:cNvSpPr txBox="1">
                  <a:spLocks noRot="1" noChangeAspect="1" noMove="1" noResize="1" noEditPoints="1" noAdjustHandles="1" noChangeArrowheads="1" noChangeShapeType="1" noTextEdit="1"/>
                </p:cNvSpPr>
                <p:nvPr/>
              </p:nvSpPr>
              <p:spPr>
                <a:xfrm>
                  <a:off x="4084010" y="4453560"/>
                  <a:ext cx="759403" cy="2385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787F0D-10C8-0570-1C14-837F58AE4588}"/>
                    </a:ext>
                  </a:extLst>
                </p:cNvPr>
                <p:cNvSpPr txBox="1"/>
                <p:nvPr/>
              </p:nvSpPr>
              <p:spPr>
                <a:xfrm>
                  <a:off x="6257752" y="4257622"/>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7" name="TextBox 16">
                  <a:extLst>
                    <a:ext uri="{FF2B5EF4-FFF2-40B4-BE49-F238E27FC236}">
                      <a16:creationId xmlns:a16="http://schemas.microsoft.com/office/drawing/2014/main" id="{30787F0D-10C8-0570-1C14-837F58AE4588}"/>
                    </a:ext>
                  </a:extLst>
                </p:cNvPr>
                <p:cNvSpPr txBox="1">
                  <a:spLocks noRot="1" noChangeAspect="1" noMove="1" noResize="1" noEditPoints="1" noAdjustHandles="1" noChangeArrowheads="1" noChangeShapeType="1" noTextEdit="1"/>
                </p:cNvSpPr>
                <p:nvPr/>
              </p:nvSpPr>
              <p:spPr>
                <a:xfrm>
                  <a:off x="6257752" y="4257622"/>
                  <a:ext cx="759403" cy="2385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1A06157-AAF3-3947-B925-2D1B861D742C}"/>
                    </a:ext>
                  </a:extLst>
                </p:cNvPr>
                <p:cNvSpPr txBox="1"/>
                <p:nvPr/>
              </p:nvSpPr>
              <p:spPr>
                <a:xfrm>
                  <a:off x="6257752" y="4453388"/>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8" name="TextBox 17">
                  <a:extLst>
                    <a:ext uri="{FF2B5EF4-FFF2-40B4-BE49-F238E27FC236}">
                      <a16:creationId xmlns:a16="http://schemas.microsoft.com/office/drawing/2014/main" id="{81A06157-AAF3-3947-B925-2D1B861D742C}"/>
                    </a:ext>
                  </a:extLst>
                </p:cNvPr>
                <p:cNvSpPr txBox="1">
                  <a:spLocks noRot="1" noChangeAspect="1" noMove="1" noResize="1" noEditPoints="1" noAdjustHandles="1" noChangeArrowheads="1" noChangeShapeType="1" noTextEdit="1"/>
                </p:cNvSpPr>
                <p:nvPr/>
              </p:nvSpPr>
              <p:spPr>
                <a:xfrm>
                  <a:off x="6257752" y="4453388"/>
                  <a:ext cx="759403" cy="238575"/>
                </a:xfrm>
                <a:prstGeom prst="rect">
                  <a:avLst/>
                </a:prstGeom>
                <a:blipFill>
                  <a:blip r:embed="rId11"/>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0F718EB6-DA85-8583-88D6-805A253B9099}"/>
                </a:ext>
              </a:extLst>
            </p:cNvPr>
            <p:cNvCxnSpPr>
              <a:cxnSpLocks/>
              <a:stCxn id="12" idx="6"/>
              <a:endCxn id="39" idx="2"/>
            </p:cNvCxnSpPr>
            <p:nvPr/>
          </p:nvCxnSpPr>
          <p:spPr>
            <a:xfrm>
              <a:off x="2711057" y="4493973"/>
              <a:ext cx="1391790" cy="27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6219C3E2-D8A8-4E57-A777-60287C52EF8E}"/>
                </a:ext>
              </a:extLst>
            </p:cNvPr>
            <p:cNvCxnSpPr>
              <a:cxnSpLocks/>
              <a:stCxn id="39" idx="6"/>
              <a:endCxn id="40" idx="2"/>
            </p:cNvCxnSpPr>
            <p:nvPr/>
          </p:nvCxnSpPr>
          <p:spPr>
            <a:xfrm flipV="1">
              <a:off x="4864888" y="4485481"/>
              <a:ext cx="1412601" cy="112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AD77E26-3E9A-3838-46FB-F70D6AA9B1B8}"/>
                </a:ext>
              </a:extLst>
            </p:cNvPr>
            <p:cNvCxnSpPr>
              <a:cxnSpLocks/>
            </p:cNvCxnSpPr>
            <p:nvPr/>
          </p:nvCxnSpPr>
          <p:spPr>
            <a:xfrm>
              <a:off x="2437866" y="3913055"/>
              <a:ext cx="1" cy="2189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75011FB-5DC7-BB6D-EF9A-F577F5863811}"/>
                </a:ext>
              </a:extLst>
            </p:cNvPr>
            <p:cNvSpPr txBox="1"/>
            <p:nvPr/>
          </p:nvSpPr>
          <p:spPr>
            <a:xfrm>
              <a:off x="2695727" y="3852580"/>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Tumor growth &amp; response parameters</a:t>
              </a:r>
            </a:p>
          </p:txBody>
        </p:sp>
        <p:cxnSp>
          <p:nvCxnSpPr>
            <p:cNvPr id="23" name="Straight Arrow Connector 22">
              <a:extLst>
                <a:ext uri="{FF2B5EF4-FFF2-40B4-BE49-F238E27FC236}">
                  <a16:creationId xmlns:a16="http://schemas.microsoft.com/office/drawing/2014/main" id="{1B728B22-D5A3-8E8E-2DEA-6B4E62D65B4B}"/>
                </a:ext>
              </a:extLst>
            </p:cNvPr>
            <p:cNvCxnSpPr>
              <a:cxnSpLocks/>
            </p:cNvCxnSpPr>
            <p:nvPr/>
          </p:nvCxnSpPr>
          <p:spPr>
            <a:xfrm flipH="1">
              <a:off x="2604599" y="4085518"/>
              <a:ext cx="245115" cy="1488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291FD10-1063-5797-E405-41BA0E19CBA9}"/>
                </a:ext>
              </a:extLst>
            </p:cNvPr>
            <p:cNvSpPr txBox="1"/>
            <p:nvPr/>
          </p:nvSpPr>
          <p:spPr>
            <a:xfrm>
              <a:off x="4026477" y="2922644"/>
              <a:ext cx="835164"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1-month</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1m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cxnSp>
          <p:nvCxnSpPr>
            <p:cNvPr id="25" name="Straight Arrow Connector 24">
              <a:extLst>
                <a:ext uri="{FF2B5EF4-FFF2-40B4-BE49-F238E27FC236}">
                  <a16:creationId xmlns:a16="http://schemas.microsoft.com/office/drawing/2014/main" id="{9C04EE7E-1072-671B-A64D-95BAFE1BEE28}"/>
                </a:ext>
              </a:extLst>
            </p:cNvPr>
            <p:cNvCxnSpPr>
              <a:cxnSpLocks/>
            </p:cNvCxnSpPr>
            <p:nvPr/>
          </p:nvCxnSpPr>
          <p:spPr>
            <a:xfrm>
              <a:off x="2867809" y="3451559"/>
              <a:ext cx="107263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1349DA13-AF50-8813-7D4E-7CF8183631F7}"/>
                </a:ext>
              </a:extLst>
            </p:cNvPr>
            <p:cNvCxnSpPr>
              <a:cxnSpLocks/>
            </p:cNvCxnSpPr>
            <p:nvPr/>
          </p:nvCxnSpPr>
          <p:spPr>
            <a:xfrm>
              <a:off x="4956811" y="3473669"/>
              <a:ext cx="106786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945E21F-7DD2-F6C4-78D2-7229D8C2DA7C}"/>
                    </a:ext>
                  </a:extLst>
                </p:cNvPr>
                <p:cNvSpPr txBox="1"/>
                <p:nvPr/>
              </p:nvSpPr>
              <p:spPr>
                <a:xfrm>
                  <a:off x="2676283" y="4519160"/>
                  <a:ext cx="1539506"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(b)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r>
                    <a:rPr lang="en-US" sz="1467" kern="100" dirty="0">
                      <a:solidFill>
                        <a:srgbClr val="000000"/>
                      </a:solidFill>
                      <a:latin typeface="Arial"/>
                      <a:ea typeface="Arial Unicode MS" panose="020B0604020202020204" pitchFamily="34" charset="-128"/>
                      <a:cs typeface="Times New Roman" panose="02020603050405020304" pitchFamily="18" charset="0"/>
                      <a:sym typeface="Arial"/>
                    </a:rPr>
                    <a:t> </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r>
                    <a:rPr lang="en-US" sz="1467" kern="0" dirty="0">
                      <a:solidFill>
                        <a:srgbClr val="000000"/>
                      </a:solidFill>
                      <a:latin typeface="Times New Roman" panose="02020603050405020304" pitchFamily="18" charset="0"/>
                      <a:cs typeface="Times New Roman" panose="02020603050405020304" pitchFamily="18" charset="0"/>
                      <a:sym typeface="Arial"/>
                    </a:rPr>
                    <a:t>  </a:t>
                  </a:r>
                </a:p>
              </p:txBody>
            </p:sp>
          </mc:Choice>
          <mc:Fallback xmlns="">
            <p:sp>
              <p:nvSpPr>
                <p:cNvPr id="27" name="TextBox 26">
                  <a:extLst>
                    <a:ext uri="{FF2B5EF4-FFF2-40B4-BE49-F238E27FC236}">
                      <a16:creationId xmlns:a16="http://schemas.microsoft.com/office/drawing/2014/main" id="{4945E21F-7DD2-F6C4-78D2-7229D8C2DA7C}"/>
                    </a:ext>
                  </a:extLst>
                </p:cNvPr>
                <p:cNvSpPr txBox="1">
                  <a:spLocks noRot="1" noChangeAspect="1" noMove="1" noResize="1" noEditPoints="1" noAdjustHandles="1" noChangeArrowheads="1" noChangeShapeType="1" noTextEdit="1"/>
                </p:cNvSpPr>
                <p:nvPr/>
              </p:nvSpPr>
              <p:spPr>
                <a:xfrm>
                  <a:off x="2676283" y="4519160"/>
                  <a:ext cx="1539506" cy="238575"/>
                </a:xfrm>
                <a:prstGeom prst="rect">
                  <a:avLst/>
                </a:prstGeom>
                <a:blipFill>
                  <a:blip r:embed="rId12"/>
                  <a:stretch>
                    <a:fillRect l="-1227" t="-3846"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4882147-AAE5-6139-34D8-6940ED32CFB6}"/>
                    </a:ext>
                  </a:extLst>
                </p:cNvPr>
                <p:cNvSpPr txBox="1"/>
                <p:nvPr/>
              </p:nvSpPr>
              <p:spPr>
                <a:xfrm>
                  <a:off x="4786091" y="4513855"/>
                  <a:ext cx="160866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 </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mc:Choice>
          <mc:Fallback xmlns="">
            <p:sp>
              <p:nvSpPr>
                <p:cNvPr id="28" name="TextBox 27">
                  <a:extLst>
                    <a:ext uri="{FF2B5EF4-FFF2-40B4-BE49-F238E27FC236}">
                      <a16:creationId xmlns:a16="http://schemas.microsoft.com/office/drawing/2014/main" id="{44882147-AAE5-6139-34D8-6940ED32CFB6}"/>
                    </a:ext>
                  </a:extLst>
                </p:cNvPr>
                <p:cNvSpPr txBox="1">
                  <a:spLocks noRot="1" noChangeAspect="1" noMove="1" noResize="1" noEditPoints="1" noAdjustHandles="1" noChangeArrowheads="1" noChangeShapeType="1" noTextEdit="1"/>
                </p:cNvSpPr>
                <p:nvPr/>
              </p:nvSpPr>
              <p:spPr>
                <a:xfrm>
                  <a:off x="4786091" y="4513855"/>
                  <a:ext cx="1608664" cy="238575"/>
                </a:xfrm>
                <a:prstGeom prst="rect">
                  <a:avLst/>
                </a:prstGeom>
                <a:blipFill>
                  <a:blip r:embed="rId13"/>
                  <a:stretch>
                    <a:fillRect t="-3846" b="-15385"/>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5765699C-2BA4-E829-2B9B-BB97AA9982AA}"/>
                </a:ext>
              </a:extLst>
            </p:cNvPr>
            <p:cNvSpPr txBox="1"/>
            <p:nvPr/>
          </p:nvSpPr>
          <p:spPr>
            <a:xfrm>
              <a:off x="4767485" y="3869421"/>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Assess error between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and measurement</a:t>
              </a:r>
            </a:p>
          </p:txBody>
        </p:sp>
        <p:cxnSp>
          <p:nvCxnSpPr>
            <p:cNvPr id="30" name="Straight Arrow Connector 29">
              <a:extLst>
                <a:ext uri="{FF2B5EF4-FFF2-40B4-BE49-F238E27FC236}">
                  <a16:creationId xmlns:a16="http://schemas.microsoft.com/office/drawing/2014/main" id="{8FD746F0-4D08-1044-C7D4-64E688910012}"/>
                </a:ext>
              </a:extLst>
            </p:cNvPr>
            <p:cNvCxnSpPr>
              <a:cxnSpLocks/>
            </p:cNvCxnSpPr>
            <p:nvPr/>
          </p:nvCxnSpPr>
          <p:spPr>
            <a:xfrm flipH="1">
              <a:off x="6120938" y="3947958"/>
              <a:ext cx="306297" cy="1109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A8DD423-A3BF-124B-B0C2-69EF32230A14}"/>
                </a:ext>
              </a:extLst>
            </p:cNvPr>
            <p:cNvCxnSpPr>
              <a:cxnSpLocks/>
            </p:cNvCxnSpPr>
            <p:nvPr/>
          </p:nvCxnSpPr>
          <p:spPr>
            <a:xfrm flipH="1" flipV="1">
              <a:off x="6155822" y="4150415"/>
              <a:ext cx="161668" cy="1055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7E73F71E-092B-1FC0-94B4-30753C82589F}"/>
                </a:ext>
              </a:extLst>
            </p:cNvPr>
            <p:cNvCxnSpPr>
              <a:cxnSpLocks/>
            </p:cNvCxnSpPr>
            <p:nvPr/>
          </p:nvCxnSpPr>
          <p:spPr>
            <a:xfrm>
              <a:off x="4590796" y="3930990"/>
              <a:ext cx="283618" cy="1414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44E86AF0-6B3D-E514-F555-11E5286EBFC1}"/>
                </a:ext>
              </a:extLst>
            </p:cNvPr>
            <p:cNvSpPr txBox="1"/>
            <p:nvPr/>
          </p:nvSpPr>
          <p:spPr>
            <a:xfrm>
              <a:off x="5056187" y="3720297"/>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(d)</a:t>
              </a:r>
            </a:p>
          </p:txBody>
        </p:sp>
        <p:cxnSp>
          <p:nvCxnSpPr>
            <p:cNvPr id="34" name="Straight Arrow Connector 33">
              <a:extLst>
                <a:ext uri="{FF2B5EF4-FFF2-40B4-BE49-F238E27FC236}">
                  <a16:creationId xmlns:a16="http://schemas.microsoft.com/office/drawing/2014/main" id="{F0378DCC-152C-4252-47DD-5D1D295D5BD5}"/>
                </a:ext>
              </a:extLst>
            </p:cNvPr>
            <p:cNvCxnSpPr>
              <a:cxnSpLocks/>
            </p:cNvCxnSpPr>
            <p:nvPr/>
          </p:nvCxnSpPr>
          <p:spPr>
            <a:xfrm flipV="1">
              <a:off x="4726400" y="4113346"/>
              <a:ext cx="135564" cy="9145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E0A7E567-961C-0E19-C044-AEC64B491239}"/>
                </a:ext>
              </a:extLst>
            </p:cNvPr>
            <p:cNvSpPr/>
            <p:nvPr/>
          </p:nvSpPr>
          <p:spPr>
            <a:xfrm>
              <a:off x="4102847" y="4131007"/>
              <a:ext cx="762041"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0" name="Oval 39">
              <a:extLst>
                <a:ext uri="{FF2B5EF4-FFF2-40B4-BE49-F238E27FC236}">
                  <a16:creationId xmlns:a16="http://schemas.microsoft.com/office/drawing/2014/main" id="{8726CBAD-1068-9CD1-1D6A-96F220B926EE}"/>
                </a:ext>
              </a:extLst>
            </p:cNvPr>
            <p:cNvSpPr/>
            <p:nvPr/>
          </p:nvSpPr>
          <p:spPr>
            <a:xfrm>
              <a:off x="6277489" y="4111376"/>
              <a:ext cx="759402" cy="748209"/>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1" name="Rectangle 40">
              <a:extLst>
                <a:ext uri="{FF2B5EF4-FFF2-40B4-BE49-F238E27FC236}">
                  <a16:creationId xmlns:a16="http://schemas.microsoft.com/office/drawing/2014/main" id="{AFA0CCB2-5A09-B701-E76B-CE6275103BD7}"/>
                </a:ext>
              </a:extLst>
            </p:cNvPr>
            <p:cNvSpPr/>
            <p:nvPr/>
          </p:nvSpPr>
          <p:spPr>
            <a:xfrm>
              <a:off x="1223468" y="2868514"/>
              <a:ext cx="63318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grpSp>
      <p:cxnSp>
        <p:nvCxnSpPr>
          <p:cNvPr id="43" name="Straight Arrow Connector 42">
            <a:extLst>
              <a:ext uri="{FF2B5EF4-FFF2-40B4-BE49-F238E27FC236}">
                <a16:creationId xmlns:a16="http://schemas.microsoft.com/office/drawing/2014/main" id="{07B553C4-AB80-6943-4CD4-C2E990ACA34E}"/>
              </a:ext>
            </a:extLst>
          </p:cNvPr>
          <p:cNvCxnSpPr>
            <a:cxnSpLocks/>
          </p:cNvCxnSpPr>
          <p:nvPr/>
        </p:nvCxnSpPr>
        <p:spPr>
          <a:xfrm>
            <a:off x="6884093" y="3186666"/>
            <a:ext cx="0" cy="43832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nvGrpSpPr>
          <p:cNvPr id="48" name="Group 47">
            <a:extLst>
              <a:ext uri="{FF2B5EF4-FFF2-40B4-BE49-F238E27FC236}">
                <a16:creationId xmlns:a16="http://schemas.microsoft.com/office/drawing/2014/main" id="{3D8DFC84-FB2F-20D3-99E9-696E8B76EBE1}"/>
              </a:ext>
            </a:extLst>
          </p:cNvPr>
          <p:cNvGrpSpPr/>
          <p:nvPr/>
        </p:nvGrpSpPr>
        <p:grpSpPr>
          <a:xfrm>
            <a:off x="2666029" y="273465"/>
            <a:ext cx="8343447" cy="2808099"/>
            <a:chOff x="1297766" y="288226"/>
            <a:chExt cx="6257585" cy="2106074"/>
          </a:xfrm>
        </p:grpSpPr>
        <p:pic>
          <p:nvPicPr>
            <p:cNvPr id="170" name="Google Shape;170;p29"/>
            <p:cNvPicPr preferRelativeResize="0"/>
            <p:nvPr/>
          </p:nvPicPr>
          <p:blipFill>
            <a:blip r:embed="rId14">
              <a:alphaModFix/>
            </a:blip>
            <a:srcRect l="1761" t="11968" r="1391" b="5091"/>
            <a:stretch/>
          </p:blipFill>
          <p:spPr>
            <a:xfrm>
              <a:off x="1931930" y="325859"/>
              <a:ext cx="4799585" cy="2029877"/>
            </a:xfrm>
            <a:prstGeom prst="rect">
              <a:avLst/>
            </a:prstGeom>
            <a:noFill/>
            <a:ln>
              <a:noFill/>
            </a:ln>
          </p:spPr>
        </p:pic>
        <p:pic>
          <p:nvPicPr>
            <p:cNvPr id="35" name="Picture 2">
              <a:extLst>
                <a:ext uri="{FF2B5EF4-FFF2-40B4-BE49-F238E27FC236}">
                  <a16:creationId xmlns:a16="http://schemas.microsoft.com/office/drawing/2014/main" id="{B59F3081-3318-2F88-94F1-041006DE013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1285" t="1168" r="10122" b="1031"/>
            <a:stretch/>
          </p:blipFill>
          <p:spPr bwMode="auto">
            <a:xfrm>
              <a:off x="7008399" y="566960"/>
              <a:ext cx="115698" cy="153822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2AF0ACF9-5F1B-9CD4-A8A8-F4CE34809715}"/>
                </a:ext>
              </a:extLst>
            </p:cNvPr>
            <p:cNvSpPr txBox="1"/>
            <p:nvPr/>
          </p:nvSpPr>
          <p:spPr>
            <a:xfrm>
              <a:off x="6705910" y="2088729"/>
              <a:ext cx="720676"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0</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37" name="TextBox 36">
              <a:extLst>
                <a:ext uri="{FF2B5EF4-FFF2-40B4-BE49-F238E27FC236}">
                  <a16:creationId xmlns:a16="http://schemas.microsoft.com/office/drawing/2014/main" id="{AC9DBBAF-4FA5-235C-41A7-9193087B0CA0}"/>
                </a:ext>
              </a:extLst>
            </p:cNvPr>
            <p:cNvSpPr txBox="1"/>
            <p:nvPr/>
          </p:nvSpPr>
          <p:spPr>
            <a:xfrm>
              <a:off x="6772227" y="337985"/>
              <a:ext cx="588042"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1</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38" name="TextBox 37">
              <a:extLst>
                <a:ext uri="{FF2B5EF4-FFF2-40B4-BE49-F238E27FC236}">
                  <a16:creationId xmlns:a16="http://schemas.microsoft.com/office/drawing/2014/main" id="{F4D46172-2F8B-CC3A-5E1D-29643907C387}"/>
                </a:ext>
              </a:extLst>
            </p:cNvPr>
            <p:cNvSpPr txBox="1"/>
            <p:nvPr/>
          </p:nvSpPr>
          <p:spPr>
            <a:xfrm rot="16200000">
              <a:off x="6219161" y="1239105"/>
              <a:ext cx="2071814"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Tumor volume fraction</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46" name="Rectangle 45">
              <a:extLst>
                <a:ext uri="{FF2B5EF4-FFF2-40B4-BE49-F238E27FC236}">
                  <a16:creationId xmlns:a16="http://schemas.microsoft.com/office/drawing/2014/main" id="{CAD53ABC-8CD9-2C4D-458A-B709AF77009F}"/>
                </a:ext>
              </a:extLst>
            </p:cNvPr>
            <p:cNvSpPr/>
            <p:nvPr/>
          </p:nvSpPr>
          <p:spPr>
            <a:xfrm>
              <a:off x="1297766" y="288226"/>
              <a:ext cx="6257585" cy="2087752"/>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sp>
          <p:nvSpPr>
            <p:cNvPr id="47" name="TextBox 46">
              <a:extLst>
                <a:ext uri="{FF2B5EF4-FFF2-40B4-BE49-F238E27FC236}">
                  <a16:creationId xmlns:a16="http://schemas.microsoft.com/office/drawing/2014/main" id="{0132A265-DA11-37BB-4B6B-00F811FBFE5F}"/>
                </a:ext>
              </a:extLst>
            </p:cNvPr>
            <p:cNvSpPr txBox="1"/>
            <p:nvPr/>
          </p:nvSpPr>
          <p:spPr>
            <a:xfrm rot="16200000">
              <a:off x="392851" y="1215289"/>
              <a:ext cx="2065281" cy="223091"/>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Image processing</a:t>
              </a:r>
            </a:p>
          </p:txBody>
        </p:sp>
      </p:grpSp>
      <p:sp>
        <p:nvSpPr>
          <p:cNvPr id="50" name="TextBox 49">
            <a:extLst>
              <a:ext uri="{FF2B5EF4-FFF2-40B4-BE49-F238E27FC236}">
                <a16:creationId xmlns:a16="http://schemas.microsoft.com/office/drawing/2014/main" id="{A8CC91E2-B0CB-50C9-DCBE-22A5A659887D}"/>
              </a:ext>
            </a:extLst>
          </p:cNvPr>
          <p:cNvSpPr txBox="1"/>
          <p:nvPr/>
        </p:nvSpPr>
        <p:spPr>
          <a:xfrm rot="16200000">
            <a:off x="-859782" y="2900012"/>
            <a:ext cx="3249608" cy="584775"/>
          </a:xfrm>
          <a:prstGeom prst="rect">
            <a:avLst/>
          </a:prstGeom>
          <a:noFill/>
        </p:spPr>
        <p:txBody>
          <a:bodyPr wrap="none" rtlCol="0">
            <a:spAutoFit/>
          </a:bodyPr>
          <a:lstStyle/>
          <a:p>
            <a:pPr defTabSz="1219170">
              <a:buClr>
                <a:srgbClr val="000000"/>
              </a:buClr>
            </a:pPr>
            <a:r>
              <a:rPr lang="en-US" sz="3200" b="1" kern="0" dirty="0">
                <a:solidFill>
                  <a:srgbClr val="FFFFFF"/>
                </a:solidFill>
                <a:latin typeface="Times New Roman" panose="02020603050405020304" pitchFamily="18" charset="0"/>
                <a:cs typeface="Times New Roman" panose="02020603050405020304" pitchFamily="18" charset="0"/>
                <a:sym typeface="Arial"/>
              </a:rPr>
              <a:t>Project flowchart</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a:extLst>
            <a:ext uri="{FF2B5EF4-FFF2-40B4-BE49-F238E27FC236}">
              <a16:creationId xmlns:a16="http://schemas.microsoft.com/office/drawing/2014/main" id="{BE648DA0-5A1E-BACC-F714-EB30FB17DD15}"/>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CF5BB2DF-1746-C6D1-2F7C-27B43B425A8F}"/>
              </a:ext>
            </a:extLst>
          </p:cNvPr>
          <p:cNvSpPr/>
          <p:nvPr/>
        </p:nvSpPr>
        <p:spPr>
          <a:xfrm>
            <a:off x="-14416" y="0"/>
            <a:ext cx="1564024"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grpSp>
        <p:nvGrpSpPr>
          <p:cNvPr id="134" name="Group 133">
            <a:extLst>
              <a:ext uri="{FF2B5EF4-FFF2-40B4-BE49-F238E27FC236}">
                <a16:creationId xmlns:a16="http://schemas.microsoft.com/office/drawing/2014/main" id="{EA74CFBE-2B08-020D-4ED9-6974A53CE8C4}"/>
              </a:ext>
            </a:extLst>
          </p:cNvPr>
          <p:cNvGrpSpPr/>
          <p:nvPr/>
        </p:nvGrpSpPr>
        <p:grpSpPr>
          <a:xfrm>
            <a:off x="2662834" y="364237"/>
            <a:ext cx="8442520" cy="2753708"/>
            <a:chOff x="1997125" y="273177"/>
            <a:chExt cx="6331890" cy="2065281"/>
          </a:xfrm>
        </p:grpSpPr>
        <p:pic>
          <p:nvPicPr>
            <p:cNvPr id="3" name="Picture 2">
              <a:extLst>
                <a:ext uri="{FF2B5EF4-FFF2-40B4-BE49-F238E27FC236}">
                  <a16:creationId xmlns:a16="http://schemas.microsoft.com/office/drawing/2014/main" id="{541E166F-A67F-6BB7-F9E4-AAFEBBF3911F}"/>
                </a:ext>
              </a:extLst>
            </p:cNvPr>
            <p:cNvPicPr>
              <a:picLocks noChangeAspect="1"/>
            </p:cNvPicPr>
            <p:nvPr/>
          </p:nvPicPr>
          <p:blipFill>
            <a:blip r:embed="rId3"/>
            <a:srcRect l="27856" t="7541" r="24519" b="10889"/>
            <a:stretch/>
          </p:blipFill>
          <p:spPr>
            <a:xfrm>
              <a:off x="6971954" y="336560"/>
              <a:ext cx="728153" cy="935365"/>
            </a:xfrm>
            <a:prstGeom prst="rect">
              <a:avLst/>
            </a:prstGeom>
          </p:spPr>
        </p:pic>
        <p:pic>
          <p:nvPicPr>
            <p:cNvPr id="4" name="Picture 3">
              <a:extLst>
                <a:ext uri="{FF2B5EF4-FFF2-40B4-BE49-F238E27FC236}">
                  <a16:creationId xmlns:a16="http://schemas.microsoft.com/office/drawing/2014/main" id="{59DD25E0-7899-CC41-F35A-7D72631AC724}"/>
                </a:ext>
              </a:extLst>
            </p:cNvPr>
            <p:cNvPicPr>
              <a:picLocks noChangeAspect="1"/>
            </p:cNvPicPr>
            <p:nvPr/>
          </p:nvPicPr>
          <p:blipFill>
            <a:blip r:embed="rId4"/>
            <a:srcRect l="28217" t="7280" r="24500" b="10926"/>
            <a:stretch/>
          </p:blipFill>
          <p:spPr>
            <a:xfrm>
              <a:off x="4846767" y="335043"/>
              <a:ext cx="726767" cy="942914"/>
            </a:xfrm>
            <a:prstGeom prst="rect">
              <a:avLst/>
            </a:prstGeom>
          </p:spPr>
        </p:pic>
        <p:pic>
          <p:nvPicPr>
            <p:cNvPr id="5" name="Picture 4">
              <a:extLst>
                <a:ext uri="{FF2B5EF4-FFF2-40B4-BE49-F238E27FC236}">
                  <a16:creationId xmlns:a16="http://schemas.microsoft.com/office/drawing/2014/main" id="{9AFDA287-10A0-13C6-2332-B67246BAEF27}"/>
                </a:ext>
              </a:extLst>
            </p:cNvPr>
            <p:cNvPicPr>
              <a:picLocks noChangeAspect="1"/>
            </p:cNvPicPr>
            <p:nvPr/>
          </p:nvPicPr>
          <p:blipFill>
            <a:blip r:embed="rId5"/>
            <a:srcRect l="27832" t="7578" r="24779" b="10725"/>
            <a:stretch/>
          </p:blipFill>
          <p:spPr>
            <a:xfrm>
              <a:off x="2850797" y="333947"/>
              <a:ext cx="733092" cy="947888"/>
            </a:xfrm>
            <a:prstGeom prst="rect">
              <a:avLst/>
            </a:prstGeom>
          </p:spPr>
        </p:pic>
        <p:sp>
          <p:nvSpPr>
            <p:cNvPr id="6" name="TextBox 5">
              <a:extLst>
                <a:ext uri="{FF2B5EF4-FFF2-40B4-BE49-F238E27FC236}">
                  <a16:creationId xmlns:a16="http://schemas.microsoft.com/office/drawing/2014/main" id="{73699206-F5F6-1566-D7D6-11A47151472E}"/>
                </a:ext>
              </a:extLst>
            </p:cNvPr>
            <p:cNvSpPr txBox="1"/>
            <p:nvPr/>
          </p:nvSpPr>
          <p:spPr>
            <a:xfrm>
              <a:off x="2966252" y="1298356"/>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a:t>
              </a:r>
            </a:p>
          </p:txBody>
        </p:sp>
        <p:sp>
          <p:nvSpPr>
            <p:cNvPr id="7" name="TextBox 6">
              <a:extLst>
                <a:ext uri="{FF2B5EF4-FFF2-40B4-BE49-F238E27FC236}">
                  <a16:creationId xmlns:a16="http://schemas.microsoft.com/office/drawing/2014/main" id="{C3BBD447-978A-A32F-7B26-42DA2E921D3D}"/>
                </a:ext>
              </a:extLst>
            </p:cNvPr>
            <p:cNvSpPr txBox="1"/>
            <p:nvPr/>
          </p:nvSpPr>
          <p:spPr>
            <a:xfrm rot="16200000">
              <a:off x="1091700" y="1194272"/>
              <a:ext cx="2065281" cy="223091"/>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Calibrate models for patients</a:t>
              </a:r>
            </a:p>
          </p:txBody>
        </p:sp>
        <p:sp>
          <p:nvSpPr>
            <p:cNvPr id="8" name="TextBox 7">
              <a:extLst>
                <a:ext uri="{FF2B5EF4-FFF2-40B4-BE49-F238E27FC236}">
                  <a16:creationId xmlns:a16="http://schemas.microsoft.com/office/drawing/2014/main" id="{E83DB7CB-8A36-F0C7-6C0A-E69CE23A44AE}"/>
                </a:ext>
              </a:extLst>
            </p:cNvPr>
            <p:cNvSpPr txBox="1"/>
            <p:nvPr/>
          </p:nvSpPr>
          <p:spPr>
            <a:xfrm>
              <a:off x="2793220" y="345048"/>
              <a:ext cx="84824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Baseline;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0</a:t>
              </a:r>
              <a:endParaRPr lang="en-US" sz="1333" i="1" kern="0" dirty="0">
                <a:solidFill>
                  <a:srgbClr val="FFFFFF"/>
                </a:solidFill>
                <a:latin typeface="Times New Roman" panose="02020603050405020304" pitchFamily="18" charset="0"/>
                <a:cs typeface="Times New Roman" panose="02020603050405020304" pitchFamily="18" charset="0"/>
                <a:sym typeface="Arial"/>
              </a:endParaRPr>
            </a:p>
            <a:p>
              <a:pPr algn="ctr" defTabSz="1219170">
                <a:buClr>
                  <a:srgbClr val="000000"/>
                </a:buClr>
              </a:pP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459E0CFD-8677-D559-A834-FE7E28EE1B08}"/>
                </a:ext>
              </a:extLst>
            </p:cNvPr>
            <p:cNvSpPr txBox="1"/>
            <p:nvPr/>
          </p:nvSpPr>
          <p:spPr>
            <a:xfrm>
              <a:off x="6934702" y="327836"/>
              <a:ext cx="81907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5-months </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5m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1" name="TextBox 10">
              <a:extLst>
                <a:ext uri="{FF2B5EF4-FFF2-40B4-BE49-F238E27FC236}">
                  <a16:creationId xmlns:a16="http://schemas.microsoft.com/office/drawing/2014/main" id="{972883F4-F840-BC6D-CF41-BD38DCA4B3A8}"/>
                </a:ext>
              </a:extLst>
            </p:cNvPr>
            <p:cNvSpPr txBox="1"/>
            <p:nvPr/>
          </p:nvSpPr>
          <p:spPr>
            <a:xfrm rot="16200000">
              <a:off x="2140225" y="713666"/>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Measured</a:t>
              </a:r>
            </a:p>
          </p:txBody>
        </p:sp>
        <p:sp>
          <p:nvSpPr>
            <p:cNvPr id="12" name="Oval 11">
              <a:extLst>
                <a:ext uri="{FF2B5EF4-FFF2-40B4-BE49-F238E27FC236}">
                  <a16:creationId xmlns:a16="http://schemas.microsoft.com/office/drawing/2014/main" id="{8D6E60F1-D6C7-C881-766E-CEC644B13559}"/>
                </a:ext>
              </a:extLst>
            </p:cNvPr>
            <p:cNvSpPr/>
            <p:nvPr/>
          </p:nvSpPr>
          <p:spPr>
            <a:xfrm>
              <a:off x="2753194" y="1532876"/>
              <a:ext cx="731520"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1CB40A2-005B-EB32-DBE1-C3EC97326B19}"/>
                    </a:ext>
                  </a:extLst>
                </p:cNvPr>
                <p:cNvSpPr txBox="1"/>
                <p:nvPr/>
              </p:nvSpPr>
              <p:spPr>
                <a:xfrm>
                  <a:off x="2752049" y="1633717"/>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𝐸</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71CB40A2-005B-EB32-DBE1-C3EC97326B19}"/>
                    </a:ext>
                  </a:extLst>
                </p:cNvPr>
                <p:cNvSpPr txBox="1">
                  <a:spLocks noRot="1" noChangeAspect="1" noMove="1" noResize="1" noEditPoints="1" noAdjustHandles="1" noChangeArrowheads="1" noChangeShapeType="1" noTextEdit="1"/>
                </p:cNvSpPr>
                <p:nvPr/>
              </p:nvSpPr>
              <p:spPr>
                <a:xfrm>
                  <a:off x="2752049" y="1633717"/>
                  <a:ext cx="403534" cy="390925"/>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D378BC3-7C55-A3E0-FEDB-A48813CDCA22}"/>
                    </a:ext>
                  </a:extLst>
                </p:cNvPr>
                <p:cNvSpPr txBox="1"/>
                <p:nvPr/>
              </p:nvSpPr>
              <p:spPr>
                <a:xfrm>
                  <a:off x="3059615" y="1739861"/>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𝑁</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4" name="TextBox 13">
                  <a:extLst>
                    <a:ext uri="{FF2B5EF4-FFF2-40B4-BE49-F238E27FC236}">
                      <a16:creationId xmlns:a16="http://schemas.microsoft.com/office/drawing/2014/main" id="{AD378BC3-7C55-A3E0-FEDB-A48813CDCA22}"/>
                    </a:ext>
                  </a:extLst>
                </p:cNvPr>
                <p:cNvSpPr txBox="1">
                  <a:spLocks noRot="1" noChangeAspect="1" noMove="1" noResize="1" noEditPoints="1" noAdjustHandles="1" noChangeArrowheads="1" noChangeShapeType="1" noTextEdit="1"/>
                </p:cNvSpPr>
                <p:nvPr/>
              </p:nvSpPr>
              <p:spPr>
                <a:xfrm>
                  <a:off x="3059615" y="1739861"/>
                  <a:ext cx="403534" cy="390925"/>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DD3FD-663E-475B-636D-4F104A943309}"/>
                    </a:ext>
                  </a:extLst>
                </p:cNvPr>
                <p:cNvSpPr txBox="1"/>
                <p:nvPr/>
              </p:nvSpPr>
              <p:spPr>
                <a:xfrm>
                  <a:off x="4857667" y="1661899"/>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5" name="TextBox 14">
                  <a:extLst>
                    <a:ext uri="{FF2B5EF4-FFF2-40B4-BE49-F238E27FC236}">
                      <a16:creationId xmlns:a16="http://schemas.microsoft.com/office/drawing/2014/main" id="{349DD3FD-663E-475B-636D-4F104A943309}"/>
                    </a:ext>
                  </a:extLst>
                </p:cNvPr>
                <p:cNvSpPr txBox="1">
                  <a:spLocks noRot="1" noChangeAspect="1" noMove="1" noResize="1" noEditPoints="1" noAdjustHandles="1" noChangeArrowheads="1" noChangeShapeType="1" noTextEdit="1"/>
                </p:cNvSpPr>
                <p:nvPr/>
              </p:nvSpPr>
              <p:spPr>
                <a:xfrm>
                  <a:off x="4857667" y="1661899"/>
                  <a:ext cx="759403" cy="2385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9AA1B3D-C623-A696-C833-68B715370EA9}"/>
                    </a:ext>
                  </a:extLst>
                </p:cNvPr>
                <p:cNvSpPr txBox="1"/>
                <p:nvPr/>
              </p:nvSpPr>
              <p:spPr>
                <a:xfrm>
                  <a:off x="4857667" y="1858223"/>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6" name="TextBox 15">
                  <a:extLst>
                    <a:ext uri="{FF2B5EF4-FFF2-40B4-BE49-F238E27FC236}">
                      <a16:creationId xmlns:a16="http://schemas.microsoft.com/office/drawing/2014/main" id="{79AA1B3D-C623-A696-C833-68B715370EA9}"/>
                    </a:ext>
                  </a:extLst>
                </p:cNvPr>
                <p:cNvSpPr txBox="1">
                  <a:spLocks noRot="1" noChangeAspect="1" noMove="1" noResize="1" noEditPoints="1" noAdjustHandles="1" noChangeArrowheads="1" noChangeShapeType="1" noTextEdit="1"/>
                </p:cNvSpPr>
                <p:nvPr/>
              </p:nvSpPr>
              <p:spPr>
                <a:xfrm>
                  <a:off x="4857667" y="1858223"/>
                  <a:ext cx="759403" cy="2385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F008FB9-4DD5-4EB7-3DEC-9D41A960334E}"/>
                    </a:ext>
                  </a:extLst>
                </p:cNvPr>
                <p:cNvSpPr txBox="1"/>
                <p:nvPr/>
              </p:nvSpPr>
              <p:spPr>
                <a:xfrm>
                  <a:off x="7031409" y="1662285"/>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7" name="TextBox 16">
                  <a:extLst>
                    <a:ext uri="{FF2B5EF4-FFF2-40B4-BE49-F238E27FC236}">
                      <a16:creationId xmlns:a16="http://schemas.microsoft.com/office/drawing/2014/main" id="{0F008FB9-4DD5-4EB7-3DEC-9D41A960334E}"/>
                    </a:ext>
                  </a:extLst>
                </p:cNvPr>
                <p:cNvSpPr txBox="1">
                  <a:spLocks noRot="1" noChangeAspect="1" noMove="1" noResize="1" noEditPoints="1" noAdjustHandles="1" noChangeArrowheads="1" noChangeShapeType="1" noTextEdit="1"/>
                </p:cNvSpPr>
                <p:nvPr/>
              </p:nvSpPr>
              <p:spPr>
                <a:xfrm>
                  <a:off x="7031409" y="1662285"/>
                  <a:ext cx="759403" cy="2385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9FEBCE-2C1B-CAD3-CA3D-40B1997AF475}"/>
                    </a:ext>
                  </a:extLst>
                </p:cNvPr>
                <p:cNvSpPr txBox="1"/>
                <p:nvPr/>
              </p:nvSpPr>
              <p:spPr>
                <a:xfrm>
                  <a:off x="7031409" y="1858051"/>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8" name="TextBox 17">
                  <a:extLst>
                    <a:ext uri="{FF2B5EF4-FFF2-40B4-BE49-F238E27FC236}">
                      <a16:creationId xmlns:a16="http://schemas.microsoft.com/office/drawing/2014/main" id="{529FEBCE-2C1B-CAD3-CA3D-40B1997AF475}"/>
                    </a:ext>
                  </a:extLst>
                </p:cNvPr>
                <p:cNvSpPr txBox="1">
                  <a:spLocks noRot="1" noChangeAspect="1" noMove="1" noResize="1" noEditPoints="1" noAdjustHandles="1" noChangeArrowheads="1" noChangeShapeType="1" noTextEdit="1"/>
                </p:cNvSpPr>
                <p:nvPr/>
              </p:nvSpPr>
              <p:spPr>
                <a:xfrm>
                  <a:off x="7031409" y="1858051"/>
                  <a:ext cx="759403" cy="238575"/>
                </a:xfrm>
                <a:prstGeom prst="rect">
                  <a:avLst/>
                </a:prstGeom>
                <a:blipFill>
                  <a:blip r:embed="rId11"/>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918287F1-F790-16CD-7830-A0E787E1329E}"/>
                </a:ext>
              </a:extLst>
            </p:cNvPr>
            <p:cNvCxnSpPr>
              <a:cxnSpLocks/>
              <a:stCxn id="12" idx="6"/>
              <a:endCxn id="39" idx="2"/>
            </p:cNvCxnSpPr>
            <p:nvPr/>
          </p:nvCxnSpPr>
          <p:spPr>
            <a:xfrm>
              <a:off x="3484714" y="1898636"/>
              <a:ext cx="1391790" cy="27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16421DBA-A1BB-4DB4-1856-9C0C940ECD77}"/>
                </a:ext>
              </a:extLst>
            </p:cNvPr>
            <p:cNvCxnSpPr>
              <a:cxnSpLocks/>
              <a:stCxn id="39" idx="6"/>
              <a:endCxn id="40" idx="2"/>
            </p:cNvCxnSpPr>
            <p:nvPr/>
          </p:nvCxnSpPr>
          <p:spPr>
            <a:xfrm flipV="1">
              <a:off x="5638545" y="1890144"/>
              <a:ext cx="1412601" cy="112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CEBCD63-96E2-DC61-DD96-ECE1BB889F23}"/>
                </a:ext>
              </a:extLst>
            </p:cNvPr>
            <p:cNvCxnSpPr>
              <a:cxnSpLocks/>
            </p:cNvCxnSpPr>
            <p:nvPr/>
          </p:nvCxnSpPr>
          <p:spPr>
            <a:xfrm>
              <a:off x="3211523" y="1317718"/>
              <a:ext cx="1" cy="2189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590565C-30DA-D609-2C5D-2B4B5242B4AA}"/>
                </a:ext>
              </a:extLst>
            </p:cNvPr>
            <p:cNvSpPr txBox="1"/>
            <p:nvPr/>
          </p:nvSpPr>
          <p:spPr>
            <a:xfrm>
              <a:off x="3469384" y="1257243"/>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Tumor growth &amp; response parameters</a:t>
              </a:r>
            </a:p>
          </p:txBody>
        </p:sp>
        <p:cxnSp>
          <p:nvCxnSpPr>
            <p:cNvPr id="23" name="Straight Arrow Connector 22">
              <a:extLst>
                <a:ext uri="{FF2B5EF4-FFF2-40B4-BE49-F238E27FC236}">
                  <a16:creationId xmlns:a16="http://schemas.microsoft.com/office/drawing/2014/main" id="{66EDBE25-74D8-7B7F-0281-61657E10C03D}"/>
                </a:ext>
              </a:extLst>
            </p:cNvPr>
            <p:cNvCxnSpPr>
              <a:cxnSpLocks/>
            </p:cNvCxnSpPr>
            <p:nvPr/>
          </p:nvCxnSpPr>
          <p:spPr>
            <a:xfrm flipH="1">
              <a:off x="3378256" y="1490181"/>
              <a:ext cx="245115" cy="1488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E1F49BE-67D0-36F3-4036-E545DC6476F9}"/>
                </a:ext>
              </a:extLst>
            </p:cNvPr>
            <p:cNvSpPr txBox="1"/>
            <p:nvPr/>
          </p:nvSpPr>
          <p:spPr>
            <a:xfrm>
              <a:off x="4800134" y="327307"/>
              <a:ext cx="835164"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1-month</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1m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cxnSp>
          <p:nvCxnSpPr>
            <p:cNvPr id="25" name="Straight Arrow Connector 24">
              <a:extLst>
                <a:ext uri="{FF2B5EF4-FFF2-40B4-BE49-F238E27FC236}">
                  <a16:creationId xmlns:a16="http://schemas.microsoft.com/office/drawing/2014/main" id="{AEEC41BF-A973-FE9D-F5EA-73B91DBD6BFC}"/>
                </a:ext>
              </a:extLst>
            </p:cNvPr>
            <p:cNvCxnSpPr>
              <a:cxnSpLocks/>
            </p:cNvCxnSpPr>
            <p:nvPr/>
          </p:nvCxnSpPr>
          <p:spPr>
            <a:xfrm>
              <a:off x="3641466" y="856222"/>
              <a:ext cx="107263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22942F31-DDF0-0FC7-D08B-FF4FFEBF9229}"/>
                </a:ext>
              </a:extLst>
            </p:cNvPr>
            <p:cNvCxnSpPr>
              <a:cxnSpLocks/>
            </p:cNvCxnSpPr>
            <p:nvPr/>
          </p:nvCxnSpPr>
          <p:spPr>
            <a:xfrm>
              <a:off x="5730468" y="878332"/>
              <a:ext cx="106786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BBE678-5F5D-6B13-24AC-459C0B40021A}"/>
                    </a:ext>
                  </a:extLst>
                </p:cNvPr>
                <p:cNvSpPr txBox="1"/>
                <p:nvPr/>
              </p:nvSpPr>
              <p:spPr>
                <a:xfrm>
                  <a:off x="3449940" y="1923823"/>
                  <a:ext cx="1539506"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(b)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r>
                    <a:rPr lang="en-US" sz="1467" kern="100" dirty="0">
                      <a:solidFill>
                        <a:srgbClr val="000000"/>
                      </a:solidFill>
                      <a:latin typeface="Arial"/>
                      <a:ea typeface="Arial Unicode MS" panose="020B0604020202020204" pitchFamily="34" charset="-128"/>
                      <a:cs typeface="Times New Roman" panose="02020603050405020304" pitchFamily="18" charset="0"/>
                      <a:sym typeface="Arial"/>
                    </a:rPr>
                    <a:t> </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r>
                    <a:rPr lang="en-US" sz="1467" kern="0" dirty="0">
                      <a:solidFill>
                        <a:srgbClr val="000000"/>
                      </a:solidFill>
                      <a:latin typeface="Times New Roman" panose="02020603050405020304" pitchFamily="18" charset="0"/>
                      <a:cs typeface="Times New Roman" panose="02020603050405020304" pitchFamily="18" charset="0"/>
                      <a:sym typeface="Arial"/>
                    </a:rPr>
                    <a:t>  </a:t>
                  </a:r>
                </a:p>
              </p:txBody>
            </p:sp>
          </mc:Choice>
          <mc:Fallback xmlns="">
            <p:sp>
              <p:nvSpPr>
                <p:cNvPr id="27" name="TextBox 26">
                  <a:extLst>
                    <a:ext uri="{FF2B5EF4-FFF2-40B4-BE49-F238E27FC236}">
                      <a16:creationId xmlns:a16="http://schemas.microsoft.com/office/drawing/2014/main" id="{53BBE678-5F5D-6B13-24AC-459C0B40021A}"/>
                    </a:ext>
                  </a:extLst>
                </p:cNvPr>
                <p:cNvSpPr txBox="1">
                  <a:spLocks noRot="1" noChangeAspect="1" noMove="1" noResize="1" noEditPoints="1" noAdjustHandles="1" noChangeArrowheads="1" noChangeShapeType="1" noTextEdit="1"/>
                </p:cNvSpPr>
                <p:nvPr/>
              </p:nvSpPr>
              <p:spPr>
                <a:xfrm>
                  <a:off x="3449940" y="1923823"/>
                  <a:ext cx="1539506" cy="238575"/>
                </a:xfrm>
                <a:prstGeom prst="rect">
                  <a:avLst/>
                </a:prstGeom>
                <a:blipFill>
                  <a:blip r:embed="rId12"/>
                  <a:stretch>
                    <a:fillRect l="-1235" t="-7692"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55DACC6-2AFD-FB58-430E-45A76C8FB54E}"/>
                    </a:ext>
                  </a:extLst>
                </p:cNvPr>
                <p:cNvSpPr txBox="1"/>
                <p:nvPr/>
              </p:nvSpPr>
              <p:spPr>
                <a:xfrm>
                  <a:off x="5559748" y="1918518"/>
                  <a:ext cx="160866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 </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mc:Choice>
          <mc:Fallback xmlns="">
            <p:sp>
              <p:nvSpPr>
                <p:cNvPr id="28" name="TextBox 27">
                  <a:extLst>
                    <a:ext uri="{FF2B5EF4-FFF2-40B4-BE49-F238E27FC236}">
                      <a16:creationId xmlns:a16="http://schemas.microsoft.com/office/drawing/2014/main" id="{B55DACC6-2AFD-FB58-430E-45A76C8FB54E}"/>
                    </a:ext>
                  </a:extLst>
                </p:cNvPr>
                <p:cNvSpPr txBox="1">
                  <a:spLocks noRot="1" noChangeAspect="1" noMove="1" noResize="1" noEditPoints="1" noAdjustHandles="1" noChangeArrowheads="1" noChangeShapeType="1" noTextEdit="1"/>
                </p:cNvSpPr>
                <p:nvPr/>
              </p:nvSpPr>
              <p:spPr>
                <a:xfrm>
                  <a:off x="5559748" y="1918518"/>
                  <a:ext cx="1608664" cy="238575"/>
                </a:xfrm>
                <a:prstGeom prst="rect">
                  <a:avLst/>
                </a:prstGeom>
                <a:blipFill>
                  <a:blip r:embed="rId13"/>
                  <a:stretch>
                    <a:fillRect t="-3846" b="-19231"/>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1E0BFA79-237B-8DE2-0CC3-3F3CD355E670}"/>
                </a:ext>
              </a:extLst>
            </p:cNvPr>
            <p:cNvSpPr txBox="1"/>
            <p:nvPr/>
          </p:nvSpPr>
          <p:spPr>
            <a:xfrm>
              <a:off x="5541142" y="1274084"/>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Assess error between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and measurement</a:t>
              </a:r>
            </a:p>
          </p:txBody>
        </p:sp>
        <p:cxnSp>
          <p:nvCxnSpPr>
            <p:cNvPr id="30" name="Straight Arrow Connector 29">
              <a:extLst>
                <a:ext uri="{FF2B5EF4-FFF2-40B4-BE49-F238E27FC236}">
                  <a16:creationId xmlns:a16="http://schemas.microsoft.com/office/drawing/2014/main" id="{B63C1C2C-74F0-9DC7-B031-608C098EDDB8}"/>
                </a:ext>
              </a:extLst>
            </p:cNvPr>
            <p:cNvCxnSpPr>
              <a:cxnSpLocks/>
            </p:cNvCxnSpPr>
            <p:nvPr/>
          </p:nvCxnSpPr>
          <p:spPr>
            <a:xfrm flipH="1">
              <a:off x="6894595" y="1352621"/>
              <a:ext cx="306297" cy="1109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127F772D-E400-8E90-C523-38A53DEEFFAC}"/>
                </a:ext>
              </a:extLst>
            </p:cNvPr>
            <p:cNvCxnSpPr>
              <a:cxnSpLocks/>
            </p:cNvCxnSpPr>
            <p:nvPr/>
          </p:nvCxnSpPr>
          <p:spPr>
            <a:xfrm flipH="1" flipV="1">
              <a:off x="6929479" y="1555078"/>
              <a:ext cx="161668" cy="1055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8A8794EF-DD9A-15A7-4FE4-DC4D2A6DB3C5}"/>
                </a:ext>
              </a:extLst>
            </p:cNvPr>
            <p:cNvCxnSpPr>
              <a:cxnSpLocks/>
            </p:cNvCxnSpPr>
            <p:nvPr/>
          </p:nvCxnSpPr>
          <p:spPr>
            <a:xfrm>
              <a:off x="5364453" y="1335653"/>
              <a:ext cx="283618" cy="1414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CBB62C75-07BC-AB20-BA16-DA07FF6A6A5E}"/>
                </a:ext>
              </a:extLst>
            </p:cNvPr>
            <p:cNvSpPr txBox="1"/>
            <p:nvPr/>
          </p:nvSpPr>
          <p:spPr>
            <a:xfrm>
              <a:off x="5829844" y="1124960"/>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(d)</a:t>
              </a:r>
            </a:p>
          </p:txBody>
        </p:sp>
        <p:cxnSp>
          <p:nvCxnSpPr>
            <p:cNvPr id="34" name="Straight Arrow Connector 33">
              <a:extLst>
                <a:ext uri="{FF2B5EF4-FFF2-40B4-BE49-F238E27FC236}">
                  <a16:creationId xmlns:a16="http://schemas.microsoft.com/office/drawing/2014/main" id="{572D2C68-E703-DD5F-00A8-5BA9C49FEB26}"/>
                </a:ext>
              </a:extLst>
            </p:cNvPr>
            <p:cNvCxnSpPr>
              <a:cxnSpLocks/>
            </p:cNvCxnSpPr>
            <p:nvPr/>
          </p:nvCxnSpPr>
          <p:spPr>
            <a:xfrm flipV="1">
              <a:off x="5500057" y="1518009"/>
              <a:ext cx="135564" cy="9145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41F050F1-C056-5DEE-5F46-FEE4EFFB3559}"/>
                </a:ext>
              </a:extLst>
            </p:cNvPr>
            <p:cNvSpPr/>
            <p:nvPr/>
          </p:nvSpPr>
          <p:spPr>
            <a:xfrm>
              <a:off x="4876504" y="1535670"/>
              <a:ext cx="762041"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0" name="Oval 39">
              <a:extLst>
                <a:ext uri="{FF2B5EF4-FFF2-40B4-BE49-F238E27FC236}">
                  <a16:creationId xmlns:a16="http://schemas.microsoft.com/office/drawing/2014/main" id="{8B82A51E-7E0B-2427-F845-327CECEE03BF}"/>
                </a:ext>
              </a:extLst>
            </p:cNvPr>
            <p:cNvSpPr/>
            <p:nvPr/>
          </p:nvSpPr>
          <p:spPr>
            <a:xfrm>
              <a:off x="7051146" y="1516039"/>
              <a:ext cx="759402" cy="748209"/>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1" name="Rectangle 40">
              <a:extLst>
                <a:ext uri="{FF2B5EF4-FFF2-40B4-BE49-F238E27FC236}">
                  <a16:creationId xmlns:a16="http://schemas.microsoft.com/office/drawing/2014/main" id="{C6584126-F9E5-DCB3-B877-44D11202F7E4}"/>
                </a:ext>
              </a:extLst>
            </p:cNvPr>
            <p:cNvSpPr/>
            <p:nvPr/>
          </p:nvSpPr>
          <p:spPr>
            <a:xfrm>
              <a:off x="1997125" y="273177"/>
              <a:ext cx="63318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grpSp>
      <p:cxnSp>
        <p:nvCxnSpPr>
          <p:cNvPr id="43" name="Straight Arrow Connector 42">
            <a:extLst>
              <a:ext uri="{FF2B5EF4-FFF2-40B4-BE49-F238E27FC236}">
                <a16:creationId xmlns:a16="http://schemas.microsoft.com/office/drawing/2014/main" id="{D219CB67-78CE-BEFE-C192-1BB9D7E0AB34}"/>
              </a:ext>
            </a:extLst>
          </p:cNvPr>
          <p:cNvCxnSpPr>
            <a:cxnSpLocks/>
          </p:cNvCxnSpPr>
          <p:nvPr/>
        </p:nvCxnSpPr>
        <p:spPr>
          <a:xfrm>
            <a:off x="7009432" y="3209837"/>
            <a:ext cx="0" cy="43832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DF209592-F967-FD8C-7E43-5E27827EE2A9}"/>
              </a:ext>
            </a:extLst>
          </p:cNvPr>
          <p:cNvSpPr txBox="1"/>
          <p:nvPr/>
        </p:nvSpPr>
        <p:spPr>
          <a:xfrm rot="16200000">
            <a:off x="-859782" y="2900012"/>
            <a:ext cx="3249608" cy="584775"/>
          </a:xfrm>
          <a:prstGeom prst="rect">
            <a:avLst/>
          </a:prstGeom>
          <a:noFill/>
        </p:spPr>
        <p:txBody>
          <a:bodyPr wrap="none" rtlCol="0">
            <a:spAutoFit/>
          </a:bodyPr>
          <a:lstStyle/>
          <a:p>
            <a:pPr defTabSz="1219170">
              <a:buClr>
                <a:srgbClr val="000000"/>
              </a:buClr>
            </a:pPr>
            <a:r>
              <a:rPr lang="en-US" sz="3200" b="1" kern="0" dirty="0">
                <a:solidFill>
                  <a:srgbClr val="FFFFFF"/>
                </a:solidFill>
                <a:latin typeface="Times New Roman" panose="02020603050405020304" pitchFamily="18" charset="0"/>
                <a:cs typeface="Times New Roman" panose="02020603050405020304" pitchFamily="18" charset="0"/>
                <a:sym typeface="Arial"/>
              </a:rPr>
              <a:t>Project flowchart</a:t>
            </a:r>
          </a:p>
        </p:txBody>
      </p:sp>
      <p:grpSp>
        <p:nvGrpSpPr>
          <p:cNvPr id="136" name="Group 135">
            <a:extLst>
              <a:ext uri="{FF2B5EF4-FFF2-40B4-BE49-F238E27FC236}">
                <a16:creationId xmlns:a16="http://schemas.microsoft.com/office/drawing/2014/main" id="{488D65DD-D938-48E6-9D48-5EDA552FBFDD}"/>
              </a:ext>
            </a:extLst>
          </p:cNvPr>
          <p:cNvGrpSpPr/>
          <p:nvPr/>
        </p:nvGrpSpPr>
        <p:grpSpPr>
          <a:xfrm>
            <a:off x="2662833" y="3692846"/>
            <a:ext cx="8470787" cy="2844432"/>
            <a:chOff x="1997125" y="2769634"/>
            <a:chExt cx="6353090" cy="2133324"/>
          </a:xfrm>
        </p:grpSpPr>
        <p:pic>
          <p:nvPicPr>
            <p:cNvPr id="2" name="Picture 1">
              <a:extLst>
                <a:ext uri="{FF2B5EF4-FFF2-40B4-BE49-F238E27FC236}">
                  <a16:creationId xmlns:a16="http://schemas.microsoft.com/office/drawing/2014/main" id="{FA56BDE4-F01B-72C0-A47B-2B3E041DDA0A}"/>
                </a:ext>
              </a:extLst>
            </p:cNvPr>
            <p:cNvPicPr>
              <a:picLocks noChangeAspect="1"/>
            </p:cNvPicPr>
            <p:nvPr/>
          </p:nvPicPr>
          <p:blipFill>
            <a:blip r:embed="rId14"/>
            <a:srcRect l="43680" t="34757" r="40258" b="38224"/>
            <a:stretch/>
          </p:blipFill>
          <p:spPr>
            <a:xfrm>
              <a:off x="4916803" y="3242097"/>
              <a:ext cx="922260" cy="1163480"/>
            </a:xfrm>
            <a:prstGeom prst="rect">
              <a:avLst/>
            </a:prstGeom>
          </p:spPr>
        </p:pic>
        <p:pic>
          <p:nvPicPr>
            <p:cNvPr id="10" name="Picture 9">
              <a:extLst>
                <a:ext uri="{FF2B5EF4-FFF2-40B4-BE49-F238E27FC236}">
                  <a16:creationId xmlns:a16="http://schemas.microsoft.com/office/drawing/2014/main" id="{8AD49DC7-2E3B-48A6-F0C7-479A7E1F8FAC}"/>
                </a:ext>
              </a:extLst>
            </p:cNvPr>
            <p:cNvPicPr>
              <a:picLocks noChangeAspect="1"/>
            </p:cNvPicPr>
            <p:nvPr/>
          </p:nvPicPr>
          <p:blipFill>
            <a:blip r:embed="rId14"/>
            <a:srcRect l="28540" t="34871" r="55398" b="38110"/>
            <a:stretch/>
          </p:blipFill>
          <p:spPr>
            <a:xfrm>
              <a:off x="3687782" y="3242097"/>
              <a:ext cx="922260" cy="1163480"/>
            </a:xfrm>
            <a:prstGeom prst="rect">
              <a:avLst/>
            </a:prstGeom>
          </p:spPr>
        </p:pic>
        <p:pic>
          <p:nvPicPr>
            <p:cNvPr id="42" name="Picture 41">
              <a:extLst>
                <a:ext uri="{FF2B5EF4-FFF2-40B4-BE49-F238E27FC236}">
                  <a16:creationId xmlns:a16="http://schemas.microsoft.com/office/drawing/2014/main" id="{673D3B94-7FDB-5CD1-A7A4-F0B1195FF5EF}"/>
                </a:ext>
              </a:extLst>
            </p:cNvPr>
            <p:cNvPicPr>
              <a:picLocks noChangeAspect="1"/>
            </p:cNvPicPr>
            <p:nvPr/>
          </p:nvPicPr>
          <p:blipFill>
            <a:blip r:embed="rId14"/>
            <a:srcRect l="12997" t="34717" r="70941" b="38264"/>
            <a:stretch/>
          </p:blipFill>
          <p:spPr>
            <a:xfrm>
              <a:off x="2472830" y="3243601"/>
              <a:ext cx="920450" cy="1161196"/>
            </a:xfrm>
            <a:prstGeom prst="rect">
              <a:avLst/>
            </a:prstGeom>
          </p:spPr>
        </p:pic>
        <p:sp>
          <p:nvSpPr>
            <p:cNvPr id="45" name="TextBox 44">
              <a:extLst>
                <a:ext uri="{FF2B5EF4-FFF2-40B4-BE49-F238E27FC236}">
                  <a16:creationId xmlns:a16="http://schemas.microsoft.com/office/drawing/2014/main" id="{24F6A201-FE42-C782-03FD-8E1AD4E507A8}"/>
                </a:ext>
              </a:extLst>
            </p:cNvPr>
            <p:cNvSpPr txBox="1"/>
            <p:nvPr/>
          </p:nvSpPr>
          <p:spPr>
            <a:xfrm>
              <a:off x="2483306" y="2813250"/>
              <a:ext cx="3342252" cy="25391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Post-RT </a:t>
              </a:r>
              <a:r>
                <a:rPr lang="en-US" sz="1600" b="1" i="1" kern="0" dirty="0">
                  <a:solidFill>
                    <a:srgbClr val="000000"/>
                  </a:solidFill>
                  <a:latin typeface="Times New Roman" panose="02020603050405020304" pitchFamily="18" charset="0"/>
                  <a:cs typeface="Times New Roman" panose="02020603050405020304" pitchFamily="18" charset="0"/>
                  <a:sym typeface="Arial"/>
                </a:rPr>
                <a:t>in silico </a:t>
              </a:r>
              <a:r>
                <a:rPr lang="en-US" sz="1600" b="1" kern="0" dirty="0">
                  <a:solidFill>
                    <a:srgbClr val="000000"/>
                  </a:solidFill>
                  <a:latin typeface="Times New Roman" panose="02020603050405020304" pitchFamily="18" charset="0"/>
                  <a:cs typeface="Times New Roman" panose="02020603050405020304" pitchFamily="18" charset="0"/>
                  <a:sym typeface="Arial"/>
                </a:rPr>
                <a:t>experiments</a:t>
              </a:r>
              <a:endParaRPr lang="en-US" sz="1600" kern="0" dirty="0">
                <a:solidFill>
                  <a:srgbClr val="000000"/>
                </a:solidFill>
                <a:latin typeface="Arial"/>
                <a:cs typeface="Arial"/>
                <a:sym typeface="Arial"/>
              </a:endParaRPr>
            </a:p>
          </p:txBody>
        </p:sp>
        <p:sp>
          <p:nvSpPr>
            <p:cNvPr id="51" name="TextBox 50">
              <a:extLst>
                <a:ext uri="{FF2B5EF4-FFF2-40B4-BE49-F238E27FC236}">
                  <a16:creationId xmlns:a16="http://schemas.microsoft.com/office/drawing/2014/main" id="{B4A0DABA-9F18-D374-3FAF-82D0BDC4EFE9}"/>
                </a:ext>
              </a:extLst>
            </p:cNvPr>
            <p:cNvSpPr txBox="1"/>
            <p:nvPr/>
          </p:nvSpPr>
          <p:spPr>
            <a:xfrm>
              <a:off x="6653564" y="3152360"/>
              <a:ext cx="1575689" cy="25391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Response assessment</a:t>
              </a:r>
            </a:p>
          </p:txBody>
        </p:sp>
        <p:sp>
          <p:nvSpPr>
            <p:cNvPr id="53" name="TextBox 52">
              <a:extLst>
                <a:ext uri="{FF2B5EF4-FFF2-40B4-BE49-F238E27FC236}">
                  <a16:creationId xmlns:a16="http://schemas.microsoft.com/office/drawing/2014/main" id="{4C21473D-B7D1-D005-F8C9-DD323E0BA9F3}"/>
                </a:ext>
              </a:extLst>
            </p:cNvPr>
            <p:cNvSpPr txBox="1"/>
            <p:nvPr/>
          </p:nvSpPr>
          <p:spPr>
            <a:xfrm>
              <a:off x="2395682" y="3004897"/>
              <a:ext cx="1091360" cy="23857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homogeneous</a:t>
              </a:r>
            </a:p>
          </p:txBody>
        </p:sp>
        <p:sp>
          <p:nvSpPr>
            <p:cNvPr id="54" name="TextBox 53">
              <a:extLst>
                <a:ext uri="{FF2B5EF4-FFF2-40B4-BE49-F238E27FC236}">
                  <a16:creationId xmlns:a16="http://schemas.microsoft.com/office/drawing/2014/main" id="{9F670EAA-F859-8472-937B-5E8B0D988794}"/>
                </a:ext>
              </a:extLst>
            </p:cNvPr>
            <p:cNvSpPr txBox="1"/>
            <p:nvPr/>
          </p:nvSpPr>
          <p:spPr>
            <a:xfrm>
              <a:off x="4132033" y="3001879"/>
              <a:ext cx="1258577" cy="23857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heterogeneous</a:t>
              </a:r>
            </a:p>
          </p:txBody>
        </p:sp>
        <p:sp>
          <p:nvSpPr>
            <p:cNvPr id="55" name="TextBox 54">
              <a:extLst>
                <a:ext uri="{FF2B5EF4-FFF2-40B4-BE49-F238E27FC236}">
                  <a16:creationId xmlns:a16="http://schemas.microsoft.com/office/drawing/2014/main" id="{CCD29340-7B29-9ED2-1951-318FE5BEEAF8}"/>
                </a:ext>
              </a:extLst>
            </p:cNvPr>
            <p:cNvSpPr txBox="1"/>
            <p:nvPr/>
          </p:nvSpPr>
          <p:spPr>
            <a:xfrm>
              <a:off x="3689302" y="3245301"/>
              <a:ext cx="918929"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V</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6" name="TextBox 55">
              <a:extLst>
                <a:ext uri="{FF2B5EF4-FFF2-40B4-BE49-F238E27FC236}">
                  <a16:creationId xmlns:a16="http://schemas.microsoft.com/office/drawing/2014/main" id="{C7CDF035-091F-787D-D82A-F1546F043D2C}"/>
                </a:ext>
              </a:extLst>
            </p:cNvPr>
            <p:cNvSpPr txBox="1"/>
            <p:nvPr/>
          </p:nvSpPr>
          <p:spPr>
            <a:xfrm>
              <a:off x="4911551" y="3245301"/>
              <a:ext cx="920621"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CD</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7" name="TextBox 56">
              <a:extLst>
                <a:ext uri="{FF2B5EF4-FFF2-40B4-BE49-F238E27FC236}">
                  <a16:creationId xmlns:a16="http://schemas.microsoft.com/office/drawing/2014/main" id="{BEDBCD2D-EC4E-BACD-E717-44B73C6AD91D}"/>
                </a:ext>
              </a:extLst>
            </p:cNvPr>
            <p:cNvSpPr txBox="1"/>
            <p:nvPr/>
          </p:nvSpPr>
          <p:spPr>
            <a:xfrm>
              <a:off x="3389442" y="3718000"/>
              <a:ext cx="310599"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8" name="TextBox 57">
              <a:extLst>
                <a:ext uri="{FF2B5EF4-FFF2-40B4-BE49-F238E27FC236}">
                  <a16:creationId xmlns:a16="http://schemas.microsoft.com/office/drawing/2014/main" id="{E8C3E420-0E9F-1474-3DD7-093BDF69571D}"/>
                </a:ext>
              </a:extLst>
            </p:cNvPr>
            <p:cNvSpPr txBox="1"/>
            <p:nvPr/>
          </p:nvSpPr>
          <p:spPr>
            <a:xfrm>
              <a:off x="4608231" y="3723720"/>
              <a:ext cx="360265"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9" name="TextBox 58">
              <a:extLst>
                <a:ext uri="{FF2B5EF4-FFF2-40B4-BE49-F238E27FC236}">
                  <a16:creationId xmlns:a16="http://schemas.microsoft.com/office/drawing/2014/main" id="{9A18CB7C-8B8F-E45C-DCD7-3F1C44760481}"/>
                </a:ext>
              </a:extLst>
            </p:cNvPr>
            <p:cNvSpPr txBox="1"/>
            <p:nvPr/>
          </p:nvSpPr>
          <p:spPr>
            <a:xfrm>
              <a:off x="2477326" y="3245301"/>
              <a:ext cx="915954"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H</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60" name="TextBox 59">
              <a:extLst>
                <a:ext uri="{FF2B5EF4-FFF2-40B4-BE49-F238E27FC236}">
                  <a16:creationId xmlns:a16="http://schemas.microsoft.com/office/drawing/2014/main" id="{9E5C0A47-EACE-9FE8-E484-10C804D080AB}"/>
                </a:ext>
              </a:extLst>
            </p:cNvPr>
            <p:cNvSpPr txBox="1"/>
            <p:nvPr/>
          </p:nvSpPr>
          <p:spPr>
            <a:xfrm>
              <a:off x="2237860" y="4435675"/>
              <a:ext cx="3766480" cy="407900"/>
            </a:xfrm>
            <a:prstGeom prst="rect">
              <a:avLst/>
            </a:prstGeom>
            <a:noFill/>
          </p:spPr>
          <p:txBody>
            <a:bodyPr wrap="square">
              <a:spAutoFit/>
            </a:bodyPr>
            <a:lstStyle/>
            <a:p>
              <a:pPr algn="ctr" defTabSz="1219170">
                <a:buClr>
                  <a:srgbClr val="677480"/>
                </a:buClr>
                <a:buSzPts val="1100"/>
              </a:pPr>
              <a:r>
                <a:rPr lang="en" sz="1467" kern="0" dirty="0">
                  <a:solidFill>
                    <a:srgbClr val="DEE2E6">
                      <a:lumMod val="10000"/>
                    </a:srgbClr>
                  </a:solidFill>
                  <a:latin typeface="Times New Roman" panose="02020603050405020304" pitchFamily="18" charset="0"/>
                  <a:ea typeface="Times New Roman"/>
                  <a:cs typeface="Times New Roman" panose="02020603050405020304" pitchFamily="18" charset="0"/>
                  <a:sym typeface="Times New Roman"/>
                </a:rPr>
                <a:t>Calibrated parameters are used to forecast tumor response given the assumption on treatment efficacy and surviving fraction.</a:t>
              </a:r>
            </a:p>
          </p:txBody>
        </p:sp>
        <p:sp>
          <p:nvSpPr>
            <p:cNvPr id="61" name="TextBox 60">
              <a:extLst>
                <a:ext uri="{FF2B5EF4-FFF2-40B4-BE49-F238E27FC236}">
                  <a16:creationId xmlns:a16="http://schemas.microsoft.com/office/drawing/2014/main" id="{87138CD3-57FF-3923-18C9-CAE3E9C03AA0}"/>
                </a:ext>
              </a:extLst>
            </p:cNvPr>
            <p:cNvSpPr txBox="1"/>
            <p:nvPr/>
          </p:nvSpPr>
          <p:spPr>
            <a:xfrm>
              <a:off x="6745609" y="3405057"/>
              <a:ext cx="1411090" cy="915876"/>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Calculate percent change in tumor cell count as a function of different assumptions of treatment efficacy.</a:t>
              </a:r>
            </a:p>
          </p:txBody>
        </p:sp>
        <p:cxnSp>
          <p:nvCxnSpPr>
            <p:cNvPr id="62" name="Straight Arrow Connector 61">
              <a:extLst>
                <a:ext uri="{FF2B5EF4-FFF2-40B4-BE49-F238E27FC236}">
                  <a16:creationId xmlns:a16="http://schemas.microsoft.com/office/drawing/2014/main" id="{AA317330-2EED-3C93-B62C-0350DF030C23}"/>
                </a:ext>
              </a:extLst>
            </p:cNvPr>
            <p:cNvCxnSpPr>
              <a:cxnSpLocks/>
            </p:cNvCxnSpPr>
            <p:nvPr/>
          </p:nvCxnSpPr>
          <p:spPr>
            <a:xfrm>
              <a:off x="6372596" y="3830218"/>
              <a:ext cx="23715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6F85958-1E1A-E36E-E25E-F0B0BD052665}"/>
                </a:ext>
              </a:extLst>
            </p:cNvPr>
            <p:cNvSpPr/>
            <p:nvPr/>
          </p:nvSpPr>
          <p:spPr>
            <a:xfrm>
              <a:off x="6653564" y="3097568"/>
              <a:ext cx="1608664" cy="1317620"/>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pic>
          <p:nvPicPr>
            <p:cNvPr id="128" name="Picture 2">
              <a:extLst>
                <a:ext uri="{FF2B5EF4-FFF2-40B4-BE49-F238E27FC236}">
                  <a16:creationId xmlns:a16="http://schemas.microsoft.com/office/drawing/2014/main" id="{D58C2B3B-A806-0B46-EA22-63B4AEFF863A}"/>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1285" t="1168" r="10122" b="1031"/>
            <a:stretch/>
          </p:blipFill>
          <p:spPr bwMode="auto">
            <a:xfrm>
              <a:off x="6020554" y="3242097"/>
              <a:ext cx="115698" cy="1165780"/>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a:extLst>
                <a:ext uri="{FF2B5EF4-FFF2-40B4-BE49-F238E27FC236}">
                  <a16:creationId xmlns:a16="http://schemas.microsoft.com/office/drawing/2014/main" id="{621BB372-A0EB-B48D-4B6D-9480FF6B5F42}"/>
                </a:ext>
              </a:extLst>
            </p:cNvPr>
            <p:cNvSpPr txBox="1"/>
            <p:nvPr/>
          </p:nvSpPr>
          <p:spPr>
            <a:xfrm rot="16200000">
              <a:off x="5211093" y="3686253"/>
              <a:ext cx="2071814"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Tumor volume fraction</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0" name="TextBox 129">
              <a:extLst>
                <a:ext uri="{FF2B5EF4-FFF2-40B4-BE49-F238E27FC236}">
                  <a16:creationId xmlns:a16="http://schemas.microsoft.com/office/drawing/2014/main" id="{64E7CE79-9369-935A-80C2-D30D515A8403}"/>
                </a:ext>
              </a:extLst>
            </p:cNvPr>
            <p:cNvSpPr txBox="1"/>
            <p:nvPr/>
          </p:nvSpPr>
          <p:spPr>
            <a:xfrm>
              <a:off x="5718065" y="4388831"/>
              <a:ext cx="720676"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0</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1" name="TextBox 130">
              <a:extLst>
                <a:ext uri="{FF2B5EF4-FFF2-40B4-BE49-F238E27FC236}">
                  <a16:creationId xmlns:a16="http://schemas.microsoft.com/office/drawing/2014/main" id="{B82085C3-305A-7981-67AD-747BE3D2F748}"/>
                </a:ext>
              </a:extLst>
            </p:cNvPr>
            <p:cNvSpPr txBox="1"/>
            <p:nvPr/>
          </p:nvSpPr>
          <p:spPr>
            <a:xfrm>
              <a:off x="5784382" y="2986132"/>
              <a:ext cx="588042"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1</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2" name="Rectangle 131">
              <a:extLst>
                <a:ext uri="{FF2B5EF4-FFF2-40B4-BE49-F238E27FC236}">
                  <a16:creationId xmlns:a16="http://schemas.microsoft.com/office/drawing/2014/main" id="{FE3791D4-4606-7313-FFA6-334FFF8FCCF8}"/>
                </a:ext>
              </a:extLst>
            </p:cNvPr>
            <p:cNvSpPr/>
            <p:nvPr/>
          </p:nvSpPr>
          <p:spPr>
            <a:xfrm>
              <a:off x="1997125" y="2837677"/>
              <a:ext cx="63530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sp>
          <p:nvSpPr>
            <p:cNvPr id="133" name="TextBox 132">
              <a:extLst>
                <a:ext uri="{FF2B5EF4-FFF2-40B4-BE49-F238E27FC236}">
                  <a16:creationId xmlns:a16="http://schemas.microsoft.com/office/drawing/2014/main" id="{A9551514-8FFB-818A-D08C-2F897E84ADF0}"/>
                </a:ext>
              </a:extLst>
            </p:cNvPr>
            <p:cNvSpPr txBox="1"/>
            <p:nvPr/>
          </p:nvSpPr>
          <p:spPr>
            <a:xfrm rot="16200000">
              <a:off x="1116603" y="3756723"/>
              <a:ext cx="2026846" cy="223090"/>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Post-calibration processing</a:t>
              </a:r>
            </a:p>
          </p:txBody>
        </p:sp>
      </p:grpSp>
    </p:spTree>
    <p:extLst>
      <p:ext uri="{BB962C8B-B14F-4D97-AF65-F5344CB8AC3E}">
        <p14:creationId xmlns:p14="http://schemas.microsoft.com/office/powerpoint/2010/main" val="4016090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69">
          <a:extLst>
            <a:ext uri="{FF2B5EF4-FFF2-40B4-BE49-F238E27FC236}">
              <a16:creationId xmlns:a16="http://schemas.microsoft.com/office/drawing/2014/main" id="{B34A187F-C217-D03A-AD39-695F02E447E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99F759B8-9B25-CEFB-4D27-10CE0A01AF35}"/>
              </a:ext>
            </a:extLst>
          </p:cNvPr>
          <p:cNvSpPr/>
          <p:nvPr/>
        </p:nvSpPr>
        <p:spPr>
          <a:xfrm>
            <a:off x="-14416" y="0"/>
            <a:ext cx="1564024"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grpSp>
        <p:nvGrpSpPr>
          <p:cNvPr id="134" name="Group 133">
            <a:extLst>
              <a:ext uri="{FF2B5EF4-FFF2-40B4-BE49-F238E27FC236}">
                <a16:creationId xmlns:a16="http://schemas.microsoft.com/office/drawing/2014/main" id="{D9C3C74F-A74F-70E9-FEF4-1D141241433A}"/>
              </a:ext>
            </a:extLst>
          </p:cNvPr>
          <p:cNvGrpSpPr/>
          <p:nvPr/>
        </p:nvGrpSpPr>
        <p:grpSpPr>
          <a:xfrm>
            <a:off x="2662834" y="364237"/>
            <a:ext cx="8442520" cy="2753708"/>
            <a:chOff x="1997125" y="273177"/>
            <a:chExt cx="6331890" cy="2065281"/>
          </a:xfrm>
        </p:grpSpPr>
        <p:pic>
          <p:nvPicPr>
            <p:cNvPr id="3" name="Picture 2">
              <a:extLst>
                <a:ext uri="{FF2B5EF4-FFF2-40B4-BE49-F238E27FC236}">
                  <a16:creationId xmlns:a16="http://schemas.microsoft.com/office/drawing/2014/main" id="{B5490ED6-AD80-876F-8DB8-E8F2C5921BB4}"/>
                </a:ext>
              </a:extLst>
            </p:cNvPr>
            <p:cNvPicPr>
              <a:picLocks noChangeAspect="1"/>
            </p:cNvPicPr>
            <p:nvPr/>
          </p:nvPicPr>
          <p:blipFill>
            <a:blip r:embed="rId3"/>
            <a:srcRect l="27856" t="7541" r="24519" b="10889"/>
            <a:stretch/>
          </p:blipFill>
          <p:spPr>
            <a:xfrm>
              <a:off x="6971954" y="336560"/>
              <a:ext cx="728153" cy="935365"/>
            </a:xfrm>
            <a:prstGeom prst="rect">
              <a:avLst/>
            </a:prstGeom>
          </p:spPr>
        </p:pic>
        <p:pic>
          <p:nvPicPr>
            <p:cNvPr id="4" name="Picture 3">
              <a:extLst>
                <a:ext uri="{FF2B5EF4-FFF2-40B4-BE49-F238E27FC236}">
                  <a16:creationId xmlns:a16="http://schemas.microsoft.com/office/drawing/2014/main" id="{6BBA870F-F7EC-2514-B8EA-8196B209FF6E}"/>
                </a:ext>
              </a:extLst>
            </p:cNvPr>
            <p:cNvPicPr>
              <a:picLocks noChangeAspect="1"/>
            </p:cNvPicPr>
            <p:nvPr/>
          </p:nvPicPr>
          <p:blipFill>
            <a:blip r:embed="rId4"/>
            <a:srcRect l="28217" t="7280" r="24500" b="10926"/>
            <a:stretch/>
          </p:blipFill>
          <p:spPr>
            <a:xfrm>
              <a:off x="4846767" y="335043"/>
              <a:ext cx="726767" cy="942914"/>
            </a:xfrm>
            <a:prstGeom prst="rect">
              <a:avLst/>
            </a:prstGeom>
          </p:spPr>
        </p:pic>
        <p:pic>
          <p:nvPicPr>
            <p:cNvPr id="5" name="Picture 4">
              <a:extLst>
                <a:ext uri="{FF2B5EF4-FFF2-40B4-BE49-F238E27FC236}">
                  <a16:creationId xmlns:a16="http://schemas.microsoft.com/office/drawing/2014/main" id="{9C1B203C-FFAB-BB7A-7C3A-6765E007EEBB}"/>
                </a:ext>
              </a:extLst>
            </p:cNvPr>
            <p:cNvPicPr>
              <a:picLocks noChangeAspect="1"/>
            </p:cNvPicPr>
            <p:nvPr/>
          </p:nvPicPr>
          <p:blipFill>
            <a:blip r:embed="rId5"/>
            <a:srcRect l="27832" t="7578" r="24779" b="10725"/>
            <a:stretch/>
          </p:blipFill>
          <p:spPr>
            <a:xfrm>
              <a:off x="2850797" y="333947"/>
              <a:ext cx="733092" cy="947888"/>
            </a:xfrm>
            <a:prstGeom prst="rect">
              <a:avLst/>
            </a:prstGeom>
          </p:spPr>
        </p:pic>
        <p:sp>
          <p:nvSpPr>
            <p:cNvPr id="6" name="TextBox 5">
              <a:extLst>
                <a:ext uri="{FF2B5EF4-FFF2-40B4-BE49-F238E27FC236}">
                  <a16:creationId xmlns:a16="http://schemas.microsoft.com/office/drawing/2014/main" id="{6436B2E4-8050-823A-53EC-1A4739B1864E}"/>
                </a:ext>
              </a:extLst>
            </p:cNvPr>
            <p:cNvSpPr txBox="1"/>
            <p:nvPr/>
          </p:nvSpPr>
          <p:spPr>
            <a:xfrm>
              <a:off x="2966252" y="1298356"/>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a:t>
              </a:r>
            </a:p>
          </p:txBody>
        </p:sp>
        <p:sp>
          <p:nvSpPr>
            <p:cNvPr id="7" name="TextBox 6">
              <a:extLst>
                <a:ext uri="{FF2B5EF4-FFF2-40B4-BE49-F238E27FC236}">
                  <a16:creationId xmlns:a16="http://schemas.microsoft.com/office/drawing/2014/main" id="{AC49C7CC-1934-7D42-9680-5936C8877A6D}"/>
                </a:ext>
              </a:extLst>
            </p:cNvPr>
            <p:cNvSpPr txBox="1"/>
            <p:nvPr/>
          </p:nvSpPr>
          <p:spPr>
            <a:xfrm rot="16200000">
              <a:off x="1091700" y="1194272"/>
              <a:ext cx="2065281" cy="223091"/>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Calibrate models for patients</a:t>
              </a:r>
            </a:p>
          </p:txBody>
        </p:sp>
        <p:sp>
          <p:nvSpPr>
            <p:cNvPr id="8" name="TextBox 7">
              <a:extLst>
                <a:ext uri="{FF2B5EF4-FFF2-40B4-BE49-F238E27FC236}">
                  <a16:creationId xmlns:a16="http://schemas.microsoft.com/office/drawing/2014/main" id="{42405AC8-18F9-1399-376C-B627C1721E12}"/>
                </a:ext>
              </a:extLst>
            </p:cNvPr>
            <p:cNvSpPr txBox="1"/>
            <p:nvPr/>
          </p:nvSpPr>
          <p:spPr>
            <a:xfrm>
              <a:off x="2793220" y="345048"/>
              <a:ext cx="84824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Baseline;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0</a:t>
              </a:r>
              <a:endParaRPr lang="en-US" sz="1333" i="1" kern="0" dirty="0">
                <a:solidFill>
                  <a:srgbClr val="FFFFFF"/>
                </a:solidFill>
                <a:latin typeface="Times New Roman" panose="02020603050405020304" pitchFamily="18" charset="0"/>
                <a:cs typeface="Times New Roman" panose="02020603050405020304" pitchFamily="18" charset="0"/>
                <a:sym typeface="Arial"/>
              </a:endParaRPr>
            </a:p>
            <a:p>
              <a:pPr algn="ctr" defTabSz="1219170">
                <a:buClr>
                  <a:srgbClr val="000000"/>
                </a:buClr>
              </a:pP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DFFE7DDF-A888-5B73-21BA-3F5F6F51897A}"/>
                </a:ext>
              </a:extLst>
            </p:cNvPr>
            <p:cNvSpPr txBox="1"/>
            <p:nvPr/>
          </p:nvSpPr>
          <p:spPr>
            <a:xfrm>
              <a:off x="6934702" y="327836"/>
              <a:ext cx="81907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5-months </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5m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1" name="TextBox 10">
              <a:extLst>
                <a:ext uri="{FF2B5EF4-FFF2-40B4-BE49-F238E27FC236}">
                  <a16:creationId xmlns:a16="http://schemas.microsoft.com/office/drawing/2014/main" id="{D3007BA4-8C7E-0EB3-0401-CD2DB79B6285}"/>
                </a:ext>
              </a:extLst>
            </p:cNvPr>
            <p:cNvSpPr txBox="1"/>
            <p:nvPr/>
          </p:nvSpPr>
          <p:spPr>
            <a:xfrm rot="16200000">
              <a:off x="2140225" y="713666"/>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Measured</a:t>
              </a:r>
            </a:p>
          </p:txBody>
        </p:sp>
        <p:sp>
          <p:nvSpPr>
            <p:cNvPr id="12" name="Oval 11">
              <a:extLst>
                <a:ext uri="{FF2B5EF4-FFF2-40B4-BE49-F238E27FC236}">
                  <a16:creationId xmlns:a16="http://schemas.microsoft.com/office/drawing/2014/main" id="{8A009CF6-391E-70AE-ACE3-2E735ADCF66A}"/>
                </a:ext>
              </a:extLst>
            </p:cNvPr>
            <p:cNvSpPr/>
            <p:nvPr/>
          </p:nvSpPr>
          <p:spPr>
            <a:xfrm>
              <a:off x="2753194" y="1532876"/>
              <a:ext cx="731520"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2F5C02D-4AE7-49BA-92B0-467E98C7FAAB}"/>
                    </a:ext>
                  </a:extLst>
                </p:cNvPr>
                <p:cNvSpPr txBox="1"/>
                <p:nvPr/>
              </p:nvSpPr>
              <p:spPr>
                <a:xfrm>
                  <a:off x="2752049" y="1633717"/>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𝐸</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82F5C02D-4AE7-49BA-92B0-467E98C7FAAB}"/>
                    </a:ext>
                  </a:extLst>
                </p:cNvPr>
                <p:cNvSpPr txBox="1">
                  <a:spLocks noRot="1" noChangeAspect="1" noMove="1" noResize="1" noEditPoints="1" noAdjustHandles="1" noChangeArrowheads="1" noChangeShapeType="1" noTextEdit="1"/>
                </p:cNvSpPr>
                <p:nvPr/>
              </p:nvSpPr>
              <p:spPr>
                <a:xfrm>
                  <a:off x="2752049" y="1633717"/>
                  <a:ext cx="403534" cy="390925"/>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0D1C847-2561-CC6E-C764-15A98DEF85DF}"/>
                    </a:ext>
                  </a:extLst>
                </p:cNvPr>
                <p:cNvSpPr txBox="1"/>
                <p:nvPr/>
              </p:nvSpPr>
              <p:spPr>
                <a:xfrm>
                  <a:off x="3059615" y="1739861"/>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𝑁</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4" name="TextBox 13">
                  <a:extLst>
                    <a:ext uri="{FF2B5EF4-FFF2-40B4-BE49-F238E27FC236}">
                      <a16:creationId xmlns:a16="http://schemas.microsoft.com/office/drawing/2014/main" id="{10D1C847-2561-CC6E-C764-15A98DEF85DF}"/>
                    </a:ext>
                  </a:extLst>
                </p:cNvPr>
                <p:cNvSpPr txBox="1">
                  <a:spLocks noRot="1" noChangeAspect="1" noMove="1" noResize="1" noEditPoints="1" noAdjustHandles="1" noChangeArrowheads="1" noChangeShapeType="1" noTextEdit="1"/>
                </p:cNvSpPr>
                <p:nvPr/>
              </p:nvSpPr>
              <p:spPr>
                <a:xfrm>
                  <a:off x="3059615" y="1739861"/>
                  <a:ext cx="403534" cy="390925"/>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0F4D9B2-DD11-A2F8-0D72-46A9792AECEA}"/>
                    </a:ext>
                  </a:extLst>
                </p:cNvPr>
                <p:cNvSpPr txBox="1"/>
                <p:nvPr/>
              </p:nvSpPr>
              <p:spPr>
                <a:xfrm>
                  <a:off x="4857667" y="1661899"/>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5" name="TextBox 14">
                  <a:extLst>
                    <a:ext uri="{FF2B5EF4-FFF2-40B4-BE49-F238E27FC236}">
                      <a16:creationId xmlns:a16="http://schemas.microsoft.com/office/drawing/2014/main" id="{E0F4D9B2-DD11-A2F8-0D72-46A9792AECEA}"/>
                    </a:ext>
                  </a:extLst>
                </p:cNvPr>
                <p:cNvSpPr txBox="1">
                  <a:spLocks noRot="1" noChangeAspect="1" noMove="1" noResize="1" noEditPoints="1" noAdjustHandles="1" noChangeArrowheads="1" noChangeShapeType="1" noTextEdit="1"/>
                </p:cNvSpPr>
                <p:nvPr/>
              </p:nvSpPr>
              <p:spPr>
                <a:xfrm>
                  <a:off x="4857667" y="1661899"/>
                  <a:ext cx="759403" cy="2385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40AD487-DF8B-1317-1734-0E01311A531A}"/>
                    </a:ext>
                  </a:extLst>
                </p:cNvPr>
                <p:cNvSpPr txBox="1"/>
                <p:nvPr/>
              </p:nvSpPr>
              <p:spPr>
                <a:xfrm>
                  <a:off x="4857667" y="1858223"/>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6" name="TextBox 15">
                  <a:extLst>
                    <a:ext uri="{FF2B5EF4-FFF2-40B4-BE49-F238E27FC236}">
                      <a16:creationId xmlns:a16="http://schemas.microsoft.com/office/drawing/2014/main" id="{E40AD487-DF8B-1317-1734-0E01311A531A}"/>
                    </a:ext>
                  </a:extLst>
                </p:cNvPr>
                <p:cNvSpPr txBox="1">
                  <a:spLocks noRot="1" noChangeAspect="1" noMove="1" noResize="1" noEditPoints="1" noAdjustHandles="1" noChangeArrowheads="1" noChangeShapeType="1" noTextEdit="1"/>
                </p:cNvSpPr>
                <p:nvPr/>
              </p:nvSpPr>
              <p:spPr>
                <a:xfrm>
                  <a:off x="4857667" y="1858223"/>
                  <a:ext cx="759403" cy="2385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00E8192-BE2E-C790-DBB0-BAB6D16AC90E}"/>
                    </a:ext>
                  </a:extLst>
                </p:cNvPr>
                <p:cNvSpPr txBox="1"/>
                <p:nvPr/>
              </p:nvSpPr>
              <p:spPr>
                <a:xfrm>
                  <a:off x="7031409" y="1662285"/>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7" name="TextBox 16">
                  <a:extLst>
                    <a:ext uri="{FF2B5EF4-FFF2-40B4-BE49-F238E27FC236}">
                      <a16:creationId xmlns:a16="http://schemas.microsoft.com/office/drawing/2014/main" id="{700E8192-BE2E-C790-DBB0-BAB6D16AC90E}"/>
                    </a:ext>
                  </a:extLst>
                </p:cNvPr>
                <p:cNvSpPr txBox="1">
                  <a:spLocks noRot="1" noChangeAspect="1" noMove="1" noResize="1" noEditPoints="1" noAdjustHandles="1" noChangeArrowheads="1" noChangeShapeType="1" noTextEdit="1"/>
                </p:cNvSpPr>
                <p:nvPr/>
              </p:nvSpPr>
              <p:spPr>
                <a:xfrm>
                  <a:off x="7031409" y="1662285"/>
                  <a:ext cx="759403" cy="2385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37960DE-974F-507C-206C-96DED8A32DC5}"/>
                    </a:ext>
                  </a:extLst>
                </p:cNvPr>
                <p:cNvSpPr txBox="1"/>
                <p:nvPr/>
              </p:nvSpPr>
              <p:spPr>
                <a:xfrm>
                  <a:off x="7031409" y="1858051"/>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8" name="TextBox 17">
                  <a:extLst>
                    <a:ext uri="{FF2B5EF4-FFF2-40B4-BE49-F238E27FC236}">
                      <a16:creationId xmlns:a16="http://schemas.microsoft.com/office/drawing/2014/main" id="{137960DE-974F-507C-206C-96DED8A32DC5}"/>
                    </a:ext>
                  </a:extLst>
                </p:cNvPr>
                <p:cNvSpPr txBox="1">
                  <a:spLocks noRot="1" noChangeAspect="1" noMove="1" noResize="1" noEditPoints="1" noAdjustHandles="1" noChangeArrowheads="1" noChangeShapeType="1" noTextEdit="1"/>
                </p:cNvSpPr>
                <p:nvPr/>
              </p:nvSpPr>
              <p:spPr>
                <a:xfrm>
                  <a:off x="7031409" y="1858051"/>
                  <a:ext cx="759403" cy="238575"/>
                </a:xfrm>
                <a:prstGeom prst="rect">
                  <a:avLst/>
                </a:prstGeom>
                <a:blipFill>
                  <a:blip r:embed="rId11"/>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7B1308FC-9987-2559-3162-89ADE1EA36D0}"/>
                </a:ext>
              </a:extLst>
            </p:cNvPr>
            <p:cNvCxnSpPr>
              <a:cxnSpLocks/>
              <a:stCxn id="12" idx="6"/>
              <a:endCxn id="39" idx="2"/>
            </p:cNvCxnSpPr>
            <p:nvPr/>
          </p:nvCxnSpPr>
          <p:spPr>
            <a:xfrm>
              <a:off x="3484714" y="1898636"/>
              <a:ext cx="1391790" cy="27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5767347C-7572-2915-D205-2988C863F7CC}"/>
                </a:ext>
              </a:extLst>
            </p:cNvPr>
            <p:cNvCxnSpPr>
              <a:cxnSpLocks/>
              <a:stCxn id="39" idx="6"/>
              <a:endCxn id="40" idx="2"/>
            </p:cNvCxnSpPr>
            <p:nvPr/>
          </p:nvCxnSpPr>
          <p:spPr>
            <a:xfrm flipV="1">
              <a:off x="5638545" y="1890144"/>
              <a:ext cx="1412601" cy="112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6613F84-A772-5E3C-44E4-DE944567EA86}"/>
                </a:ext>
              </a:extLst>
            </p:cNvPr>
            <p:cNvCxnSpPr>
              <a:cxnSpLocks/>
            </p:cNvCxnSpPr>
            <p:nvPr/>
          </p:nvCxnSpPr>
          <p:spPr>
            <a:xfrm>
              <a:off x="3211523" y="1317718"/>
              <a:ext cx="1" cy="2189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52201CE-FA69-8C88-1531-5C32CA3F348E}"/>
                </a:ext>
              </a:extLst>
            </p:cNvPr>
            <p:cNvSpPr txBox="1"/>
            <p:nvPr/>
          </p:nvSpPr>
          <p:spPr>
            <a:xfrm>
              <a:off x="3469384" y="1257243"/>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Tumor growth &amp; response parameters</a:t>
              </a:r>
            </a:p>
          </p:txBody>
        </p:sp>
        <p:cxnSp>
          <p:nvCxnSpPr>
            <p:cNvPr id="23" name="Straight Arrow Connector 22">
              <a:extLst>
                <a:ext uri="{FF2B5EF4-FFF2-40B4-BE49-F238E27FC236}">
                  <a16:creationId xmlns:a16="http://schemas.microsoft.com/office/drawing/2014/main" id="{B291CC3F-8FAB-0F07-71F1-534DE348374B}"/>
                </a:ext>
              </a:extLst>
            </p:cNvPr>
            <p:cNvCxnSpPr>
              <a:cxnSpLocks/>
            </p:cNvCxnSpPr>
            <p:nvPr/>
          </p:nvCxnSpPr>
          <p:spPr>
            <a:xfrm flipH="1">
              <a:off x="3378256" y="1490181"/>
              <a:ext cx="245115" cy="1488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96523F0-2741-A065-BB70-8C6230C43D6F}"/>
                </a:ext>
              </a:extLst>
            </p:cNvPr>
            <p:cNvSpPr txBox="1"/>
            <p:nvPr/>
          </p:nvSpPr>
          <p:spPr>
            <a:xfrm>
              <a:off x="4800134" y="327307"/>
              <a:ext cx="835164"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1-month</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1m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cxnSp>
          <p:nvCxnSpPr>
            <p:cNvPr id="25" name="Straight Arrow Connector 24">
              <a:extLst>
                <a:ext uri="{FF2B5EF4-FFF2-40B4-BE49-F238E27FC236}">
                  <a16:creationId xmlns:a16="http://schemas.microsoft.com/office/drawing/2014/main" id="{16330289-9099-D749-31E9-D4BDC8A9D78D}"/>
                </a:ext>
              </a:extLst>
            </p:cNvPr>
            <p:cNvCxnSpPr>
              <a:cxnSpLocks/>
            </p:cNvCxnSpPr>
            <p:nvPr/>
          </p:nvCxnSpPr>
          <p:spPr>
            <a:xfrm>
              <a:off x="3641466" y="856222"/>
              <a:ext cx="107263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5125FC71-8F7D-5A4D-4F17-B06458A9B6F6}"/>
                </a:ext>
              </a:extLst>
            </p:cNvPr>
            <p:cNvCxnSpPr>
              <a:cxnSpLocks/>
            </p:cNvCxnSpPr>
            <p:nvPr/>
          </p:nvCxnSpPr>
          <p:spPr>
            <a:xfrm>
              <a:off x="5730468" y="878332"/>
              <a:ext cx="106786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2F87E25-66BE-4021-3EEF-C712C4383565}"/>
                    </a:ext>
                  </a:extLst>
                </p:cNvPr>
                <p:cNvSpPr txBox="1"/>
                <p:nvPr/>
              </p:nvSpPr>
              <p:spPr>
                <a:xfrm>
                  <a:off x="3449940" y="1923823"/>
                  <a:ext cx="1539506"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(b)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r>
                    <a:rPr lang="en-US" sz="1467" kern="100" dirty="0">
                      <a:solidFill>
                        <a:srgbClr val="000000"/>
                      </a:solidFill>
                      <a:latin typeface="Arial"/>
                      <a:ea typeface="Arial Unicode MS" panose="020B0604020202020204" pitchFamily="34" charset="-128"/>
                      <a:cs typeface="Times New Roman" panose="02020603050405020304" pitchFamily="18" charset="0"/>
                      <a:sym typeface="Arial"/>
                    </a:rPr>
                    <a:t> </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r>
                    <a:rPr lang="en-US" sz="1467" kern="0" dirty="0">
                      <a:solidFill>
                        <a:srgbClr val="000000"/>
                      </a:solidFill>
                      <a:latin typeface="Times New Roman" panose="02020603050405020304" pitchFamily="18" charset="0"/>
                      <a:cs typeface="Times New Roman" panose="02020603050405020304" pitchFamily="18" charset="0"/>
                      <a:sym typeface="Arial"/>
                    </a:rPr>
                    <a:t>  </a:t>
                  </a:r>
                </a:p>
              </p:txBody>
            </p:sp>
          </mc:Choice>
          <mc:Fallback xmlns="">
            <p:sp>
              <p:nvSpPr>
                <p:cNvPr id="27" name="TextBox 26">
                  <a:extLst>
                    <a:ext uri="{FF2B5EF4-FFF2-40B4-BE49-F238E27FC236}">
                      <a16:creationId xmlns:a16="http://schemas.microsoft.com/office/drawing/2014/main" id="{52F87E25-66BE-4021-3EEF-C712C4383565}"/>
                    </a:ext>
                  </a:extLst>
                </p:cNvPr>
                <p:cNvSpPr txBox="1">
                  <a:spLocks noRot="1" noChangeAspect="1" noMove="1" noResize="1" noEditPoints="1" noAdjustHandles="1" noChangeArrowheads="1" noChangeShapeType="1" noTextEdit="1"/>
                </p:cNvSpPr>
                <p:nvPr/>
              </p:nvSpPr>
              <p:spPr>
                <a:xfrm>
                  <a:off x="3449940" y="1923823"/>
                  <a:ext cx="1539506" cy="238575"/>
                </a:xfrm>
                <a:prstGeom prst="rect">
                  <a:avLst/>
                </a:prstGeom>
                <a:blipFill>
                  <a:blip r:embed="rId12"/>
                  <a:stretch>
                    <a:fillRect l="-1235" t="-7692"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424668E-9A53-F44C-09E3-F57194CAC201}"/>
                    </a:ext>
                  </a:extLst>
                </p:cNvPr>
                <p:cNvSpPr txBox="1"/>
                <p:nvPr/>
              </p:nvSpPr>
              <p:spPr>
                <a:xfrm>
                  <a:off x="5559748" y="1918518"/>
                  <a:ext cx="160866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 </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mc:Choice>
          <mc:Fallback xmlns="">
            <p:sp>
              <p:nvSpPr>
                <p:cNvPr id="28" name="TextBox 27">
                  <a:extLst>
                    <a:ext uri="{FF2B5EF4-FFF2-40B4-BE49-F238E27FC236}">
                      <a16:creationId xmlns:a16="http://schemas.microsoft.com/office/drawing/2014/main" id="{D424668E-9A53-F44C-09E3-F57194CAC201}"/>
                    </a:ext>
                  </a:extLst>
                </p:cNvPr>
                <p:cNvSpPr txBox="1">
                  <a:spLocks noRot="1" noChangeAspect="1" noMove="1" noResize="1" noEditPoints="1" noAdjustHandles="1" noChangeArrowheads="1" noChangeShapeType="1" noTextEdit="1"/>
                </p:cNvSpPr>
                <p:nvPr/>
              </p:nvSpPr>
              <p:spPr>
                <a:xfrm>
                  <a:off x="5559748" y="1918518"/>
                  <a:ext cx="1608664" cy="238575"/>
                </a:xfrm>
                <a:prstGeom prst="rect">
                  <a:avLst/>
                </a:prstGeom>
                <a:blipFill>
                  <a:blip r:embed="rId13"/>
                  <a:stretch>
                    <a:fillRect t="-3846" b="-19231"/>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A29EBDD-D3B0-A934-A8CD-E02F393C856A}"/>
                </a:ext>
              </a:extLst>
            </p:cNvPr>
            <p:cNvSpPr txBox="1"/>
            <p:nvPr/>
          </p:nvSpPr>
          <p:spPr>
            <a:xfrm>
              <a:off x="5541142" y="1274084"/>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Assess error between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and measurement</a:t>
              </a:r>
            </a:p>
          </p:txBody>
        </p:sp>
        <p:cxnSp>
          <p:nvCxnSpPr>
            <p:cNvPr id="30" name="Straight Arrow Connector 29">
              <a:extLst>
                <a:ext uri="{FF2B5EF4-FFF2-40B4-BE49-F238E27FC236}">
                  <a16:creationId xmlns:a16="http://schemas.microsoft.com/office/drawing/2014/main" id="{79432F08-991D-FEC5-C191-87F4259E4E36}"/>
                </a:ext>
              </a:extLst>
            </p:cNvPr>
            <p:cNvCxnSpPr>
              <a:cxnSpLocks/>
            </p:cNvCxnSpPr>
            <p:nvPr/>
          </p:nvCxnSpPr>
          <p:spPr>
            <a:xfrm flipH="1">
              <a:off x="6894595" y="1352621"/>
              <a:ext cx="306297" cy="1109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0A97024-6AFE-C229-4233-564881013A6D}"/>
                </a:ext>
              </a:extLst>
            </p:cNvPr>
            <p:cNvCxnSpPr>
              <a:cxnSpLocks/>
            </p:cNvCxnSpPr>
            <p:nvPr/>
          </p:nvCxnSpPr>
          <p:spPr>
            <a:xfrm flipH="1" flipV="1">
              <a:off x="6929479" y="1555078"/>
              <a:ext cx="161668" cy="1055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67FC4990-7DBE-4CF4-81B7-E870310D44BF}"/>
                </a:ext>
              </a:extLst>
            </p:cNvPr>
            <p:cNvCxnSpPr>
              <a:cxnSpLocks/>
            </p:cNvCxnSpPr>
            <p:nvPr/>
          </p:nvCxnSpPr>
          <p:spPr>
            <a:xfrm>
              <a:off x="5364453" y="1335653"/>
              <a:ext cx="283618" cy="1414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4598AD7A-B193-B364-F4AF-D36B7B012288}"/>
                </a:ext>
              </a:extLst>
            </p:cNvPr>
            <p:cNvSpPr txBox="1"/>
            <p:nvPr/>
          </p:nvSpPr>
          <p:spPr>
            <a:xfrm>
              <a:off x="5829844" y="1124960"/>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(d)</a:t>
              </a:r>
            </a:p>
          </p:txBody>
        </p:sp>
        <p:cxnSp>
          <p:nvCxnSpPr>
            <p:cNvPr id="34" name="Straight Arrow Connector 33">
              <a:extLst>
                <a:ext uri="{FF2B5EF4-FFF2-40B4-BE49-F238E27FC236}">
                  <a16:creationId xmlns:a16="http://schemas.microsoft.com/office/drawing/2014/main" id="{7BDE8F5D-F716-8623-A1B4-5C36DCCEAF7C}"/>
                </a:ext>
              </a:extLst>
            </p:cNvPr>
            <p:cNvCxnSpPr>
              <a:cxnSpLocks/>
            </p:cNvCxnSpPr>
            <p:nvPr/>
          </p:nvCxnSpPr>
          <p:spPr>
            <a:xfrm flipV="1">
              <a:off x="5500057" y="1518009"/>
              <a:ext cx="135564" cy="9145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66533578-2D7B-73B2-FFDD-FFD44A528C66}"/>
                </a:ext>
              </a:extLst>
            </p:cNvPr>
            <p:cNvSpPr/>
            <p:nvPr/>
          </p:nvSpPr>
          <p:spPr>
            <a:xfrm>
              <a:off x="4876504" y="1535670"/>
              <a:ext cx="762041"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0" name="Oval 39">
              <a:extLst>
                <a:ext uri="{FF2B5EF4-FFF2-40B4-BE49-F238E27FC236}">
                  <a16:creationId xmlns:a16="http://schemas.microsoft.com/office/drawing/2014/main" id="{CD390D34-5452-9A56-4AA9-AEB9EF210CAF}"/>
                </a:ext>
              </a:extLst>
            </p:cNvPr>
            <p:cNvSpPr/>
            <p:nvPr/>
          </p:nvSpPr>
          <p:spPr>
            <a:xfrm>
              <a:off x="7051146" y="1516039"/>
              <a:ext cx="759402" cy="748209"/>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1" name="Rectangle 40">
              <a:extLst>
                <a:ext uri="{FF2B5EF4-FFF2-40B4-BE49-F238E27FC236}">
                  <a16:creationId xmlns:a16="http://schemas.microsoft.com/office/drawing/2014/main" id="{C72AC833-3753-147E-E040-6F3B00CF6E21}"/>
                </a:ext>
              </a:extLst>
            </p:cNvPr>
            <p:cNvSpPr/>
            <p:nvPr/>
          </p:nvSpPr>
          <p:spPr>
            <a:xfrm>
              <a:off x="1997125" y="273177"/>
              <a:ext cx="63318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grpSp>
      <p:cxnSp>
        <p:nvCxnSpPr>
          <p:cNvPr id="43" name="Straight Arrow Connector 42">
            <a:extLst>
              <a:ext uri="{FF2B5EF4-FFF2-40B4-BE49-F238E27FC236}">
                <a16:creationId xmlns:a16="http://schemas.microsoft.com/office/drawing/2014/main" id="{35B1A5E6-913E-F464-84EA-F002CD08D27E}"/>
              </a:ext>
            </a:extLst>
          </p:cNvPr>
          <p:cNvCxnSpPr>
            <a:cxnSpLocks/>
          </p:cNvCxnSpPr>
          <p:nvPr/>
        </p:nvCxnSpPr>
        <p:spPr>
          <a:xfrm>
            <a:off x="7009432" y="3209837"/>
            <a:ext cx="0" cy="43832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FCE65272-4A52-164E-CB18-199A7F805876}"/>
              </a:ext>
            </a:extLst>
          </p:cNvPr>
          <p:cNvSpPr txBox="1"/>
          <p:nvPr/>
        </p:nvSpPr>
        <p:spPr>
          <a:xfrm rot="16200000">
            <a:off x="-859782" y="2900012"/>
            <a:ext cx="3249608" cy="584775"/>
          </a:xfrm>
          <a:prstGeom prst="rect">
            <a:avLst/>
          </a:prstGeom>
          <a:noFill/>
        </p:spPr>
        <p:txBody>
          <a:bodyPr wrap="none" rtlCol="0">
            <a:spAutoFit/>
          </a:bodyPr>
          <a:lstStyle/>
          <a:p>
            <a:pPr defTabSz="1219170">
              <a:buClr>
                <a:srgbClr val="000000"/>
              </a:buClr>
            </a:pPr>
            <a:r>
              <a:rPr lang="en-US" sz="3200" b="1" kern="0" dirty="0">
                <a:solidFill>
                  <a:srgbClr val="FFFFFF"/>
                </a:solidFill>
                <a:latin typeface="Times New Roman" panose="02020603050405020304" pitchFamily="18" charset="0"/>
                <a:cs typeface="Times New Roman" panose="02020603050405020304" pitchFamily="18" charset="0"/>
                <a:sym typeface="Arial"/>
              </a:rPr>
              <a:t>Project flowchart</a:t>
            </a:r>
          </a:p>
        </p:txBody>
      </p:sp>
      <p:grpSp>
        <p:nvGrpSpPr>
          <p:cNvPr id="136" name="Group 135">
            <a:extLst>
              <a:ext uri="{FF2B5EF4-FFF2-40B4-BE49-F238E27FC236}">
                <a16:creationId xmlns:a16="http://schemas.microsoft.com/office/drawing/2014/main" id="{B93F8243-F095-9B5F-AFB3-74E7658BC982}"/>
              </a:ext>
            </a:extLst>
          </p:cNvPr>
          <p:cNvGrpSpPr/>
          <p:nvPr/>
        </p:nvGrpSpPr>
        <p:grpSpPr>
          <a:xfrm>
            <a:off x="2662833" y="3692846"/>
            <a:ext cx="8470787" cy="2840736"/>
            <a:chOff x="1997125" y="2769634"/>
            <a:chExt cx="6353090" cy="2133324"/>
          </a:xfrm>
        </p:grpSpPr>
        <p:pic>
          <p:nvPicPr>
            <p:cNvPr id="2" name="Picture 1">
              <a:extLst>
                <a:ext uri="{FF2B5EF4-FFF2-40B4-BE49-F238E27FC236}">
                  <a16:creationId xmlns:a16="http://schemas.microsoft.com/office/drawing/2014/main" id="{8F59326F-5BF4-F3D1-EB33-3065CB40AB15}"/>
                </a:ext>
              </a:extLst>
            </p:cNvPr>
            <p:cNvPicPr>
              <a:picLocks noChangeAspect="1"/>
            </p:cNvPicPr>
            <p:nvPr/>
          </p:nvPicPr>
          <p:blipFill>
            <a:blip r:embed="rId14"/>
            <a:srcRect l="43680" t="34757" r="40258" b="38224"/>
            <a:stretch/>
          </p:blipFill>
          <p:spPr>
            <a:xfrm>
              <a:off x="4916803" y="3242097"/>
              <a:ext cx="922260" cy="1163480"/>
            </a:xfrm>
            <a:prstGeom prst="rect">
              <a:avLst/>
            </a:prstGeom>
          </p:spPr>
        </p:pic>
        <p:pic>
          <p:nvPicPr>
            <p:cNvPr id="10" name="Picture 9">
              <a:extLst>
                <a:ext uri="{FF2B5EF4-FFF2-40B4-BE49-F238E27FC236}">
                  <a16:creationId xmlns:a16="http://schemas.microsoft.com/office/drawing/2014/main" id="{99FECB4C-7F2F-4CAA-B1A1-34397EFA0BF5}"/>
                </a:ext>
              </a:extLst>
            </p:cNvPr>
            <p:cNvPicPr>
              <a:picLocks noChangeAspect="1"/>
            </p:cNvPicPr>
            <p:nvPr/>
          </p:nvPicPr>
          <p:blipFill>
            <a:blip r:embed="rId14"/>
            <a:srcRect l="28540" t="34871" r="55398" b="38110"/>
            <a:stretch/>
          </p:blipFill>
          <p:spPr>
            <a:xfrm>
              <a:off x="3687782" y="3242097"/>
              <a:ext cx="922260" cy="1163480"/>
            </a:xfrm>
            <a:prstGeom prst="rect">
              <a:avLst/>
            </a:prstGeom>
          </p:spPr>
        </p:pic>
        <p:pic>
          <p:nvPicPr>
            <p:cNvPr id="42" name="Picture 41">
              <a:extLst>
                <a:ext uri="{FF2B5EF4-FFF2-40B4-BE49-F238E27FC236}">
                  <a16:creationId xmlns:a16="http://schemas.microsoft.com/office/drawing/2014/main" id="{B6178B72-8452-7A1F-39B2-A5B3B4001149}"/>
                </a:ext>
              </a:extLst>
            </p:cNvPr>
            <p:cNvPicPr>
              <a:picLocks noChangeAspect="1"/>
            </p:cNvPicPr>
            <p:nvPr/>
          </p:nvPicPr>
          <p:blipFill>
            <a:blip r:embed="rId14"/>
            <a:srcRect l="12997" t="34717" r="70941" b="38264"/>
            <a:stretch/>
          </p:blipFill>
          <p:spPr>
            <a:xfrm>
              <a:off x="2472830" y="3243601"/>
              <a:ext cx="920450" cy="1161196"/>
            </a:xfrm>
            <a:prstGeom prst="rect">
              <a:avLst/>
            </a:prstGeom>
          </p:spPr>
        </p:pic>
        <p:sp>
          <p:nvSpPr>
            <p:cNvPr id="45" name="TextBox 44">
              <a:extLst>
                <a:ext uri="{FF2B5EF4-FFF2-40B4-BE49-F238E27FC236}">
                  <a16:creationId xmlns:a16="http://schemas.microsoft.com/office/drawing/2014/main" id="{7DD52695-1692-A4E8-B72E-6C621B5185DB}"/>
                </a:ext>
              </a:extLst>
            </p:cNvPr>
            <p:cNvSpPr txBox="1"/>
            <p:nvPr/>
          </p:nvSpPr>
          <p:spPr>
            <a:xfrm>
              <a:off x="2483306" y="2813250"/>
              <a:ext cx="3342252" cy="25424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Post-RT </a:t>
              </a:r>
              <a:r>
                <a:rPr lang="en-US" sz="1600" b="1" i="1" kern="0" dirty="0">
                  <a:solidFill>
                    <a:srgbClr val="000000"/>
                  </a:solidFill>
                  <a:latin typeface="Times New Roman" panose="02020603050405020304" pitchFamily="18" charset="0"/>
                  <a:cs typeface="Times New Roman" panose="02020603050405020304" pitchFamily="18" charset="0"/>
                  <a:sym typeface="Arial"/>
                </a:rPr>
                <a:t>in silico </a:t>
              </a:r>
              <a:r>
                <a:rPr lang="en-US" sz="1600" b="1" kern="0" dirty="0">
                  <a:solidFill>
                    <a:srgbClr val="000000"/>
                  </a:solidFill>
                  <a:latin typeface="Times New Roman" panose="02020603050405020304" pitchFamily="18" charset="0"/>
                  <a:cs typeface="Times New Roman" panose="02020603050405020304" pitchFamily="18" charset="0"/>
                  <a:sym typeface="Arial"/>
                </a:rPr>
                <a:t>experiments</a:t>
              </a:r>
              <a:endParaRPr lang="en-US" sz="1600" kern="0" dirty="0">
                <a:solidFill>
                  <a:srgbClr val="000000"/>
                </a:solidFill>
                <a:latin typeface="Arial"/>
                <a:cs typeface="Arial"/>
                <a:sym typeface="Arial"/>
              </a:endParaRPr>
            </a:p>
          </p:txBody>
        </p:sp>
        <p:sp>
          <p:nvSpPr>
            <p:cNvPr id="51" name="TextBox 50">
              <a:extLst>
                <a:ext uri="{FF2B5EF4-FFF2-40B4-BE49-F238E27FC236}">
                  <a16:creationId xmlns:a16="http://schemas.microsoft.com/office/drawing/2014/main" id="{93D97678-58EA-FB32-A532-24DF2A2BAE34}"/>
                </a:ext>
              </a:extLst>
            </p:cNvPr>
            <p:cNvSpPr txBox="1"/>
            <p:nvPr/>
          </p:nvSpPr>
          <p:spPr>
            <a:xfrm>
              <a:off x="6653564" y="3152360"/>
              <a:ext cx="1575689" cy="25424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Response assessment</a:t>
              </a:r>
            </a:p>
          </p:txBody>
        </p:sp>
        <p:sp>
          <p:nvSpPr>
            <p:cNvPr id="53" name="TextBox 52">
              <a:extLst>
                <a:ext uri="{FF2B5EF4-FFF2-40B4-BE49-F238E27FC236}">
                  <a16:creationId xmlns:a16="http://schemas.microsoft.com/office/drawing/2014/main" id="{6FA82053-05E8-DE1E-0154-BA688D0BAC6F}"/>
                </a:ext>
              </a:extLst>
            </p:cNvPr>
            <p:cNvSpPr txBox="1"/>
            <p:nvPr/>
          </p:nvSpPr>
          <p:spPr>
            <a:xfrm>
              <a:off x="2395682" y="3004897"/>
              <a:ext cx="1091360" cy="23888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homogeneous</a:t>
              </a:r>
            </a:p>
          </p:txBody>
        </p:sp>
        <p:sp>
          <p:nvSpPr>
            <p:cNvPr id="54" name="TextBox 53">
              <a:extLst>
                <a:ext uri="{FF2B5EF4-FFF2-40B4-BE49-F238E27FC236}">
                  <a16:creationId xmlns:a16="http://schemas.microsoft.com/office/drawing/2014/main" id="{5C4B0024-21A9-6808-83D3-828573498685}"/>
                </a:ext>
              </a:extLst>
            </p:cNvPr>
            <p:cNvSpPr txBox="1"/>
            <p:nvPr/>
          </p:nvSpPr>
          <p:spPr>
            <a:xfrm>
              <a:off x="4132033" y="3001879"/>
              <a:ext cx="1258577" cy="23888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heterogeneous</a:t>
              </a:r>
            </a:p>
          </p:txBody>
        </p:sp>
        <p:sp>
          <p:nvSpPr>
            <p:cNvPr id="55" name="TextBox 54">
              <a:extLst>
                <a:ext uri="{FF2B5EF4-FFF2-40B4-BE49-F238E27FC236}">
                  <a16:creationId xmlns:a16="http://schemas.microsoft.com/office/drawing/2014/main" id="{4717B5BA-FC91-4CEB-026B-979A2D197544}"/>
                </a:ext>
              </a:extLst>
            </p:cNvPr>
            <p:cNvSpPr txBox="1"/>
            <p:nvPr/>
          </p:nvSpPr>
          <p:spPr>
            <a:xfrm>
              <a:off x="3689302" y="3245301"/>
              <a:ext cx="918929" cy="23888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V</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6" name="TextBox 55">
              <a:extLst>
                <a:ext uri="{FF2B5EF4-FFF2-40B4-BE49-F238E27FC236}">
                  <a16:creationId xmlns:a16="http://schemas.microsoft.com/office/drawing/2014/main" id="{97F93C2F-033E-2FC2-CDAC-0E267EC2E48A}"/>
                </a:ext>
              </a:extLst>
            </p:cNvPr>
            <p:cNvSpPr txBox="1"/>
            <p:nvPr/>
          </p:nvSpPr>
          <p:spPr>
            <a:xfrm>
              <a:off x="4911551" y="3245301"/>
              <a:ext cx="920621" cy="23888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CD</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7" name="TextBox 56">
              <a:extLst>
                <a:ext uri="{FF2B5EF4-FFF2-40B4-BE49-F238E27FC236}">
                  <a16:creationId xmlns:a16="http://schemas.microsoft.com/office/drawing/2014/main" id="{4442E16E-E739-D1CC-0A55-EEC4EEA9C468}"/>
                </a:ext>
              </a:extLst>
            </p:cNvPr>
            <p:cNvSpPr txBox="1"/>
            <p:nvPr/>
          </p:nvSpPr>
          <p:spPr>
            <a:xfrm>
              <a:off x="3389442" y="3718000"/>
              <a:ext cx="310599" cy="23888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8" name="TextBox 57">
              <a:extLst>
                <a:ext uri="{FF2B5EF4-FFF2-40B4-BE49-F238E27FC236}">
                  <a16:creationId xmlns:a16="http://schemas.microsoft.com/office/drawing/2014/main" id="{9DAB73C3-5E53-D103-25EF-68EC006F363B}"/>
                </a:ext>
              </a:extLst>
            </p:cNvPr>
            <p:cNvSpPr txBox="1"/>
            <p:nvPr/>
          </p:nvSpPr>
          <p:spPr>
            <a:xfrm>
              <a:off x="4608231" y="3723720"/>
              <a:ext cx="360265" cy="23888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9" name="TextBox 58">
              <a:extLst>
                <a:ext uri="{FF2B5EF4-FFF2-40B4-BE49-F238E27FC236}">
                  <a16:creationId xmlns:a16="http://schemas.microsoft.com/office/drawing/2014/main" id="{B8631DE7-BAD9-8DF9-0D4B-5C042F7CF182}"/>
                </a:ext>
              </a:extLst>
            </p:cNvPr>
            <p:cNvSpPr txBox="1"/>
            <p:nvPr/>
          </p:nvSpPr>
          <p:spPr>
            <a:xfrm>
              <a:off x="2477326" y="3245301"/>
              <a:ext cx="915954" cy="23888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H</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60" name="TextBox 59">
              <a:extLst>
                <a:ext uri="{FF2B5EF4-FFF2-40B4-BE49-F238E27FC236}">
                  <a16:creationId xmlns:a16="http://schemas.microsoft.com/office/drawing/2014/main" id="{739CB0F2-A8B7-81FB-CCC1-E91F241B5A7B}"/>
                </a:ext>
              </a:extLst>
            </p:cNvPr>
            <p:cNvSpPr txBox="1"/>
            <p:nvPr/>
          </p:nvSpPr>
          <p:spPr>
            <a:xfrm>
              <a:off x="2237860" y="4435675"/>
              <a:ext cx="3766480" cy="408431"/>
            </a:xfrm>
            <a:prstGeom prst="rect">
              <a:avLst/>
            </a:prstGeom>
            <a:noFill/>
          </p:spPr>
          <p:txBody>
            <a:bodyPr wrap="square">
              <a:spAutoFit/>
            </a:bodyPr>
            <a:lstStyle/>
            <a:p>
              <a:pPr algn="ctr" defTabSz="1219170">
                <a:buClr>
                  <a:srgbClr val="677480"/>
                </a:buClr>
                <a:buSzPts val="1100"/>
              </a:pPr>
              <a:r>
                <a:rPr lang="en" sz="1467" kern="0" dirty="0">
                  <a:solidFill>
                    <a:srgbClr val="DEE2E6">
                      <a:lumMod val="10000"/>
                    </a:srgbClr>
                  </a:solidFill>
                  <a:latin typeface="Times New Roman" panose="02020603050405020304" pitchFamily="18" charset="0"/>
                  <a:ea typeface="Times New Roman"/>
                  <a:cs typeface="Times New Roman" panose="02020603050405020304" pitchFamily="18" charset="0"/>
                  <a:sym typeface="Times New Roman"/>
                </a:rPr>
                <a:t>Calibrated parameters are used to forecast tumor response given the assumption on treatment efficacy and surviving fraction.</a:t>
              </a:r>
            </a:p>
          </p:txBody>
        </p:sp>
        <p:sp>
          <p:nvSpPr>
            <p:cNvPr id="61" name="TextBox 60">
              <a:extLst>
                <a:ext uri="{FF2B5EF4-FFF2-40B4-BE49-F238E27FC236}">
                  <a16:creationId xmlns:a16="http://schemas.microsoft.com/office/drawing/2014/main" id="{CE2E26EC-AC98-6D0B-7319-F440DE82546A}"/>
                </a:ext>
              </a:extLst>
            </p:cNvPr>
            <p:cNvSpPr txBox="1"/>
            <p:nvPr/>
          </p:nvSpPr>
          <p:spPr>
            <a:xfrm>
              <a:off x="6745609" y="3405057"/>
              <a:ext cx="1411090" cy="917068"/>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Calculate percent change in tumor cell count as a function of different assumptions of treatment efficacy.</a:t>
              </a:r>
            </a:p>
          </p:txBody>
        </p:sp>
        <p:cxnSp>
          <p:nvCxnSpPr>
            <p:cNvPr id="62" name="Straight Arrow Connector 61">
              <a:extLst>
                <a:ext uri="{FF2B5EF4-FFF2-40B4-BE49-F238E27FC236}">
                  <a16:creationId xmlns:a16="http://schemas.microsoft.com/office/drawing/2014/main" id="{393A516D-AA46-E21F-96D6-618B9566C229}"/>
                </a:ext>
              </a:extLst>
            </p:cNvPr>
            <p:cNvCxnSpPr>
              <a:cxnSpLocks/>
            </p:cNvCxnSpPr>
            <p:nvPr/>
          </p:nvCxnSpPr>
          <p:spPr>
            <a:xfrm>
              <a:off x="6372596" y="3830218"/>
              <a:ext cx="23715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884CC1A7-D855-13FE-9E1F-51EFB45904B9}"/>
                </a:ext>
              </a:extLst>
            </p:cNvPr>
            <p:cNvSpPr/>
            <p:nvPr/>
          </p:nvSpPr>
          <p:spPr>
            <a:xfrm>
              <a:off x="6653564" y="3097568"/>
              <a:ext cx="1608664" cy="1317620"/>
            </a:xfrm>
            <a:prstGeom prst="rect">
              <a:avLst/>
            </a:prstGeom>
            <a:noFill/>
            <a:ln>
              <a:solidFill>
                <a:schemeClr val="accent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pic>
          <p:nvPicPr>
            <p:cNvPr id="128" name="Picture 2">
              <a:extLst>
                <a:ext uri="{FF2B5EF4-FFF2-40B4-BE49-F238E27FC236}">
                  <a16:creationId xmlns:a16="http://schemas.microsoft.com/office/drawing/2014/main" id="{AEF13F10-161F-AABD-1238-4B1C7FE374B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1285" t="1168" r="10122" b="1031"/>
            <a:stretch/>
          </p:blipFill>
          <p:spPr bwMode="auto">
            <a:xfrm>
              <a:off x="6020554" y="3242097"/>
              <a:ext cx="115698" cy="1165780"/>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a:extLst>
                <a:ext uri="{FF2B5EF4-FFF2-40B4-BE49-F238E27FC236}">
                  <a16:creationId xmlns:a16="http://schemas.microsoft.com/office/drawing/2014/main" id="{43385D2D-4FD7-0489-22E7-2A47C7C6EFF1}"/>
                </a:ext>
              </a:extLst>
            </p:cNvPr>
            <p:cNvSpPr txBox="1"/>
            <p:nvPr/>
          </p:nvSpPr>
          <p:spPr>
            <a:xfrm rot="16200000">
              <a:off x="5211093" y="3686253"/>
              <a:ext cx="2071814"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Tumor volume fraction</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0" name="TextBox 129">
              <a:extLst>
                <a:ext uri="{FF2B5EF4-FFF2-40B4-BE49-F238E27FC236}">
                  <a16:creationId xmlns:a16="http://schemas.microsoft.com/office/drawing/2014/main" id="{2FFAB4F5-49CF-9312-B3A5-B01E3BCAC59D}"/>
                </a:ext>
              </a:extLst>
            </p:cNvPr>
            <p:cNvSpPr txBox="1"/>
            <p:nvPr/>
          </p:nvSpPr>
          <p:spPr>
            <a:xfrm>
              <a:off x="5718065" y="4388831"/>
              <a:ext cx="720676" cy="23888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0</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1" name="TextBox 130">
              <a:extLst>
                <a:ext uri="{FF2B5EF4-FFF2-40B4-BE49-F238E27FC236}">
                  <a16:creationId xmlns:a16="http://schemas.microsoft.com/office/drawing/2014/main" id="{DA993752-3345-BFDD-60EE-3E0729E30960}"/>
                </a:ext>
              </a:extLst>
            </p:cNvPr>
            <p:cNvSpPr txBox="1"/>
            <p:nvPr/>
          </p:nvSpPr>
          <p:spPr>
            <a:xfrm>
              <a:off x="5784382" y="2986132"/>
              <a:ext cx="588042" cy="23888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1</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2" name="Rectangle 131">
              <a:extLst>
                <a:ext uri="{FF2B5EF4-FFF2-40B4-BE49-F238E27FC236}">
                  <a16:creationId xmlns:a16="http://schemas.microsoft.com/office/drawing/2014/main" id="{08CB978A-9298-ECC2-AE2A-D7B230952EE9}"/>
                </a:ext>
              </a:extLst>
            </p:cNvPr>
            <p:cNvSpPr/>
            <p:nvPr/>
          </p:nvSpPr>
          <p:spPr>
            <a:xfrm>
              <a:off x="1997125" y="2837677"/>
              <a:ext cx="63530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sp>
          <p:nvSpPr>
            <p:cNvPr id="133" name="TextBox 132">
              <a:extLst>
                <a:ext uri="{FF2B5EF4-FFF2-40B4-BE49-F238E27FC236}">
                  <a16:creationId xmlns:a16="http://schemas.microsoft.com/office/drawing/2014/main" id="{A1840CBF-E597-8DFF-6B0D-57646E3A8B51}"/>
                </a:ext>
              </a:extLst>
            </p:cNvPr>
            <p:cNvSpPr txBox="1"/>
            <p:nvPr/>
          </p:nvSpPr>
          <p:spPr>
            <a:xfrm rot="16200000">
              <a:off x="1116603" y="3756723"/>
              <a:ext cx="2026846" cy="223090"/>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Post-calibration processing</a:t>
              </a:r>
            </a:p>
          </p:txBody>
        </p:sp>
      </p:grpSp>
    </p:spTree>
    <p:extLst>
      <p:ext uri="{BB962C8B-B14F-4D97-AF65-F5344CB8AC3E}">
        <p14:creationId xmlns:p14="http://schemas.microsoft.com/office/powerpoint/2010/main" val="9819858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69">
          <a:extLst>
            <a:ext uri="{FF2B5EF4-FFF2-40B4-BE49-F238E27FC236}">
              <a16:creationId xmlns:a16="http://schemas.microsoft.com/office/drawing/2014/main" id="{EE63ED1D-18E0-3CC7-3B53-10F13EAA4B26}"/>
            </a:ext>
          </a:extLst>
        </p:cNvPr>
        <p:cNvGrpSpPr/>
        <p:nvPr/>
      </p:nvGrpSpPr>
      <p:grpSpPr>
        <a:xfrm>
          <a:off x="0" y="0"/>
          <a:ext cx="0" cy="0"/>
          <a:chOff x="0" y="0"/>
          <a:chExt cx="0" cy="0"/>
        </a:xfrm>
      </p:grpSpPr>
      <p:sp>
        <p:nvSpPr>
          <p:cNvPr id="3" name="Google Shape;56;p13">
            <a:extLst>
              <a:ext uri="{FF2B5EF4-FFF2-40B4-BE49-F238E27FC236}">
                <a16:creationId xmlns:a16="http://schemas.microsoft.com/office/drawing/2014/main" id="{92F12FAE-500F-0CEB-1ADF-BB3654743986}"/>
              </a:ext>
            </a:extLst>
          </p:cNvPr>
          <p:cNvSpPr txBox="1"/>
          <p:nvPr/>
        </p:nvSpPr>
        <p:spPr>
          <a:xfrm>
            <a:off x="2524462" y="1171469"/>
            <a:ext cx="9210293" cy="4543747"/>
          </a:xfrm>
          <a:prstGeom prst="rect">
            <a:avLst/>
          </a:prstGeom>
          <a:noFill/>
          <a:ln w="28575" cap="flat" cmpd="sng">
            <a:solidFill>
              <a:schemeClr val="accent4"/>
            </a:solidFill>
            <a:prstDash val="solid"/>
            <a:round/>
            <a:headEnd type="none" w="sm" len="sm"/>
            <a:tailEnd type="none" w="sm" len="sm"/>
          </a:ln>
        </p:spPr>
        <p:txBody>
          <a:bodyPr spcFirstLastPara="1" wrap="square" lIns="162535" tIns="162535" rIns="162535" bIns="162535" anchor="t" anchorCtr="0">
            <a:noAutofit/>
          </a:bodyPr>
          <a:lstStyle/>
          <a:p>
            <a:pPr algn="ctr" defTabSz="1219170">
              <a:buClr>
                <a:srgbClr val="000000"/>
              </a:buClr>
            </a:pPr>
            <a:endParaRPr sz="1333" kern="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algn="ctr" defTabSz="1219170">
              <a:buClr>
                <a:srgbClr val="000000"/>
              </a:buClr>
            </a:pPr>
            <a:endParaRPr sz="1333" kern="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defTabSz="1219170">
              <a:buClr>
                <a:srgbClr val="000000"/>
              </a:buClr>
            </a:pPr>
            <a:endParaRPr sz="1333" kern="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algn="ctr" defTabSz="1219170">
              <a:buClr>
                <a:srgbClr val="000000"/>
              </a:buClr>
            </a:pPr>
            <a:endParaRPr sz="1333" kern="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pic>
        <p:nvPicPr>
          <p:cNvPr id="28" name="Picture 27">
            <a:extLst>
              <a:ext uri="{FF2B5EF4-FFF2-40B4-BE49-F238E27FC236}">
                <a16:creationId xmlns:a16="http://schemas.microsoft.com/office/drawing/2014/main" id="{F1A088DC-B203-2907-7F1F-C4B00780B5A9}"/>
              </a:ext>
            </a:extLst>
          </p:cNvPr>
          <p:cNvPicPr>
            <a:picLocks noChangeAspect="1"/>
          </p:cNvPicPr>
          <p:nvPr/>
        </p:nvPicPr>
        <p:blipFill>
          <a:blip r:embed="rId3"/>
          <a:stretch>
            <a:fillRect/>
          </a:stretch>
        </p:blipFill>
        <p:spPr>
          <a:xfrm>
            <a:off x="6741039" y="1380435"/>
            <a:ext cx="5545845" cy="4159383"/>
          </a:xfrm>
          <a:prstGeom prst="rect">
            <a:avLst/>
          </a:prstGeom>
        </p:spPr>
      </p:pic>
      <p:pic>
        <p:nvPicPr>
          <p:cNvPr id="27" name="Picture 26">
            <a:extLst>
              <a:ext uri="{FF2B5EF4-FFF2-40B4-BE49-F238E27FC236}">
                <a16:creationId xmlns:a16="http://schemas.microsoft.com/office/drawing/2014/main" id="{7C757DEF-536A-4174-F281-779FB103EC84}"/>
              </a:ext>
            </a:extLst>
          </p:cNvPr>
          <p:cNvPicPr>
            <a:picLocks noChangeAspect="1"/>
          </p:cNvPicPr>
          <p:nvPr/>
        </p:nvPicPr>
        <p:blipFill>
          <a:blip r:embed="rId4"/>
          <a:stretch>
            <a:fillRect/>
          </a:stretch>
        </p:blipFill>
        <p:spPr>
          <a:xfrm>
            <a:off x="2678039" y="1387634"/>
            <a:ext cx="5545843" cy="4159381"/>
          </a:xfrm>
          <a:prstGeom prst="rect">
            <a:avLst/>
          </a:prstGeom>
        </p:spPr>
      </p:pic>
      <p:sp>
        <p:nvSpPr>
          <p:cNvPr id="52" name="Rectangle 51">
            <a:extLst>
              <a:ext uri="{FF2B5EF4-FFF2-40B4-BE49-F238E27FC236}">
                <a16:creationId xmlns:a16="http://schemas.microsoft.com/office/drawing/2014/main" id="{1D8B8027-B5DF-3B55-1285-110EDF3E4271}"/>
              </a:ext>
            </a:extLst>
          </p:cNvPr>
          <p:cNvSpPr/>
          <p:nvPr/>
        </p:nvSpPr>
        <p:spPr>
          <a:xfrm>
            <a:off x="-14416" y="0"/>
            <a:ext cx="1564024"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50" name="TextBox 49">
            <a:extLst>
              <a:ext uri="{FF2B5EF4-FFF2-40B4-BE49-F238E27FC236}">
                <a16:creationId xmlns:a16="http://schemas.microsoft.com/office/drawing/2014/main" id="{1D32A404-07DD-7644-4ECF-BDA978E39FF0}"/>
              </a:ext>
            </a:extLst>
          </p:cNvPr>
          <p:cNvSpPr txBox="1"/>
          <p:nvPr/>
        </p:nvSpPr>
        <p:spPr>
          <a:xfrm rot="16200000">
            <a:off x="-859782" y="2900012"/>
            <a:ext cx="3249608" cy="584775"/>
          </a:xfrm>
          <a:prstGeom prst="rect">
            <a:avLst/>
          </a:prstGeom>
          <a:noFill/>
        </p:spPr>
        <p:txBody>
          <a:bodyPr wrap="none" rtlCol="0">
            <a:spAutoFit/>
          </a:bodyPr>
          <a:lstStyle/>
          <a:p>
            <a:pPr defTabSz="1219170">
              <a:buClr>
                <a:srgbClr val="000000"/>
              </a:buClr>
            </a:pPr>
            <a:r>
              <a:rPr lang="en-US" sz="3200" b="1" kern="0" dirty="0">
                <a:solidFill>
                  <a:srgbClr val="FFFFFF"/>
                </a:solidFill>
                <a:latin typeface="Times New Roman" panose="02020603050405020304" pitchFamily="18" charset="0"/>
                <a:cs typeface="Times New Roman" panose="02020603050405020304" pitchFamily="18" charset="0"/>
                <a:sym typeface="Arial"/>
              </a:rPr>
              <a:t>Project flowchart</a:t>
            </a:r>
          </a:p>
        </p:txBody>
      </p:sp>
      <p:cxnSp>
        <p:nvCxnSpPr>
          <p:cNvPr id="4" name="Straight Connector 3">
            <a:extLst>
              <a:ext uri="{FF2B5EF4-FFF2-40B4-BE49-F238E27FC236}">
                <a16:creationId xmlns:a16="http://schemas.microsoft.com/office/drawing/2014/main" id="{4F00F6F6-A2FC-6800-344B-C20DD9DD14DC}"/>
              </a:ext>
            </a:extLst>
          </p:cNvPr>
          <p:cNvCxnSpPr>
            <a:cxnSpLocks/>
          </p:cNvCxnSpPr>
          <p:nvPr/>
        </p:nvCxnSpPr>
        <p:spPr>
          <a:xfrm>
            <a:off x="4326507" y="3150157"/>
            <a:ext cx="0" cy="198208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65C984E-F6F3-8DCD-45CE-492087575ED0}"/>
              </a:ext>
            </a:extLst>
          </p:cNvPr>
          <p:cNvCxnSpPr>
            <a:cxnSpLocks/>
          </p:cNvCxnSpPr>
          <p:nvPr/>
        </p:nvCxnSpPr>
        <p:spPr>
          <a:xfrm>
            <a:off x="5306376" y="4810645"/>
            <a:ext cx="0" cy="321601"/>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6F4E4E0-98B3-9BBB-EC57-3996D6A3B191}"/>
              </a:ext>
            </a:extLst>
          </p:cNvPr>
          <p:cNvSpPr txBox="1"/>
          <p:nvPr/>
        </p:nvSpPr>
        <p:spPr>
          <a:xfrm>
            <a:off x="4547216" y="4494127"/>
            <a:ext cx="1382545" cy="297454"/>
          </a:xfrm>
          <a:prstGeom prst="rect">
            <a:avLst/>
          </a:prstGeom>
          <a:noFill/>
        </p:spPr>
        <p:txBody>
          <a:bodyPr wrap="square" rtlCol="0">
            <a:spAutoFit/>
          </a:bodyPr>
          <a:lstStyle/>
          <a:p>
            <a:pPr algn="ctr" defTabSz="1219170">
              <a:buClr>
                <a:srgbClr val="000000"/>
              </a:buClr>
            </a:pPr>
            <a:r>
              <a:rPr lang="en" sz="1333" kern="0" dirty="0">
                <a:solidFill>
                  <a:srgbClr val="000000"/>
                </a:solidFill>
                <a:latin typeface="Times New Roman" panose="02020603050405020304" pitchFamily="18" charset="0"/>
                <a:ea typeface="Times New Roman"/>
                <a:cs typeface="Times New Roman" panose="02020603050405020304" pitchFamily="18" charset="0"/>
                <a:sym typeface="Times New Roman"/>
              </a:rPr>
              <a:t>End of RT</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01EDCDCB-3FE0-887F-6202-07E2A76BC74F}"/>
              </a:ext>
            </a:extLst>
          </p:cNvPr>
          <p:cNvSpPr txBox="1"/>
          <p:nvPr/>
        </p:nvSpPr>
        <p:spPr>
          <a:xfrm>
            <a:off x="3707598" y="2863354"/>
            <a:ext cx="1382545" cy="297454"/>
          </a:xfrm>
          <a:prstGeom prst="rect">
            <a:avLst/>
          </a:prstGeom>
          <a:noFill/>
        </p:spPr>
        <p:txBody>
          <a:bodyPr wrap="square" rtlCol="0">
            <a:spAutoFit/>
          </a:bodyPr>
          <a:lstStyle/>
          <a:p>
            <a:pPr algn="ctr" defTabSz="1219170">
              <a:buClr>
                <a:srgbClr val="000000"/>
              </a:buClr>
            </a:pPr>
            <a:r>
              <a:rPr lang="en" sz="1333" kern="0" dirty="0">
                <a:solidFill>
                  <a:srgbClr val="000000"/>
                </a:solidFill>
                <a:latin typeface="Times New Roman" panose="02020603050405020304" pitchFamily="18" charset="0"/>
                <a:ea typeface="Times New Roman"/>
                <a:cs typeface="Times New Roman" panose="02020603050405020304" pitchFamily="18" charset="0"/>
                <a:sym typeface="Times New Roman"/>
              </a:rPr>
              <a:t>Start of RT</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cxnSp>
        <p:nvCxnSpPr>
          <p:cNvPr id="8" name="Straight Connector 7">
            <a:extLst>
              <a:ext uri="{FF2B5EF4-FFF2-40B4-BE49-F238E27FC236}">
                <a16:creationId xmlns:a16="http://schemas.microsoft.com/office/drawing/2014/main" id="{324CDCD2-D6EC-4F73-9E70-9EA3363E7868}"/>
              </a:ext>
            </a:extLst>
          </p:cNvPr>
          <p:cNvCxnSpPr>
            <a:cxnSpLocks/>
          </p:cNvCxnSpPr>
          <p:nvPr/>
        </p:nvCxnSpPr>
        <p:spPr>
          <a:xfrm>
            <a:off x="4326511" y="3331469"/>
            <a:ext cx="138680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DD88A2A-AE0B-C5AC-3AAA-E7B5FC712F24}"/>
              </a:ext>
            </a:extLst>
          </p:cNvPr>
          <p:cNvCxnSpPr>
            <a:cxnSpLocks/>
          </p:cNvCxnSpPr>
          <p:nvPr/>
        </p:nvCxnSpPr>
        <p:spPr>
          <a:xfrm>
            <a:off x="5314843" y="4851307"/>
            <a:ext cx="59674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78E96DA-F2FE-7C4D-2B1B-A586BDB068BB}"/>
              </a:ext>
            </a:extLst>
          </p:cNvPr>
          <p:cNvCxnSpPr>
            <a:cxnSpLocks/>
          </p:cNvCxnSpPr>
          <p:nvPr/>
        </p:nvCxnSpPr>
        <p:spPr>
          <a:xfrm>
            <a:off x="5713316" y="3336811"/>
            <a:ext cx="0" cy="1510103"/>
          </a:xfrm>
          <a:prstGeom prst="line">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7800CC-1DD9-EE82-A799-97ED4782071C}"/>
                  </a:ext>
                </a:extLst>
              </p:cNvPr>
              <p:cNvSpPr txBox="1"/>
              <p:nvPr/>
            </p:nvSpPr>
            <p:spPr>
              <a:xfrm>
                <a:off x="5597388" y="3819087"/>
                <a:ext cx="1382545" cy="297454"/>
              </a:xfrm>
              <a:prstGeom prst="rect">
                <a:avLst/>
              </a:prstGeom>
              <a:noFill/>
            </p:spPr>
            <p:txBody>
              <a:bodyPr wrap="square" rtlCol="0">
                <a:spAutoFit/>
              </a:bodyPr>
              <a:lstStyle/>
              <a:p>
                <a:pPr algn="ctr" defTabSz="1219170">
                  <a:buClr>
                    <a:srgbClr val="000000"/>
                  </a:buClr>
                </a:pPr>
                <a14:m>
                  <m:oMath xmlns:m="http://schemas.openxmlformats.org/officeDocument/2006/math">
                    <m:r>
                      <a:rPr lang="en-US" sz="1333" kern="0">
                        <a:solidFill>
                          <a:srgbClr val="FF0000"/>
                        </a:solidFill>
                        <a:latin typeface="Cambria Math" panose="02040503050406030204" pitchFamily="18" charset="0"/>
                        <a:ea typeface="Cambria Math" panose="02040503050406030204" pitchFamily="18" charset="0"/>
                        <a:cs typeface="Times New Roman" panose="02020603050405020304" pitchFamily="18" charset="0"/>
                        <a:sym typeface="Times New Roman"/>
                      </a:rPr>
                      <m:t>%</m:t>
                    </m:r>
                    <m:r>
                      <a:rPr lang="en-US" sz="1333" i="1" kern="0">
                        <a:solidFill>
                          <a:srgbClr val="FF0000"/>
                        </a:solidFill>
                        <a:latin typeface="Cambria Math" panose="02040503050406030204" pitchFamily="18" charset="0"/>
                        <a:ea typeface="Cambria Math" panose="02040503050406030204" pitchFamily="18" charset="0"/>
                        <a:cs typeface="Times New Roman" panose="02020603050405020304" pitchFamily="18" charset="0"/>
                        <a:sym typeface="Times New Roman"/>
                      </a:rPr>
                      <m:t> </m:t>
                    </m:r>
                    <m:r>
                      <a:rPr lang="en" sz="1333" i="1" kern="0">
                        <a:solidFill>
                          <a:srgbClr val="FF0000"/>
                        </a:solidFill>
                        <a:latin typeface="Cambria Math" panose="02040503050406030204" pitchFamily="18" charset="0"/>
                        <a:ea typeface="Cambria Math" panose="02040503050406030204" pitchFamily="18" charset="0"/>
                        <a:cs typeface="Times New Roman" panose="02020603050405020304" pitchFamily="18" charset="0"/>
                        <a:sym typeface="Times New Roman"/>
                      </a:rPr>
                      <m:t>∆</m:t>
                    </m:r>
                  </m:oMath>
                </a14:m>
                <a:r>
                  <a:rPr lang="en" sz="1333" kern="0" dirty="0">
                    <a:solidFill>
                      <a:srgbClr val="FF0000"/>
                    </a:solidFill>
                    <a:latin typeface="Times New Roman" panose="02020603050405020304" pitchFamily="18" charset="0"/>
                    <a:ea typeface="Times New Roman"/>
                    <a:cs typeface="Times New Roman" panose="02020603050405020304" pitchFamily="18" charset="0"/>
                    <a:sym typeface="Times New Roman"/>
                  </a:rPr>
                  <a:t> in TTC</a:t>
                </a:r>
                <a:endParaRPr lang="en-US" sz="1333" kern="0" dirty="0">
                  <a:solidFill>
                    <a:srgbClr val="FF0000"/>
                  </a:solidFill>
                  <a:latin typeface="Times New Roman" panose="02020603050405020304" pitchFamily="18" charset="0"/>
                  <a:cs typeface="Times New Roman" panose="02020603050405020304" pitchFamily="18" charset="0"/>
                  <a:sym typeface="Arial"/>
                </a:endParaRPr>
              </a:p>
            </p:txBody>
          </p:sp>
        </mc:Choice>
        <mc:Fallback xmlns="">
          <p:sp>
            <p:nvSpPr>
              <p:cNvPr id="12" name="TextBox 11">
                <a:extLst>
                  <a:ext uri="{FF2B5EF4-FFF2-40B4-BE49-F238E27FC236}">
                    <a16:creationId xmlns:a16="http://schemas.microsoft.com/office/drawing/2014/main" id="{E37800CC-1DD9-EE82-A799-97ED4782071C}"/>
                  </a:ext>
                </a:extLst>
              </p:cNvPr>
              <p:cNvSpPr txBox="1">
                <a:spLocks noRot="1" noChangeAspect="1" noMove="1" noResize="1" noEditPoints="1" noAdjustHandles="1" noChangeArrowheads="1" noChangeShapeType="1" noTextEdit="1"/>
              </p:cNvSpPr>
              <p:nvPr/>
            </p:nvSpPr>
            <p:spPr>
              <a:xfrm>
                <a:off x="5597388" y="3819087"/>
                <a:ext cx="1382545" cy="297454"/>
              </a:xfrm>
              <a:prstGeom prst="rect">
                <a:avLst/>
              </a:prstGeom>
              <a:blipFill>
                <a:blip r:embed="rId5"/>
                <a:stretch>
                  <a:fillRect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D0D21B7-942D-5F4F-CDBA-23CA510615B6}"/>
                  </a:ext>
                </a:extLst>
              </p:cNvPr>
              <p:cNvSpPr txBox="1"/>
              <p:nvPr/>
            </p:nvSpPr>
            <p:spPr>
              <a:xfrm>
                <a:off x="3843693" y="1848908"/>
                <a:ext cx="1508424" cy="314445"/>
              </a:xfrm>
              <a:prstGeom prst="rect">
                <a:avLst/>
              </a:prstGeom>
              <a:noFill/>
            </p:spPr>
            <p:txBody>
              <a:bodyPr wrap="square" rtlCol="0">
                <a:spAutoFit/>
              </a:bodyPr>
              <a:lstStyle/>
              <a:p>
                <a:pPr algn="ctr" defTabSz="1219170">
                  <a:buClr>
                    <a:srgbClr val="000000"/>
                  </a:buClr>
                </a:pPr>
                <a14:m>
                  <m:oMathPara xmlns:m="http://schemas.openxmlformats.org/officeDocument/2006/math">
                    <m:oMathParaPr>
                      <m:jc m:val="centerGroup"/>
                    </m:oMathParaPr>
                    <m:oMath xmlns:m="http://schemas.openxmlformats.org/officeDocument/2006/math">
                      <m:sSub>
                        <m:sSubPr>
                          <m:ctrlPr>
                            <a:rPr lang="en-US" sz="1333" i="1" kern="0" smtClean="0">
                              <a:solidFill>
                                <a:srgbClr val="000000"/>
                              </a:solidFill>
                              <a:latin typeface="Cambria Math" panose="02040503050406030204" pitchFamily="18" charset="0"/>
                              <a:cs typeface="Arial" panose="020B0604020202020204" pitchFamily="34" charset="0"/>
                              <a:sym typeface="Arial"/>
                            </a:rPr>
                          </m:ctrlPr>
                        </m:sSubPr>
                        <m:e>
                          <m:r>
                            <a:rPr lang="en-US" sz="1333" i="1" kern="0">
                              <a:solidFill>
                                <a:srgbClr val="000000"/>
                              </a:solidFill>
                              <a:latin typeface="Cambria Math" panose="02040503050406030204" pitchFamily="18" charset="0"/>
                              <a:cs typeface="Arial" panose="020B0604020202020204" pitchFamily="34" charset="0"/>
                              <a:sym typeface="Arial"/>
                            </a:rPr>
                            <m:t>𝑆𝐹</m:t>
                          </m:r>
                        </m:e>
                        <m:sub>
                          <m:r>
                            <a:rPr lang="en-US" sz="1333" b="0" i="1" kern="0" smtClean="0">
                              <a:solidFill>
                                <a:srgbClr val="000000"/>
                              </a:solidFill>
                              <a:latin typeface="Cambria Math" panose="02040503050406030204" pitchFamily="18" charset="0"/>
                              <a:cs typeface="Arial" panose="020B0604020202020204" pitchFamily="34" charset="0"/>
                              <a:sym typeface="Arial"/>
                            </a:rPr>
                            <m:t>𝑡𝑎𝑟𝑔𝑒𝑡</m:t>
                          </m:r>
                        </m:sub>
                      </m:sSub>
                      <m:r>
                        <a:rPr lang="en-US" sz="1333" i="1" kern="0">
                          <a:solidFill>
                            <a:srgbClr val="000000"/>
                          </a:solidFill>
                          <a:latin typeface="Cambria Math" panose="02040503050406030204" pitchFamily="18" charset="0"/>
                          <a:cs typeface="Arial" panose="020B0604020202020204" pitchFamily="34" charset="0"/>
                          <a:sym typeface="Arial"/>
                        </a:rPr>
                        <m:t>=0.86</m:t>
                      </m:r>
                    </m:oMath>
                  </m:oMathPara>
                </a14:m>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mc:Choice>
        <mc:Fallback xmlns="">
          <p:sp>
            <p:nvSpPr>
              <p:cNvPr id="13" name="TextBox 12">
                <a:extLst>
                  <a:ext uri="{FF2B5EF4-FFF2-40B4-BE49-F238E27FC236}">
                    <a16:creationId xmlns:a16="http://schemas.microsoft.com/office/drawing/2014/main" id="{DD0D21B7-942D-5F4F-CDBA-23CA510615B6}"/>
                  </a:ext>
                </a:extLst>
              </p:cNvPr>
              <p:cNvSpPr txBox="1">
                <a:spLocks noRot="1" noChangeAspect="1" noMove="1" noResize="1" noEditPoints="1" noAdjustHandles="1" noChangeArrowheads="1" noChangeShapeType="1" noTextEdit="1"/>
              </p:cNvSpPr>
              <p:nvPr/>
            </p:nvSpPr>
            <p:spPr>
              <a:xfrm>
                <a:off x="3843693" y="1848908"/>
                <a:ext cx="1508424" cy="314445"/>
              </a:xfrm>
              <a:prstGeom prst="rect">
                <a:avLst/>
              </a:prstGeom>
              <a:blipFill>
                <a:blip r:embed="rId6"/>
                <a:stretch>
                  <a:fillRect b="-3846"/>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991B6515-516B-9208-4BC1-841EE39FCE95}"/>
              </a:ext>
            </a:extLst>
          </p:cNvPr>
          <p:cNvSpPr txBox="1"/>
          <p:nvPr/>
        </p:nvSpPr>
        <p:spPr>
          <a:xfrm rot="16200000">
            <a:off x="2918961" y="3279497"/>
            <a:ext cx="1049860" cy="297454"/>
          </a:xfrm>
          <a:prstGeom prst="rect">
            <a:avLst/>
          </a:prstGeom>
          <a:noFill/>
        </p:spPr>
        <p:txBody>
          <a:bodyPr wrap="squar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TTC (cells)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C014AFE-E648-DC3A-7957-2B87DCD8F16D}"/>
                  </a:ext>
                </a:extLst>
              </p:cNvPr>
              <p:cNvSpPr txBox="1"/>
              <p:nvPr/>
            </p:nvSpPr>
            <p:spPr>
              <a:xfrm rot="16200000">
                <a:off x="7088099" y="3279495"/>
                <a:ext cx="850063" cy="297454"/>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333" i="1" kern="0">
                          <a:solidFill>
                            <a:srgbClr val="000000"/>
                          </a:solidFill>
                          <a:latin typeface="Cambria Math" panose="02040503050406030204" pitchFamily="18" charset="0"/>
                          <a:ea typeface="Cambria Math" panose="02040503050406030204" pitchFamily="18" charset="0"/>
                          <a:sym typeface="Arial"/>
                        </a:rPr>
                        <m:t>%∆</m:t>
                      </m:r>
                      <m:r>
                        <a:rPr lang="en-US" sz="1333" i="1" kern="0">
                          <a:solidFill>
                            <a:srgbClr val="000000"/>
                          </a:solidFill>
                          <a:latin typeface="Cambria Math" panose="02040503050406030204" pitchFamily="18" charset="0"/>
                          <a:ea typeface="Cambria Math" panose="02040503050406030204" pitchFamily="18" charset="0"/>
                          <a:sym typeface="Arial"/>
                        </a:rPr>
                        <m:t>𝑇𝑇𝐶</m:t>
                      </m:r>
                    </m:oMath>
                  </m:oMathPara>
                </a14:m>
                <a:endParaRPr lang="en-US" sz="1333" kern="0" dirty="0">
                  <a:solidFill>
                    <a:srgbClr val="000000"/>
                  </a:solidFill>
                  <a:latin typeface="Arial"/>
                  <a:cs typeface="Arial"/>
                  <a:sym typeface="Arial"/>
                </a:endParaRPr>
              </a:p>
            </p:txBody>
          </p:sp>
        </mc:Choice>
        <mc:Fallback xmlns="">
          <p:sp>
            <p:nvSpPr>
              <p:cNvPr id="15" name="TextBox 14">
                <a:extLst>
                  <a:ext uri="{FF2B5EF4-FFF2-40B4-BE49-F238E27FC236}">
                    <a16:creationId xmlns:a16="http://schemas.microsoft.com/office/drawing/2014/main" id="{0C014AFE-E648-DC3A-7957-2B87DCD8F16D}"/>
                  </a:ext>
                </a:extLst>
              </p:cNvPr>
              <p:cNvSpPr txBox="1">
                <a:spLocks noRot="1" noChangeAspect="1" noMove="1" noResize="1" noEditPoints="1" noAdjustHandles="1" noChangeArrowheads="1" noChangeShapeType="1" noTextEdit="1"/>
              </p:cNvSpPr>
              <p:nvPr/>
            </p:nvSpPr>
            <p:spPr>
              <a:xfrm rot="16200000">
                <a:off x="7088099" y="3279495"/>
                <a:ext cx="850063" cy="297454"/>
              </a:xfrm>
              <a:prstGeom prst="rect">
                <a:avLst/>
              </a:prstGeom>
              <a:blipFill>
                <a:blip r:embed="rId7"/>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FEC4809-7A8B-E1BC-1D07-76C0CCFC7F81}"/>
              </a:ext>
            </a:extLst>
          </p:cNvPr>
          <p:cNvSpPr txBox="1"/>
          <p:nvPr/>
        </p:nvSpPr>
        <p:spPr>
          <a:xfrm>
            <a:off x="4914847" y="5303528"/>
            <a:ext cx="1079783" cy="297454"/>
          </a:xfrm>
          <a:prstGeom prst="rect">
            <a:avLst/>
          </a:prstGeom>
          <a:noFill/>
        </p:spPr>
        <p:txBody>
          <a:bodyPr wrap="squar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Time (days)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2003F5D-77F2-48BB-F34C-40965E14C87A}"/>
                  </a:ext>
                </a:extLst>
              </p:cNvPr>
              <p:cNvSpPr txBox="1"/>
              <p:nvPr/>
            </p:nvSpPr>
            <p:spPr>
              <a:xfrm>
                <a:off x="8639306" y="5309712"/>
                <a:ext cx="2203676" cy="314445"/>
              </a:xfrm>
              <a:prstGeom prst="rect">
                <a:avLst/>
              </a:prstGeom>
              <a:noFill/>
            </p:spPr>
            <p:txBody>
              <a:bodyPr wrap="squar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b="0" i="1" kern="0" smtClea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Times New Roman" panose="02020603050405020304" pitchFamily="18" charset="0"/>
                    <a:cs typeface="Times New Roman" panose="02020603050405020304" pitchFamily="18" charset="0"/>
                    <a:sym typeface="Arial"/>
                  </a:rPr>
                  <a:t>)</a:t>
                </a:r>
              </a:p>
            </p:txBody>
          </p:sp>
        </mc:Choice>
        <mc:Fallback xmlns="">
          <p:sp>
            <p:nvSpPr>
              <p:cNvPr id="17" name="TextBox 16">
                <a:extLst>
                  <a:ext uri="{FF2B5EF4-FFF2-40B4-BE49-F238E27FC236}">
                    <a16:creationId xmlns:a16="http://schemas.microsoft.com/office/drawing/2014/main" id="{22003F5D-77F2-48BB-F34C-40965E14C87A}"/>
                  </a:ext>
                </a:extLst>
              </p:cNvPr>
              <p:cNvSpPr txBox="1">
                <a:spLocks noRot="1" noChangeAspect="1" noMove="1" noResize="1" noEditPoints="1" noAdjustHandles="1" noChangeArrowheads="1" noChangeShapeType="1" noTextEdit="1"/>
              </p:cNvSpPr>
              <p:nvPr/>
            </p:nvSpPr>
            <p:spPr>
              <a:xfrm>
                <a:off x="8639306" y="5309712"/>
                <a:ext cx="2203676" cy="314445"/>
              </a:xfrm>
              <a:prstGeom prst="rect">
                <a:avLst/>
              </a:prstGeom>
              <a:blipFill>
                <a:blip r:embed="rId8"/>
                <a:stretch>
                  <a:fillRect l="-575" t="-3846" r="-575" b="-7692"/>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09A9D265-500F-ED27-EE79-7D8FD14B5FC7}"/>
              </a:ext>
            </a:extLst>
          </p:cNvPr>
          <p:cNvSpPr/>
          <p:nvPr/>
        </p:nvSpPr>
        <p:spPr>
          <a:xfrm>
            <a:off x="10755655" y="2066997"/>
            <a:ext cx="174655" cy="173568"/>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333" kern="0">
              <a:solidFill>
                <a:srgbClr val="677480"/>
              </a:solidFill>
              <a:latin typeface="Times New Roman" panose="02020603050405020304" pitchFamily="18" charset="0"/>
              <a:cs typeface="Times New Roman" panose="02020603050405020304" pitchFamily="18" charset="0"/>
              <a:sym typeface="Arial"/>
            </a:endParaRPr>
          </a:p>
        </p:txBody>
      </p:sp>
      <p:cxnSp>
        <p:nvCxnSpPr>
          <p:cNvPr id="19" name="Curved Connector 18">
            <a:extLst>
              <a:ext uri="{FF2B5EF4-FFF2-40B4-BE49-F238E27FC236}">
                <a16:creationId xmlns:a16="http://schemas.microsoft.com/office/drawing/2014/main" id="{6CA770D3-5A7A-FA4B-C7AC-E9F4028B681B}"/>
              </a:ext>
            </a:extLst>
          </p:cNvPr>
          <p:cNvCxnSpPr>
            <a:cxnSpLocks/>
          </p:cNvCxnSpPr>
          <p:nvPr/>
        </p:nvCxnSpPr>
        <p:spPr>
          <a:xfrm rot="5400000" flipH="1" flipV="1">
            <a:off x="7623734" y="625388"/>
            <a:ext cx="1591213" cy="4581301"/>
          </a:xfrm>
          <a:prstGeom prst="curvedConnector2">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07D958F-6825-04F1-3BDF-EDD307B8C03B}"/>
              </a:ext>
            </a:extLst>
          </p:cNvPr>
          <p:cNvSpPr txBox="1"/>
          <p:nvPr/>
        </p:nvSpPr>
        <p:spPr>
          <a:xfrm rot="16200000">
            <a:off x="454928" y="3294781"/>
            <a:ext cx="4504377" cy="297454"/>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Response assessment</a:t>
            </a:r>
          </a:p>
        </p:txBody>
      </p:sp>
      <p:sp>
        <p:nvSpPr>
          <p:cNvPr id="30" name="TextBox 29">
            <a:extLst>
              <a:ext uri="{FF2B5EF4-FFF2-40B4-BE49-F238E27FC236}">
                <a16:creationId xmlns:a16="http://schemas.microsoft.com/office/drawing/2014/main" id="{1DC36DCC-877E-8243-53DE-140F1872FDDA}"/>
              </a:ext>
            </a:extLst>
          </p:cNvPr>
          <p:cNvSpPr txBox="1"/>
          <p:nvPr/>
        </p:nvSpPr>
        <p:spPr>
          <a:xfrm>
            <a:off x="7960774" y="1743374"/>
            <a:ext cx="695060" cy="256545"/>
          </a:xfrm>
          <a:prstGeom prst="rect">
            <a:avLst/>
          </a:prstGeom>
          <a:solidFill>
            <a:schemeClr val="bg1"/>
          </a:solidFill>
        </p:spPr>
        <p:txBody>
          <a:bodyPr wrap="square" rtlCol="0">
            <a:spAutoFit/>
          </a:bodyPr>
          <a:lstStyle/>
          <a:p>
            <a:pPr defTabSz="1219170">
              <a:buClr>
                <a:srgbClr val="000000"/>
              </a:buClr>
            </a:pPr>
            <a:endParaRPr lang="en-US" sz="10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39" name="TextBox 38">
            <a:extLst>
              <a:ext uri="{FF2B5EF4-FFF2-40B4-BE49-F238E27FC236}">
                <a16:creationId xmlns:a16="http://schemas.microsoft.com/office/drawing/2014/main" id="{CDD7D3C6-00C3-340B-FB03-C78A763DCE85}"/>
              </a:ext>
            </a:extLst>
          </p:cNvPr>
          <p:cNvSpPr txBox="1"/>
          <p:nvPr/>
        </p:nvSpPr>
        <p:spPr>
          <a:xfrm>
            <a:off x="8218690" y="1724978"/>
            <a:ext cx="635239" cy="297454"/>
          </a:xfrm>
          <a:prstGeom prst="rect">
            <a:avLst/>
          </a:prstGeom>
          <a:noFill/>
        </p:spPr>
        <p:txBody>
          <a:bodyPr wrap="square">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H</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40" name="Oval 39">
            <a:extLst>
              <a:ext uri="{FF2B5EF4-FFF2-40B4-BE49-F238E27FC236}">
                <a16:creationId xmlns:a16="http://schemas.microsoft.com/office/drawing/2014/main" id="{A1329254-8293-1D64-4FE4-B98FE8C62CE3}"/>
              </a:ext>
            </a:extLst>
          </p:cNvPr>
          <p:cNvSpPr/>
          <p:nvPr/>
        </p:nvSpPr>
        <p:spPr>
          <a:xfrm>
            <a:off x="8144963" y="1826407"/>
            <a:ext cx="121920" cy="12192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C00000"/>
              </a:solidFill>
              <a:latin typeface="Arial"/>
              <a:sym typeface="Arial"/>
            </a:endParaRPr>
          </a:p>
        </p:txBody>
      </p:sp>
    </p:spTree>
    <p:extLst>
      <p:ext uri="{BB962C8B-B14F-4D97-AF65-F5344CB8AC3E}">
        <p14:creationId xmlns:p14="http://schemas.microsoft.com/office/powerpoint/2010/main" val="1471686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a:extLst>
            <a:ext uri="{FF2B5EF4-FFF2-40B4-BE49-F238E27FC236}">
              <a16:creationId xmlns:a16="http://schemas.microsoft.com/office/drawing/2014/main" id="{FE5E2300-7FC5-BB17-C142-F78F550D968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966DFD5F-F6F0-4D9E-ADF9-0D6AF376DF62}"/>
              </a:ext>
            </a:extLst>
          </p:cNvPr>
          <p:cNvSpPr/>
          <p:nvPr/>
        </p:nvSpPr>
        <p:spPr>
          <a:xfrm>
            <a:off x="-14416" y="0"/>
            <a:ext cx="1564024"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cxnSp>
        <p:nvCxnSpPr>
          <p:cNvPr id="43" name="Straight Arrow Connector 42">
            <a:extLst>
              <a:ext uri="{FF2B5EF4-FFF2-40B4-BE49-F238E27FC236}">
                <a16:creationId xmlns:a16="http://schemas.microsoft.com/office/drawing/2014/main" id="{DED25573-67E3-1FE4-EBC7-201A10E7CC79}"/>
              </a:ext>
            </a:extLst>
          </p:cNvPr>
          <p:cNvCxnSpPr>
            <a:cxnSpLocks/>
          </p:cNvCxnSpPr>
          <p:nvPr/>
        </p:nvCxnSpPr>
        <p:spPr>
          <a:xfrm>
            <a:off x="3966752" y="3082797"/>
            <a:ext cx="0" cy="43832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35F620F8-ABC5-4394-0FD4-1EF8AFB3DD38}"/>
              </a:ext>
            </a:extLst>
          </p:cNvPr>
          <p:cNvSpPr txBox="1"/>
          <p:nvPr/>
        </p:nvSpPr>
        <p:spPr>
          <a:xfrm rot="16200000">
            <a:off x="-859782" y="2900012"/>
            <a:ext cx="3249608" cy="584775"/>
          </a:xfrm>
          <a:prstGeom prst="rect">
            <a:avLst/>
          </a:prstGeom>
          <a:noFill/>
        </p:spPr>
        <p:txBody>
          <a:bodyPr wrap="none" rtlCol="0">
            <a:spAutoFit/>
          </a:bodyPr>
          <a:lstStyle/>
          <a:p>
            <a:pPr defTabSz="1219170">
              <a:buClr>
                <a:srgbClr val="000000"/>
              </a:buClr>
            </a:pPr>
            <a:r>
              <a:rPr lang="en-US" sz="3200" b="1" kern="0" dirty="0">
                <a:solidFill>
                  <a:srgbClr val="FFFFFF"/>
                </a:solidFill>
                <a:latin typeface="Times New Roman" panose="02020603050405020304" pitchFamily="18" charset="0"/>
                <a:cs typeface="Times New Roman" panose="02020603050405020304" pitchFamily="18" charset="0"/>
                <a:sym typeface="Arial"/>
              </a:rPr>
              <a:t>Project flowchart</a:t>
            </a:r>
          </a:p>
        </p:txBody>
      </p:sp>
      <p:grpSp>
        <p:nvGrpSpPr>
          <p:cNvPr id="136" name="Group 135">
            <a:extLst>
              <a:ext uri="{FF2B5EF4-FFF2-40B4-BE49-F238E27FC236}">
                <a16:creationId xmlns:a16="http://schemas.microsoft.com/office/drawing/2014/main" id="{9C154198-2D90-814D-20FA-48C51491555F}"/>
              </a:ext>
            </a:extLst>
          </p:cNvPr>
          <p:cNvGrpSpPr/>
          <p:nvPr/>
        </p:nvGrpSpPr>
        <p:grpSpPr>
          <a:xfrm>
            <a:off x="2695201" y="115670"/>
            <a:ext cx="8470787" cy="2844432"/>
            <a:chOff x="1997125" y="2769634"/>
            <a:chExt cx="6353090" cy="2133324"/>
          </a:xfrm>
        </p:grpSpPr>
        <p:pic>
          <p:nvPicPr>
            <p:cNvPr id="2" name="Picture 1">
              <a:extLst>
                <a:ext uri="{FF2B5EF4-FFF2-40B4-BE49-F238E27FC236}">
                  <a16:creationId xmlns:a16="http://schemas.microsoft.com/office/drawing/2014/main" id="{69C9167B-331C-18C2-4FDC-8AC32143B006}"/>
                </a:ext>
              </a:extLst>
            </p:cNvPr>
            <p:cNvPicPr>
              <a:picLocks noChangeAspect="1"/>
            </p:cNvPicPr>
            <p:nvPr/>
          </p:nvPicPr>
          <p:blipFill>
            <a:blip r:embed="rId3"/>
            <a:srcRect l="43680" t="34757" r="40258" b="38224"/>
            <a:stretch/>
          </p:blipFill>
          <p:spPr>
            <a:xfrm>
              <a:off x="4916803" y="3242097"/>
              <a:ext cx="922260" cy="1163480"/>
            </a:xfrm>
            <a:prstGeom prst="rect">
              <a:avLst/>
            </a:prstGeom>
          </p:spPr>
        </p:pic>
        <p:pic>
          <p:nvPicPr>
            <p:cNvPr id="10" name="Picture 9">
              <a:extLst>
                <a:ext uri="{FF2B5EF4-FFF2-40B4-BE49-F238E27FC236}">
                  <a16:creationId xmlns:a16="http://schemas.microsoft.com/office/drawing/2014/main" id="{66EA190C-FB26-EF8F-74D9-6672532C91F0}"/>
                </a:ext>
              </a:extLst>
            </p:cNvPr>
            <p:cNvPicPr>
              <a:picLocks noChangeAspect="1"/>
            </p:cNvPicPr>
            <p:nvPr/>
          </p:nvPicPr>
          <p:blipFill>
            <a:blip r:embed="rId3"/>
            <a:srcRect l="28540" t="34871" r="55398" b="38110"/>
            <a:stretch/>
          </p:blipFill>
          <p:spPr>
            <a:xfrm>
              <a:off x="3687782" y="3242097"/>
              <a:ext cx="922260" cy="1163480"/>
            </a:xfrm>
            <a:prstGeom prst="rect">
              <a:avLst/>
            </a:prstGeom>
          </p:spPr>
        </p:pic>
        <p:pic>
          <p:nvPicPr>
            <p:cNvPr id="42" name="Picture 41">
              <a:extLst>
                <a:ext uri="{FF2B5EF4-FFF2-40B4-BE49-F238E27FC236}">
                  <a16:creationId xmlns:a16="http://schemas.microsoft.com/office/drawing/2014/main" id="{AB459BF2-832A-0D14-AD4E-606E4F263EC3}"/>
                </a:ext>
              </a:extLst>
            </p:cNvPr>
            <p:cNvPicPr>
              <a:picLocks noChangeAspect="1"/>
            </p:cNvPicPr>
            <p:nvPr/>
          </p:nvPicPr>
          <p:blipFill>
            <a:blip r:embed="rId3"/>
            <a:srcRect l="12997" t="34717" r="70941" b="38264"/>
            <a:stretch/>
          </p:blipFill>
          <p:spPr>
            <a:xfrm>
              <a:off x="2472830" y="3243601"/>
              <a:ext cx="920450" cy="1161196"/>
            </a:xfrm>
            <a:prstGeom prst="rect">
              <a:avLst/>
            </a:prstGeom>
          </p:spPr>
        </p:pic>
        <p:sp>
          <p:nvSpPr>
            <p:cNvPr id="45" name="TextBox 44">
              <a:extLst>
                <a:ext uri="{FF2B5EF4-FFF2-40B4-BE49-F238E27FC236}">
                  <a16:creationId xmlns:a16="http://schemas.microsoft.com/office/drawing/2014/main" id="{FA2AEAF2-1E7C-FCDB-3E36-71C95B04FC24}"/>
                </a:ext>
              </a:extLst>
            </p:cNvPr>
            <p:cNvSpPr txBox="1"/>
            <p:nvPr/>
          </p:nvSpPr>
          <p:spPr>
            <a:xfrm>
              <a:off x="2483306" y="2813250"/>
              <a:ext cx="3342252" cy="25391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Post-RT </a:t>
              </a:r>
              <a:r>
                <a:rPr lang="en-US" sz="1600" b="1" i="1" kern="0" dirty="0">
                  <a:solidFill>
                    <a:srgbClr val="000000"/>
                  </a:solidFill>
                  <a:latin typeface="Times New Roman" panose="02020603050405020304" pitchFamily="18" charset="0"/>
                  <a:cs typeface="Times New Roman" panose="02020603050405020304" pitchFamily="18" charset="0"/>
                  <a:sym typeface="Arial"/>
                </a:rPr>
                <a:t>in silico </a:t>
              </a:r>
              <a:r>
                <a:rPr lang="en-US" sz="1600" b="1" kern="0" dirty="0">
                  <a:solidFill>
                    <a:srgbClr val="000000"/>
                  </a:solidFill>
                  <a:latin typeface="Times New Roman" panose="02020603050405020304" pitchFamily="18" charset="0"/>
                  <a:cs typeface="Times New Roman" panose="02020603050405020304" pitchFamily="18" charset="0"/>
                  <a:sym typeface="Arial"/>
                </a:rPr>
                <a:t>experiments</a:t>
              </a:r>
              <a:endParaRPr lang="en-US" sz="1600" kern="0" dirty="0">
                <a:solidFill>
                  <a:srgbClr val="000000"/>
                </a:solidFill>
                <a:latin typeface="Arial"/>
                <a:cs typeface="Arial"/>
                <a:sym typeface="Arial"/>
              </a:endParaRPr>
            </a:p>
          </p:txBody>
        </p:sp>
        <p:sp>
          <p:nvSpPr>
            <p:cNvPr id="51" name="TextBox 50">
              <a:extLst>
                <a:ext uri="{FF2B5EF4-FFF2-40B4-BE49-F238E27FC236}">
                  <a16:creationId xmlns:a16="http://schemas.microsoft.com/office/drawing/2014/main" id="{1A448483-D9E4-5A6A-3DE3-127336EC4585}"/>
                </a:ext>
              </a:extLst>
            </p:cNvPr>
            <p:cNvSpPr txBox="1"/>
            <p:nvPr/>
          </p:nvSpPr>
          <p:spPr>
            <a:xfrm>
              <a:off x="6653564" y="3152360"/>
              <a:ext cx="1575689" cy="25391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Response assessment</a:t>
              </a:r>
            </a:p>
          </p:txBody>
        </p:sp>
        <p:sp>
          <p:nvSpPr>
            <p:cNvPr id="53" name="TextBox 52">
              <a:extLst>
                <a:ext uri="{FF2B5EF4-FFF2-40B4-BE49-F238E27FC236}">
                  <a16:creationId xmlns:a16="http://schemas.microsoft.com/office/drawing/2014/main" id="{D5318454-44A2-C6D5-216B-0E523AA31AB3}"/>
                </a:ext>
              </a:extLst>
            </p:cNvPr>
            <p:cNvSpPr txBox="1"/>
            <p:nvPr/>
          </p:nvSpPr>
          <p:spPr>
            <a:xfrm>
              <a:off x="2395682" y="3004897"/>
              <a:ext cx="1091360" cy="23857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homogeneous</a:t>
              </a:r>
            </a:p>
          </p:txBody>
        </p:sp>
        <p:sp>
          <p:nvSpPr>
            <p:cNvPr id="54" name="TextBox 53">
              <a:extLst>
                <a:ext uri="{FF2B5EF4-FFF2-40B4-BE49-F238E27FC236}">
                  <a16:creationId xmlns:a16="http://schemas.microsoft.com/office/drawing/2014/main" id="{87EFFF05-424F-DC8C-78CD-EEAF3FFD1A5F}"/>
                </a:ext>
              </a:extLst>
            </p:cNvPr>
            <p:cNvSpPr txBox="1"/>
            <p:nvPr/>
          </p:nvSpPr>
          <p:spPr>
            <a:xfrm>
              <a:off x="4132033" y="3001879"/>
              <a:ext cx="1258577" cy="23857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heterogeneous</a:t>
              </a:r>
            </a:p>
          </p:txBody>
        </p:sp>
        <p:sp>
          <p:nvSpPr>
            <p:cNvPr id="55" name="TextBox 54">
              <a:extLst>
                <a:ext uri="{FF2B5EF4-FFF2-40B4-BE49-F238E27FC236}">
                  <a16:creationId xmlns:a16="http://schemas.microsoft.com/office/drawing/2014/main" id="{0295B0B6-E115-7D01-C7D2-0FE4943611F1}"/>
                </a:ext>
              </a:extLst>
            </p:cNvPr>
            <p:cNvSpPr txBox="1"/>
            <p:nvPr/>
          </p:nvSpPr>
          <p:spPr>
            <a:xfrm>
              <a:off x="3689302" y="3245301"/>
              <a:ext cx="918929"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V</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6" name="TextBox 55">
              <a:extLst>
                <a:ext uri="{FF2B5EF4-FFF2-40B4-BE49-F238E27FC236}">
                  <a16:creationId xmlns:a16="http://schemas.microsoft.com/office/drawing/2014/main" id="{7B71C87B-3770-E066-7BD5-6336D844F1C2}"/>
                </a:ext>
              </a:extLst>
            </p:cNvPr>
            <p:cNvSpPr txBox="1"/>
            <p:nvPr/>
          </p:nvSpPr>
          <p:spPr>
            <a:xfrm>
              <a:off x="4911551" y="3245301"/>
              <a:ext cx="920621"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CD</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7" name="TextBox 56">
              <a:extLst>
                <a:ext uri="{FF2B5EF4-FFF2-40B4-BE49-F238E27FC236}">
                  <a16:creationId xmlns:a16="http://schemas.microsoft.com/office/drawing/2014/main" id="{5E92FB89-FF82-556D-1A94-B47E8FA7410C}"/>
                </a:ext>
              </a:extLst>
            </p:cNvPr>
            <p:cNvSpPr txBox="1"/>
            <p:nvPr/>
          </p:nvSpPr>
          <p:spPr>
            <a:xfrm>
              <a:off x="3389442" y="3718000"/>
              <a:ext cx="310599"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8" name="TextBox 57">
              <a:extLst>
                <a:ext uri="{FF2B5EF4-FFF2-40B4-BE49-F238E27FC236}">
                  <a16:creationId xmlns:a16="http://schemas.microsoft.com/office/drawing/2014/main" id="{81B8B13F-910B-E2B4-4221-1AB35180F99C}"/>
                </a:ext>
              </a:extLst>
            </p:cNvPr>
            <p:cNvSpPr txBox="1"/>
            <p:nvPr/>
          </p:nvSpPr>
          <p:spPr>
            <a:xfrm>
              <a:off x="4608231" y="3723720"/>
              <a:ext cx="360265"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9" name="TextBox 58">
              <a:extLst>
                <a:ext uri="{FF2B5EF4-FFF2-40B4-BE49-F238E27FC236}">
                  <a16:creationId xmlns:a16="http://schemas.microsoft.com/office/drawing/2014/main" id="{DF2BDADF-0184-A104-4FF0-46028AD58E76}"/>
                </a:ext>
              </a:extLst>
            </p:cNvPr>
            <p:cNvSpPr txBox="1"/>
            <p:nvPr/>
          </p:nvSpPr>
          <p:spPr>
            <a:xfrm>
              <a:off x="2477326" y="3245301"/>
              <a:ext cx="915954"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H</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60" name="TextBox 59">
              <a:extLst>
                <a:ext uri="{FF2B5EF4-FFF2-40B4-BE49-F238E27FC236}">
                  <a16:creationId xmlns:a16="http://schemas.microsoft.com/office/drawing/2014/main" id="{7B86CD47-3D55-B2CE-3EFD-50325057967A}"/>
                </a:ext>
              </a:extLst>
            </p:cNvPr>
            <p:cNvSpPr txBox="1"/>
            <p:nvPr/>
          </p:nvSpPr>
          <p:spPr>
            <a:xfrm>
              <a:off x="2237860" y="4435675"/>
              <a:ext cx="3766480" cy="407900"/>
            </a:xfrm>
            <a:prstGeom prst="rect">
              <a:avLst/>
            </a:prstGeom>
            <a:noFill/>
          </p:spPr>
          <p:txBody>
            <a:bodyPr wrap="square">
              <a:spAutoFit/>
            </a:bodyPr>
            <a:lstStyle/>
            <a:p>
              <a:pPr algn="ctr" defTabSz="1219170">
                <a:buClr>
                  <a:srgbClr val="677480"/>
                </a:buClr>
                <a:buSzPts val="1100"/>
              </a:pPr>
              <a:r>
                <a:rPr lang="en" sz="1467" kern="0" dirty="0">
                  <a:solidFill>
                    <a:srgbClr val="DEE2E6">
                      <a:lumMod val="10000"/>
                    </a:srgbClr>
                  </a:solidFill>
                  <a:latin typeface="Times New Roman" panose="02020603050405020304" pitchFamily="18" charset="0"/>
                  <a:ea typeface="Times New Roman"/>
                  <a:cs typeface="Times New Roman" panose="02020603050405020304" pitchFamily="18" charset="0"/>
                  <a:sym typeface="Times New Roman"/>
                </a:rPr>
                <a:t>Calibrated parameters are used to forecast tumor response given the assumption on treatment efficacy and surviving fraction.</a:t>
              </a:r>
            </a:p>
          </p:txBody>
        </p:sp>
        <p:sp>
          <p:nvSpPr>
            <p:cNvPr id="61" name="TextBox 60">
              <a:extLst>
                <a:ext uri="{FF2B5EF4-FFF2-40B4-BE49-F238E27FC236}">
                  <a16:creationId xmlns:a16="http://schemas.microsoft.com/office/drawing/2014/main" id="{CE3144E3-E75F-E2C3-6485-87C692C12996}"/>
                </a:ext>
              </a:extLst>
            </p:cNvPr>
            <p:cNvSpPr txBox="1"/>
            <p:nvPr/>
          </p:nvSpPr>
          <p:spPr>
            <a:xfrm>
              <a:off x="6745609" y="3405057"/>
              <a:ext cx="1411090" cy="915876"/>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Calculate percent change in tumor cell count as a function of different assumptions of treatment efficacy.</a:t>
              </a:r>
            </a:p>
          </p:txBody>
        </p:sp>
        <p:cxnSp>
          <p:nvCxnSpPr>
            <p:cNvPr id="62" name="Straight Arrow Connector 61">
              <a:extLst>
                <a:ext uri="{FF2B5EF4-FFF2-40B4-BE49-F238E27FC236}">
                  <a16:creationId xmlns:a16="http://schemas.microsoft.com/office/drawing/2014/main" id="{9CDABCC4-C13F-45C5-0267-9AFB4293599A}"/>
                </a:ext>
              </a:extLst>
            </p:cNvPr>
            <p:cNvCxnSpPr>
              <a:cxnSpLocks/>
            </p:cNvCxnSpPr>
            <p:nvPr/>
          </p:nvCxnSpPr>
          <p:spPr>
            <a:xfrm>
              <a:off x="6372596" y="3830218"/>
              <a:ext cx="23715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35CFA77-C464-00D6-762D-580EA596906C}"/>
                </a:ext>
              </a:extLst>
            </p:cNvPr>
            <p:cNvSpPr/>
            <p:nvPr/>
          </p:nvSpPr>
          <p:spPr>
            <a:xfrm>
              <a:off x="6653564" y="3097568"/>
              <a:ext cx="1608664" cy="1317620"/>
            </a:xfrm>
            <a:prstGeom prst="rect">
              <a:avLst/>
            </a:prstGeom>
            <a:noFill/>
            <a:ln>
              <a:solidFill>
                <a:schemeClr val="tx2">
                  <a:lumMod val="1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pic>
          <p:nvPicPr>
            <p:cNvPr id="128" name="Picture 2">
              <a:extLst>
                <a:ext uri="{FF2B5EF4-FFF2-40B4-BE49-F238E27FC236}">
                  <a16:creationId xmlns:a16="http://schemas.microsoft.com/office/drawing/2014/main" id="{F79644F8-FC45-4185-FDBA-414F00E167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85" t="1168" r="10122" b="1031"/>
            <a:stretch/>
          </p:blipFill>
          <p:spPr bwMode="auto">
            <a:xfrm>
              <a:off x="6020554" y="3242097"/>
              <a:ext cx="115698" cy="1165780"/>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a:extLst>
                <a:ext uri="{FF2B5EF4-FFF2-40B4-BE49-F238E27FC236}">
                  <a16:creationId xmlns:a16="http://schemas.microsoft.com/office/drawing/2014/main" id="{048A09E9-C208-0DB1-AF85-FDB173F304D4}"/>
                </a:ext>
              </a:extLst>
            </p:cNvPr>
            <p:cNvSpPr txBox="1"/>
            <p:nvPr/>
          </p:nvSpPr>
          <p:spPr>
            <a:xfrm rot="16200000">
              <a:off x="5211093" y="3686253"/>
              <a:ext cx="2071814"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Tumor volume fraction</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0" name="TextBox 129">
              <a:extLst>
                <a:ext uri="{FF2B5EF4-FFF2-40B4-BE49-F238E27FC236}">
                  <a16:creationId xmlns:a16="http://schemas.microsoft.com/office/drawing/2014/main" id="{F897695A-8008-7651-3B47-11BF1CE03F9A}"/>
                </a:ext>
              </a:extLst>
            </p:cNvPr>
            <p:cNvSpPr txBox="1"/>
            <p:nvPr/>
          </p:nvSpPr>
          <p:spPr>
            <a:xfrm>
              <a:off x="5718065" y="4388831"/>
              <a:ext cx="720676"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0</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1" name="TextBox 130">
              <a:extLst>
                <a:ext uri="{FF2B5EF4-FFF2-40B4-BE49-F238E27FC236}">
                  <a16:creationId xmlns:a16="http://schemas.microsoft.com/office/drawing/2014/main" id="{57E333FE-5DAD-8B34-4CB4-99E91006FFBE}"/>
                </a:ext>
              </a:extLst>
            </p:cNvPr>
            <p:cNvSpPr txBox="1"/>
            <p:nvPr/>
          </p:nvSpPr>
          <p:spPr>
            <a:xfrm>
              <a:off x="5784382" y="2986132"/>
              <a:ext cx="588042"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1</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2" name="Rectangle 131">
              <a:extLst>
                <a:ext uri="{FF2B5EF4-FFF2-40B4-BE49-F238E27FC236}">
                  <a16:creationId xmlns:a16="http://schemas.microsoft.com/office/drawing/2014/main" id="{CFAB3972-67D2-D567-E5CE-D8AF31095561}"/>
                </a:ext>
              </a:extLst>
            </p:cNvPr>
            <p:cNvSpPr/>
            <p:nvPr/>
          </p:nvSpPr>
          <p:spPr>
            <a:xfrm>
              <a:off x="1997125" y="2837677"/>
              <a:ext cx="63530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sp>
          <p:nvSpPr>
            <p:cNvPr id="133" name="TextBox 132">
              <a:extLst>
                <a:ext uri="{FF2B5EF4-FFF2-40B4-BE49-F238E27FC236}">
                  <a16:creationId xmlns:a16="http://schemas.microsoft.com/office/drawing/2014/main" id="{23496168-AD2E-5A80-7685-84DE30CF2AED}"/>
                </a:ext>
              </a:extLst>
            </p:cNvPr>
            <p:cNvSpPr txBox="1"/>
            <p:nvPr/>
          </p:nvSpPr>
          <p:spPr>
            <a:xfrm rot="16200000">
              <a:off x="1116603" y="3756723"/>
              <a:ext cx="2026846" cy="223090"/>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Post-calibration processing</a:t>
              </a:r>
            </a:p>
          </p:txBody>
        </p:sp>
      </p:grpSp>
      <p:grpSp>
        <p:nvGrpSpPr>
          <p:cNvPr id="161" name="Group 160">
            <a:extLst>
              <a:ext uri="{FF2B5EF4-FFF2-40B4-BE49-F238E27FC236}">
                <a16:creationId xmlns:a16="http://schemas.microsoft.com/office/drawing/2014/main" id="{F733ACA1-B3F6-8AC8-DD7A-A8EF451331D1}"/>
              </a:ext>
            </a:extLst>
          </p:cNvPr>
          <p:cNvGrpSpPr/>
          <p:nvPr/>
        </p:nvGrpSpPr>
        <p:grpSpPr>
          <a:xfrm>
            <a:off x="2137839" y="3615637"/>
            <a:ext cx="3393151" cy="2950380"/>
            <a:chOff x="1829193" y="2711728"/>
            <a:chExt cx="2544863" cy="2212785"/>
          </a:xfrm>
        </p:grpSpPr>
        <p:pic>
          <p:nvPicPr>
            <p:cNvPr id="35" name="Picture 34">
              <a:extLst>
                <a:ext uri="{FF2B5EF4-FFF2-40B4-BE49-F238E27FC236}">
                  <a16:creationId xmlns:a16="http://schemas.microsoft.com/office/drawing/2014/main" id="{051A4AF1-5836-E9CE-A67F-30854FD1C248}"/>
                </a:ext>
              </a:extLst>
            </p:cNvPr>
            <p:cNvPicPr>
              <a:picLocks noChangeAspect="1"/>
            </p:cNvPicPr>
            <p:nvPr/>
          </p:nvPicPr>
          <p:blipFill>
            <a:blip r:embed="rId5"/>
            <a:stretch>
              <a:fillRect/>
            </a:stretch>
          </p:blipFill>
          <p:spPr>
            <a:xfrm>
              <a:off x="2104756" y="3014134"/>
              <a:ext cx="1164175" cy="1236641"/>
            </a:xfrm>
            <a:prstGeom prst="rect">
              <a:avLst/>
            </a:prstGeom>
          </p:spPr>
        </p:pic>
        <p:pic>
          <p:nvPicPr>
            <p:cNvPr id="36" name="Picture 35">
              <a:extLst>
                <a:ext uri="{FF2B5EF4-FFF2-40B4-BE49-F238E27FC236}">
                  <a16:creationId xmlns:a16="http://schemas.microsoft.com/office/drawing/2014/main" id="{1FD4EBFB-AEA5-AAC5-9760-3F9DA8363524}"/>
                </a:ext>
              </a:extLst>
            </p:cNvPr>
            <p:cNvPicPr>
              <a:picLocks noChangeAspect="1"/>
            </p:cNvPicPr>
            <p:nvPr/>
          </p:nvPicPr>
          <p:blipFill>
            <a:blip r:embed="rId6"/>
            <a:stretch>
              <a:fillRect/>
            </a:stretch>
          </p:blipFill>
          <p:spPr>
            <a:xfrm>
              <a:off x="3127342" y="3014134"/>
              <a:ext cx="1164175" cy="1236640"/>
            </a:xfrm>
            <a:prstGeom prst="rect">
              <a:avLst/>
            </a:prstGeom>
          </p:spPr>
        </p:pic>
        <p:sp>
          <p:nvSpPr>
            <p:cNvPr id="37" name="TextBox 36">
              <a:extLst>
                <a:ext uri="{FF2B5EF4-FFF2-40B4-BE49-F238E27FC236}">
                  <a16:creationId xmlns:a16="http://schemas.microsoft.com/office/drawing/2014/main" id="{CCFC2818-1870-967D-E63B-0DEA0EE65A93}"/>
                </a:ext>
              </a:extLst>
            </p:cNvPr>
            <p:cNvSpPr txBox="1"/>
            <p:nvPr/>
          </p:nvSpPr>
          <p:spPr>
            <a:xfrm rot="16200000">
              <a:off x="845950" y="3707657"/>
              <a:ext cx="2210623" cy="223090"/>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Dose personalization</a:t>
              </a:r>
            </a:p>
          </p:txBody>
        </p:sp>
        <p:sp>
          <p:nvSpPr>
            <p:cNvPr id="38" name="TextBox 37">
              <a:extLst>
                <a:ext uri="{FF2B5EF4-FFF2-40B4-BE49-F238E27FC236}">
                  <a16:creationId xmlns:a16="http://schemas.microsoft.com/office/drawing/2014/main" id="{6DB34BCD-1A42-2909-5EF3-4BF3C17A97D0}"/>
                </a:ext>
              </a:extLst>
            </p:cNvPr>
            <p:cNvSpPr txBox="1"/>
            <p:nvPr/>
          </p:nvSpPr>
          <p:spPr>
            <a:xfrm>
              <a:off x="2098998" y="2743334"/>
              <a:ext cx="2094255" cy="238575"/>
            </a:xfrm>
            <a:prstGeom prst="rect">
              <a:avLst/>
            </a:prstGeom>
            <a:noFill/>
          </p:spPr>
          <p:txBody>
            <a:bodyPr wrap="square" rtlCol="0">
              <a:spAutoFit/>
            </a:bodyPr>
            <a:lstStyle/>
            <a:p>
              <a:pPr algn="ctr" defTabSz="1219170">
                <a:buClr>
                  <a:srgbClr val="000000"/>
                </a:buClr>
              </a:pPr>
              <a:r>
                <a:rPr lang="en-US" sz="1467" b="1" kern="0" dirty="0">
                  <a:solidFill>
                    <a:srgbClr val="000000"/>
                  </a:solidFill>
                  <a:latin typeface="Times New Roman" panose="02020603050405020304" pitchFamily="18" charset="0"/>
                  <a:cs typeface="Times New Roman" panose="02020603050405020304" pitchFamily="18" charset="0"/>
                  <a:sym typeface="Arial"/>
                </a:rPr>
                <a:t>Dose calculation</a:t>
              </a:r>
            </a:p>
          </p:txBody>
        </p:sp>
        <p:sp>
          <p:nvSpPr>
            <p:cNvPr id="44" name="TextBox 43">
              <a:extLst>
                <a:ext uri="{FF2B5EF4-FFF2-40B4-BE49-F238E27FC236}">
                  <a16:creationId xmlns:a16="http://schemas.microsoft.com/office/drawing/2014/main" id="{BA04630B-A27B-F324-B4DF-EC82E95AC153}"/>
                </a:ext>
              </a:extLst>
            </p:cNvPr>
            <p:cNvSpPr txBox="1"/>
            <p:nvPr/>
          </p:nvSpPr>
          <p:spPr>
            <a:xfrm>
              <a:off x="2063382" y="4501492"/>
              <a:ext cx="2235716" cy="407900"/>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Within the CTV, determine the dose map required for optimal outcomes.</a:t>
              </a:r>
            </a:p>
          </p:txBody>
        </p:sp>
        <p:sp>
          <p:nvSpPr>
            <p:cNvPr id="47" name="TextBox 46">
              <a:extLst>
                <a:ext uri="{FF2B5EF4-FFF2-40B4-BE49-F238E27FC236}">
                  <a16:creationId xmlns:a16="http://schemas.microsoft.com/office/drawing/2014/main" id="{3E288449-80D2-71D4-8DA7-86AE960316F1}"/>
                </a:ext>
              </a:extLst>
            </p:cNvPr>
            <p:cNvSpPr txBox="1"/>
            <p:nvPr/>
          </p:nvSpPr>
          <p:spPr>
            <a:xfrm>
              <a:off x="2236045" y="3159551"/>
              <a:ext cx="895394"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V</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48" name="TextBox 47">
              <a:extLst>
                <a:ext uri="{FF2B5EF4-FFF2-40B4-BE49-F238E27FC236}">
                  <a16:creationId xmlns:a16="http://schemas.microsoft.com/office/drawing/2014/main" id="{5971F6E3-C66A-62EF-3C8F-CF1E63D1B84A}"/>
                </a:ext>
              </a:extLst>
            </p:cNvPr>
            <p:cNvSpPr txBox="1"/>
            <p:nvPr/>
          </p:nvSpPr>
          <p:spPr>
            <a:xfrm>
              <a:off x="3260651" y="3159551"/>
              <a:ext cx="871874"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CD</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pic>
          <p:nvPicPr>
            <p:cNvPr id="49" name="Picture 2">
              <a:extLst>
                <a:ext uri="{FF2B5EF4-FFF2-40B4-BE49-F238E27FC236}">
                  <a16:creationId xmlns:a16="http://schemas.microsoft.com/office/drawing/2014/main" id="{DD30B2D9-A1B1-DC3A-E1A7-A1DC85945E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85" t="1168" r="10122" b="1031"/>
            <a:stretch/>
          </p:blipFill>
          <p:spPr bwMode="auto">
            <a:xfrm rot="5400000">
              <a:off x="2691722" y="3872440"/>
              <a:ext cx="95790" cy="983998"/>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EC1E4374-7355-E4AA-EBA7-ABEBCB6B49A1}"/>
                </a:ext>
              </a:extLst>
            </p:cNvPr>
            <p:cNvSpPr txBox="1"/>
            <p:nvPr/>
          </p:nvSpPr>
          <p:spPr>
            <a:xfrm>
              <a:off x="3073291" y="4230038"/>
              <a:ext cx="588042"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5.2</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7" name="TextBox 136">
              <a:extLst>
                <a:ext uri="{FF2B5EF4-FFF2-40B4-BE49-F238E27FC236}">
                  <a16:creationId xmlns:a16="http://schemas.microsoft.com/office/drawing/2014/main" id="{BB24C05A-F65A-3335-8D16-D23528DE55F3}"/>
                </a:ext>
              </a:extLst>
            </p:cNvPr>
            <p:cNvSpPr txBox="1"/>
            <p:nvPr/>
          </p:nvSpPr>
          <p:spPr>
            <a:xfrm>
              <a:off x="1877865" y="4230038"/>
              <a:ext cx="588042"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0</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8" name="TextBox 137">
              <a:extLst>
                <a:ext uri="{FF2B5EF4-FFF2-40B4-BE49-F238E27FC236}">
                  <a16:creationId xmlns:a16="http://schemas.microsoft.com/office/drawing/2014/main" id="{513DED76-5490-06BA-DD34-B00FDA1EF712}"/>
                </a:ext>
              </a:extLst>
            </p:cNvPr>
            <p:cNvSpPr txBox="1"/>
            <p:nvPr/>
          </p:nvSpPr>
          <p:spPr>
            <a:xfrm>
              <a:off x="3398143" y="4230038"/>
              <a:ext cx="830122" cy="238575"/>
            </a:xfrm>
            <a:prstGeom prst="rect">
              <a:avLst/>
            </a:prstGeom>
            <a:noFill/>
          </p:spPr>
          <p:txBody>
            <a:bodyPr wrap="square" rtlCol="0">
              <a:spAutoFit/>
            </a:bodyPr>
            <a:lstStyle/>
            <a:p>
              <a:pPr algn="ctr" defTabSz="1219170">
                <a:buClr>
                  <a:srgbClr val="000000"/>
                </a:buClr>
              </a:pPr>
              <a:r>
                <a:rPr lang="en" sz="1467" kern="0" dirty="0" err="1">
                  <a:solidFill>
                    <a:srgbClr val="000000"/>
                  </a:solidFill>
                  <a:latin typeface="Times New Roman" panose="02020603050405020304" pitchFamily="18" charset="0"/>
                  <a:cs typeface="Times New Roman" panose="02020603050405020304" pitchFamily="18" charset="0"/>
                  <a:sym typeface="Times New Roman"/>
                </a:rPr>
                <a:t>Gy</a:t>
              </a:r>
              <a:r>
                <a:rPr lang="en" sz="1467" kern="0" dirty="0">
                  <a:solidFill>
                    <a:srgbClr val="000000"/>
                  </a:solidFill>
                  <a:latin typeface="Times New Roman" panose="02020603050405020304" pitchFamily="18" charset="0"/>
                  <a:cs typeface="Times New Roman" panose="02020603050405020304" pitchFamily="18" charset="0"/>
                  <a:sym typeface="Times New Roman"/>
                </a:rPr>
                <a:t>/fraction</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59" name="Rectangle 158">
              <a:extLst>
                <a:ext uri="{FF2B5EF4-FFF2-40B4-BE49-F238E27FC236}">
                  <a16:creationId xmlns:a16="http://schemas.microsoft.com/office/drawing/2014/main" id="{CA1D9CD9-7ADA-A2DC-8021-6DE4A2005AF7}"/>
                </a:ext>
              </a:extLst>
            </p:cNvPr>
            <p:cNvSpPr/>
            <p:nvPr/>
          </p:nvSpPr>
          <p:spPr>
            <a:xfrm>
              <a:off x="1829193" y="2711728"/>
              <a:ext cx="2544863" cy="2210623"/>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grpSp>
      <p:grpSp>
        <p:nvGrpSpPr>
          <p:cNvPr id="162" name="Group 161">
            <a:extLst>
              <a:ext uri="{FF2B5EF4-FFF2-40B4-BE49-F238E27FC236}">
                <a16:creationId xmlns:a16="http://schemas.microsoft.com/office/drawing/2014/main" id="{CB4303DB-F4BB-EEFA-80D5-48ECDEE2CBBF}"/>
              </a:ext>
            </a:extLst>
          </p:cNvPr>
          <p:cNvGrpSpPr/>
          <p:nvPr/>
        </p:nvGrpSpPr>
        <p:grpSpPr>
          <a:xfrm>
            <a:off x="6221913" y="3615638"/>
            <a:ext cx="5777863" cy="2960868"/>
            <a:chOff x="4608245" y="2711728"/>
            <a:chExt cx="4333397" cy="2220651"/>
          </a:xfrm>
        </p:grpSpPr>
        <p:sp>
          <p:nvSpPr>
            <p:cNvPr id="140" name="TextBox 139">
              <a:extLst>
                <a:ext uri="{FF2B5EF4-FFF2-40B4-BE49-F238E27FC236}">
                  <a16:creationId xmlns:a16="http://schemas.microsoft.com/office/drawing/2014/main" id="{C53C2628-20E4-F971-7485-151A604E023B}"/>
                </a:ext>
              </a:extLst>
            </p:cNvPr>
            <p:cNvSpPr txBox="1"/>
            <p:nvPr/>
          </p:nvSpPr>
          <p:spPr>
            <a:xfrm>
              <a:off x="7442390" y="2875938"/>
              <a:ext cx="1499252" cy="238575"/>
            </a:xfrm>
            <a:prstGeom prst="rect">
              <a:avLst/>
            </a:prstGeom>
            <a:noFill/>
          </p:spPr>
          <p:txBody>
            <a:bodyPr wrap="square" rtlCol="0">
              <a:spAutoFit/>
            </a:bodyPr>
            <a:lstStyle/>
            <a:p>
              <a:pPr algn="ctr" defTabSz="1219170">
                <a:buClr>
                  <a:srgbClr val="000000"/>
                </a:buClr>
              </a:pPr>
              <a:r>
                <a:rPr lang="en-US" sz="1467" b="1" kern="0" dirty="0">
                  <a:solidFill>
                    <a:srgbClr val="000000"/>
                  </a:solidFill>
                  <a:latin typeface="Times New Roman" panose="02020603050405020304" pitchFamily="18" charset="0"/>
                  <a:cs typeface="Times New Roman" panose="02020603050405020304" pitchFamily="18" charset="0"/>
                  <a:sym typeface="Arial"/>
                </a:rPr>
                <a:t>Model comparison </a:t>
              </a:r>
            </a:p>
          </p:txBody>
        </p:sp>
        <p:sp>
          <p:nvSpPr>
            <p:cNvPr id="142" name="TextBox 141">
              <a:extLst>
                <a:ext uri="{FF2B5EF4-FFF2-40B4-BE49-F238E27FC236}">
                  <a16:creationId xmlns:a16="http://schemas.microsoft.com/office/drawing/2014/main" id="{F4C3EE22-A5D7-D2A6-2754-21D4BD56A0F2}"/>
                </a:ext>
              </a:extLst>
            </p:cNvPr>
            <p:cNvSpPr txBox="1"/>
            <p:nvPr/>
          </p:nvSpPr>
          <p:spPr>
            <a:xfrm>
              <a:off x="4956908" y="4435345"/>
              <a:ext cx="3912553" cy="407900"/>
            </a:xfrm>
            <a:prstGeom prst="rect">
              <a:avLst/>
            </a:prstGeom>
            <a:noFill/>
          </p:spPr>
          <p:txBody>
            <a:bodyPr wrap="square">
              <a:spAutoFit/>
            </a:bodyPr>
            <a:lstStyle/>
            <a:p>
              <a:pPr algn="ctr" defTabSz="1219170">
                <a:buClr>
                  <a:srgbClr val="677480"/>
                </a:buClr>
                <a:buSzPts val="1100"/>
              </a:pPr>
              <a:r>
                <a:rPr lang="en-US" sz="1467" kern="0" dirty="0">
                  <a:solidFill>
                    <a:srgbClr val="000000"/>
                  </a:solidFill>
                  <a:latin typeface="Times New Roman" panose="02020603050405020304" pitchFamily="18" charset="0"/>
                  <a:cs typeface="Times New Roman" panose="02020603050405020304" pitchFamily="18" charset="0"/>
                  <a:sym typeface="Arial"/>
                </a:rPr>
                <a:t>Select model with highest AIC-weights (</a:t>
              </a:r>
              <a:r>
                <a:rPr lang="en-US" sz="1467" i="1" kern="0" dirty="0" err="1">
                  <a:solidFill>
                    <a:srgbClr val="000000"/>
                  </a:solidFill>
                  <a:latin typeface="Times New Roman" panose="02020603050405020304" pitchFamily="18" charset="0"/>
                  <a:cs typeface="Times New Roman" panose="02020603050405020304" pitchFamily="18" charset="0"/>
                  <a:sym typeface="Arial"/>
                </a:rPr>
                <a:t>w</a:t>
              </a:r>
              <a:r>
                <a:rPr lang="en-US" sz="1467" i="1" kern="0" baseline="-25000" dirty="0" err="1">
                  <a:solidFill>
                    <a:srgbClr val="000000"/>
                  </a:solidFill>
                  <a:latin typeface="Times New Roman" panose="02020603050405020304" pitchFamily="18" charset="0"/>
                  <a:cs typeface="Times New Roman" panose="02020603050405020304" pitchFamily="18" charset="0"/>
                  <a:sym typeface="Arial"/>
                </a:rPr>
                <a:t>i</a:t>
              </a:r>
              <a:r>
                <a:rPr lang="en-US" sz="1467" kern="0" dirty="0">
                  <a:solidFill>
                    <a:srgbClr val="000000"/>
                  </a:solidFill>
                  <a:latin typeface="Times New Roman" panose="02020603050405020304" pitchFamily="18" charset="0"/>
                  <a:cs typeface="Times New Roman" panose="02020603050405020304" pitchFamily="18" charset="0"/>
                  <a:sym typeface="Arial"/>
                </a:rPr>
                <a:t>) between model and measurement for each patient.</a:t>
              </a:r>
              <a:endParaRPr lang="en" sz="1467" kern="0" dirty="0">
                <a:solidFill>
                  <a:srgbClr val="677480"/>
                </a:solidFill>
                <a:latin typeface="Times New Roman" panose="02020603050405020304" pitchFamily="18" charset="0"/>
                <a:ea typeface="Times New Roman"/>
                <a:cs typeface="Times New Roman" panose="02020603050405020304" pitchFamily="18" charset="0"/>
                <a:sym typeface="Times New Roman"/>
              </a:endParaRPr>
            </a:p>
          </p:txBody>
        </p:sp>
        <p:sp>
          <p:nvSpPr>
            <p:cNvPr id="143" name="TextBox 142">
              <a:extLst>
                <a:ext uri="{FF2B5EF4-FFF2-40B4-BE49-F238E27FC236}">
                  <a16:creationId xmlns:a16="http://schemas.microsoft.com/office/drawing/2014/main" id="{AD688AD4-7AFA-6002-F99E-37E716CCEA05}"/>
                </a:ext>
              </a:extLst>
            </p:cNvPr>
            <p:cNvSpPr txBox="1"/>
            <p:nvPr/>
          </p:nvSpPr>
          <p:spPr>
            <a:xfrm>
              <a:off x="7590910" y="3083771"/>
              <a:ext cx="1202212" cy="1085201"/>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Quantify differences in individual dose plans between best-fit model and the alternatives.</a:t>
              </a:r>
            </a:p>
          </p:txBody>
        </p:sp>
        <p:sp>
          <p:nvSpPr>
            <p:cNvPr id="144" name="Rectangle 143">
              <a:extLst>
                <a:ext uri="{FF2B5EF4-FFF2-40B4-BE49-F238E27FC236}">
                  <a16:creationId xmlns:a16="http://schemas.microsoft.com/office/drawing/2014/main" id="{E000C7C9-6B48-1567-6DBB-8746CFD158EE}"/>
                </a:ext>
              </a:extLst>
            </p:cNvPr>
            <p:cNvSpPr/>
            <p:nvPr/>
          </p:nvSpPr>
          <p:spPr>
            <a:xfrm>
              <a:off x="7577707" y="2841357"/>
              <a:ext cx="1207729" cy="1384672"/>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cxnSp>
          <p:nvCxnSpPr>
            <p:cNvPr id="145" name="Straight Arrow Connector 144">
              <a:extLst>
                <a:ext uri="{FF2B5EF4-FFF2-40B4-BE49-F238E27FC236}">
                  <a16:creationId xmlns:a16="http://schemas.microsoft.com/office/drawing/2014/main" id="{0E3003A6-AA8C-4B77-880C-DF14E3455950}"/>
                </a:ext>
              </a:extLst>
            </p:cNvPr>
            <p:cNvCxnSpPr>
              <a:cxnSpLocks/>
            </p:cNvCxnSpPr>
            <p:nvPr/>
          </p:nvCxnSpPr>
          <p:spPr>
            <a:xfrm>
              <a:off x="7373412" y="3567843"/>
              <a:ext cx="17262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46" name="Picture 145">
              <a:extLst>
                <a:ext uri="{FF2B5EF4-FFF2-40B4-BE49-F238E27FC236}">
                  <a16:creationId xmlns:a16="http://schemas.microsoft.com/office/drawing/2014/main" id="{E145933A-BE71-9876-7968-3328D737ECCB}"/>
                </a:ext>
              </a:extLst>
            </p:cNvPr>
            <p:cNvPicPr>
              <a:picLocks noChangeAspect="1"/>
            </p:cNvPicPr>
            <p:nvPr/>
          </p:nvPicPr>
          <p:blipFill>
            <a:blip r:embed="rId3"/>
            <a:srcRect l="12997" t="34717" r="70941" b="38264"/>
            <a:stretch/>
          </p:blipFill>
          <p:spPr>
            <a:xfrm>
              <a:off x="5024581" y="3020360"/>
              <a:ext cx="739414" cy="937853"/>
            </a:xfrm>
            <a:prstGeom prst="rect">
              <a:avLst/>
            </a:prstGeom>
          </p:spPr>
        </p:pic>
        <p:pic>
          <p:nvPicPr>
            <p:cNvPr id="147" name="Picture 146">
              <a:extLst>
                <a:ext uri="{FF2B5EF4-FFF2-40B4-BE49-F238E27FC236}">
                  <a16:creationId xmlns:a16="http://schemas.microsoft.com/office/drawing/2014/main" id="{A2DA9CA0-5CDB-24AD-3AAB-EA160CC2C62C}"/>
                </a:ext>
              </a:extLst>
            </p:cNvPr>
            <p:cNvPicPr>
              <a:picLocks noChangeAspect="1"/>
            </p:cNvPicPr>
            <p:nvPr/>
          </p:nvPicPr>
          <p:blipFill>
            <a:blip r:embed="rId3"/>
            <a:srcRect l="28540" t="34871" r="55398" b="38110"/>
            <a:stretch/>
          </p:blipFill>
          <p:spPr>
            <a:xfrm>
              <a:off x="5811120" y="3020480"/>
              <a:ext cx="743412" cy="937853"/>
            </a:xfrm>
            <a:prstGeom prst="rect">
              <a:avLst/>
            </a:prstGeom>
          </p:spPr>
        </p:pic>
        <p:pic>
          <p:nvPicPr>
            <p:cNvPr id="148" name="Picture 147">
              <a:extLst>
                <a:ext uri="{FF2B5EF4-FFF2-40B4-BE49-F238E27FC236}">
                  <a16:creationId xmlns:a16="http://schemas.microsoft.com/office/drawing/2014/main" id="{A6651553-B708-66B7-F71D-75D0BE95E751}"/>
                </a:ext>
              </a:extLst>
            </p:cNvPr>
            <p:cNvPicPr>
              <a:picLocks noChangeAspect="1"/>
            </p:cNvPicPr>
            <p:nvPr/>
          </p:nvPicPr>
          <p:blipFill>
            <a:blip r:embed="rId3"/>
            <a:srcRect l="43680" t="34757" r="40258" b="38224"/>
            <a:stretch/>
          </p:blipFill>
          <p:spPr>
            <a:xfrm>
              <a:off x="6598431" y="3021569"/>
              <a:ext cx="743412" cy="937853"/>
            </a:xfrm>
            <a:prstGeom prst="rect">
              <a:avLst/>
            </a:prstGeom>
          </p:spPr>
        </p:pic>
        <p:sp>
          <p:nvSpPr>
            <p:cNvPr id="149" name="TextBox 148">
              <a:extLst>
                <a:ext uri="{FF2B5EF4-FFF2-40B4-BE49-F238E27FC236}">
                  <a16:creationId xmlns:a16="http://schemas.microsoft.com/office/drawing/2014/main" id="{4D8A4106-590F-858F-F7D6-047691EED7E9}"/>
                </a:ext>
              </a:extLst>
            </p:cNvPr>
            <p:cNvSpPr txBox="1"/>
            <p:nvPr/>
          </p:nvSpPr>
          <p:spPr>
            <a:xfrm>
              <a:off x="5023185" y="3021863"/>
              <a:ext cx="738047"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H</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50" name="TextBox 149">
              <a:extLst>
                <a:ext uri="{FF2B5EF4-FFF2-40B4-BE49-F238E27FC236}">
                  <a16:creationId xmlns:a16="http://schemas.microsoft.com/office/drawing/2014/main" id="{CDFF439D-44FF-9C1B-CDBE-EEC036237D4A}"/>
                </a:ext>
              </a:extLst>
            </p:cNvPr>
            <p:cNvSpPr txBox="1"/>
            <p:nvPr/>
          </p:nvSpPr>
          <p:spPr>
            <a:xfrm>
              <a:off x="5805118" y="3024674"/>
              <a:ext cx="746893"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V</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51" name="TextBox 150">
              <a:extLst>
                <a:ext uri="{FF2B5EF4-FFF2-40B4-BE49-F238E27FC236}">
                  <a16:creationId xmlns:a16="http://schemas.microsoft.com/office/drawing/2014/main" id="{77DFD69B-ED48-266D-97BD-988B8C5AB3D3}"/>
                </a:ext>
              </a:extLst>
            </p:cNvPr>
            <p:cNvSpPr txBox="1"/>
            <p:nvPr/>
          </p:nvSpPr>
          <p:spPr>
            <a:xfrm>
              <a:off x="6598212" y="3028670"/>
              <a:ext cx="743412"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CD</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52" name="TextBox 151">
              <a:extLst>
                <a:ext uri="{FF2B5EF4-FFF2-40B4-BE49-F238E27FC236}">
                  <a16:creationId xmlns:a16="http://schemas.microsoft.com/office/drawing/2014/main" id="{ADEE0D7B-1F4A-6D00-72AF-3A6E3953232F}"/>
                </a:ext>
              </a:extLst>
            </p:cNvPr>
            <p:cNvSpPr txBox="1"/>
            <p:nvPr/>
          </p:nvSpPr>
          <p:spPr>
            <a:xfrm>
              <a:off x="5027735" y="3963254"/>
              <a:ext cx="739414" cy="238575"/>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0.50</a:t>
              </a:r>
            </a:p>
          </p:txBody>
        </p:sp>
        <p:sp>
          <p:nvSpPr>
            <p:cNvPr id="153" name="TextBox 152">
              <a:extLst>
                <a:ext uri="{FF2B5EF4-FFF2-40B4-BE49-F238E27FC236}">
                  <a16:creationId xmlns:a16="http://schemas.microsoft.com/office/drawing/2014/main" id="{A6BB2017-C0A5-54A4-F867-7A2DBFC826E1}"/>
                </a:ext>
              </a:extLst>
            </p:cNvPr>
            <p:cNvSpPr txBox="1"/>
            <p:nvPr/>
          </p:nvSpPr>
          <p:spPr>
            <a:xfrm>
              <a:off x="5810198" y="3963374"/>
              <a:ext cx="741813" cy="238575"/>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0.32</a:t>
              </a:r>
            </a:p>
          </p:txBody>
        </p:sp>
        <p:sp>
          <p:nvSpPr>
            <p:cNvPr id="154" name="TextBox 153">
              <a:extLst>
                <a:ext uri="{FF2B5EF4-FFF2-40B4-BE49-F238E27FC236}">
                  <a16:creationId xmlns:a16="http://schemas.microsoft.com/office/drawing/2014/main" id="{91C82EFB-EA72-6B79-25D6-61DF0A443937}"/>
                </a:ext>
              </a:extLst>
            </p:cNvPr>
            <p:cNvSpPr txBox="1"/>
            <p:nvPr/>
          </p:nvSpPr>
          <p:spPr>
            <a:xfrm>
              <a:off x="6598212" y="3963374"/>
              <a:ext cx="743412" cy="238575"/>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0.18</a:t>
              </a:r>
            </a:p>
          </p:txBody>
        </p:sp>
        <p:sp>
          <p:nvSpPr>
            <p:cNvPr id="155" name="TextBox 154">
              <a:extLst>
                <a:ext uri="{FF2B5EF4-FFF2-40B4-BE49-F238E27FC236}">
                  <a16:creationId xmlns:a16="http://schemas.microsoft.com/office/drawing/2014/main" id="{1DBAB87C-B84F-B308-5852-3E0B44ED472A}"/>
                </a:ext>
              </a:extLst>
            </p:cNvPr>
            <p:cNvSpPr txBox="1"/>
            <p:nvPr/>
          </p:nvSpPr>
          <p:spPr>
            <a:xfrm>
              <a:off x="5809979" y="4158635"/>
              <a:ext cx="739414" cy="238575"/>
            </a:xfrm>
            <a:prstGeom prst="rect">
              <a:avLst/>
            </a:prstGeom>
            <a:noFill/>
          </p:spPr>
          <p:txBody>
            <a:bodyPr wrap="square">
              <a:spAutoFit/>
            </a:bodyPr>
            <a:lstStyle/>
            <a:p>
              <a:pPr algn="ctr" defTabSz="1219170">
                <a:buClr>
                  <a:srgbClr val="000000"/>
                </a:buClr>
              </a:pPr>
              <a:r>
                <a:rPr lang="en-US" sz="1467" i="1" kern="0" dirty="0" err="1">
                  <a:solidFill>
                    <a:srgbClr val="000000"/>
                  </a:solidFill>
                  <a:latin typeface="Times New Roman" panose="02020603050405020304" pitchFamily="18" charset="0"/>
                  <a:cs typeface="Times New Roman" panose="02020603050405020304" pitchFamily="18" charset="0"/>
                  <a:sym typeface="Arial"/>
                </a:rPr>
                <a:t>w</a:t>
              </a:r>
              <a:r>
                <a:rPr lang="en-US" sz="1467" i="1" kern="0" baseline="-25000" dirty="0" err="1">
                  <a:solidFill>
                    <a:srgbClr val="000000"/>
                  </a:solidFill>
                  <a:latin typeface="Times New Roman" panose="02020603050405020304" pitchFamily="18" charset="0"/>
                  <a:cs typeface="Times New Roman" panose="02020603050405020304" pitchFamily="18" charset="0"/>
                  <a:sym typeface="Arial"/>
                </a:rPr>
                <a:t>i</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56" name="Rectangle 155">
              <a:extLst>
                <a:ext uri="{FF2B5EF4-FFF2-40B4-BE49-F238E27FC236}">
                  <a16:creationId xmlns:a16="http://schemas.microsoft.com/office/drawing/2014/main" id="{2C28A5B6-BBA9-C5C3-B625-AA092BC731ED}"/>
                </a:ext>
              </a:extLst>
            </p:cNvPr>
            <p:cNvSpPr/>
            <p:nvPr/>
          </p:nvSpPr>
          <p:spPr>
            <a:xfrm>
              <a:off x="4999409" y="2991387"/>
              <a:ext cx="787153" cy="99398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00B050"/>
                </a:solidFill>
                <a:latin typeface="Arial"/>
                <a:sym typeface="Arial"/>
              </a:endParaRPr>
            </a:p>
          </p:txBody>
        </p:sp>
        <p:sp>
          <p:nvSpPr>
            <p:cNvPr id="158" name="TextBox 157">
              <a:extLst>
                <a:ext uri="{FF2B5EF4-FFF2-40B4-BE49-F238E27FC236}">
                  <a16:creationId xmlns:a16="http://schemas.microsoft.com/office/drawing/2014/main" id="{FF7A7730-A7DD-E971-96F8-C2DB5E077718}"/>
                </a:ext>
              </a:extLst>
            </p:cNvPr>
            <p:cNvSpPr txBox="1"/>
            <p:nvPr/>
          </p:nvSpPr>
          <p:spPr>
            <a:xfrm rot="16200000">
              <a:off x="3627939" y="3705495"/>
              <a:ext cx="2210623" cy="223090"/>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Model selection</a:t>
              </a:r>
            </a:p>
          </p:txBody>
        </p:sp>
        <p:sp>
          <p:nvSpPr>
            <p:cNvPr id="160" name="Rectangle 159">
              <a:extLst>
                <a:ext uri="{FF2B5EF4-FFF2-40B4-BE49-F238E27FC236}">
                  <a16:creationId xmlns:a16="http://schemas.microsoft.com/office/drawing/2014/main" id="{BB782937-127E-DD6A-DA36-09013D8F5A02}"/>
                </a:ext>
              </a:extLst>
            </p:cNvPr>
            <p:cNvSpPr/>
            <p:nvPr/>
          </p:nvSpPr>
          <p:spPr>
            <a:xfrm>
              <a:off x="4608245" y="2711728"/>
              <a:ext cx="4261216" cy="222065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grpSp>
      <p:cxnSp>
        <p:nvCxnSpPr>
          <p:cNvPr id="163" name="Straight Arrow Connector 162">
            <a:extLst>
              <a:ext uri="{FF2B5EF4-FFF2-40B4-BE49-F238E27FC236}">
                <a16:creationId xmlns:a16="http://schemas.microsoft.com/office/drawing/2014/main" id="{E83A3581-8B35-EEA1-23D6-F6E35E23D8E4}"/>
              </a:ext>
            </a:extLst>
          </p:cNvPr>
          <p:cNvCxnSpPr>
            <a:cxnSpLocks/>
          </p:cNvCxnSpPr>
          <p:nvPr/>
        </p:nvCxnSpPr>
        <p:spPr>
          <a:xfrm>
            <a:off x="5705569" y="5078301"/>
            <a:ext cx="379348"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21955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EC7FF282-5EFC-7ACA-3687-09DD58E905EE}"/>
            </a:ext>
          </a:extLst>
        </p:cNvPr>
        <p:cNvGrpSpPr/>
        <p:nvPr/>
      </p:nvGrpSpPr>
      <p:grpSpPr>
        <a:xfrm>
          <a:off x="0" y="0"/>
          <a:ext cx="0" cy="0"/>
          <a:chOff x="0" y="0"/>
          <a:chExt cx="0" cy="0"/>
        </a:xfrm>
      </p:grpSpPr>
      <p:sp>
        <p:nvSpPr>
          <p:cNvPr id="164" name="Google Shape;164;p28">
            <a:extLst>
              <a:ext uri="{FF2B5EF4-FFF2-40B4-BE49-F238E27FC236}">
                <a16:creationId xmlns:a16="http://schemas.microsoft.com/office/drawing/2014/main" id="{0FB65DB4-ACA3-587C-964B-7801307906D2}"/>
              </a:ext>
            </a:extLst>
          </p:cNvPr>
          <p:cNvSpPr txBox="1"/>
          <p:nvPr/>
        </p:nvSpPr>
        <p:spPr>
          <a:xfrm>
            <a:off x="609600" y="1051601"/>
            <a:ext cx="10972800" cy="2677616"/>
          </a:xfrm>
          <a:prstGeom prst="rect">
            <a:avLst/>
          </a:prstGeom>
          <a:noFill/>
          <a:ln>
            <a:noFill/>
          </a:ln>
        </p:spPr>
        <p:txBody>
          <a:bodyPr spcFirstLastPara="1" wrap="square" lIns="121900" tIns="121900" rIns="121900" bIns="121900" anchor="t" anchorCtr="0">
            <a:spAutoFit/>
          </a:bodyPr>
          <a:lstStyle/>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Loaded patient dataset (Ex5_patient.mat).</a:t>
            </a:r>
          </a:p>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Built mechanics matrices (mech_matrix_build_2D, </a:t>
            </a:r>
            <a:r>
              <a:rPr lang="en-US" sz="2400" kern="0" dirty="0" err="1">
                <a:solidFill>
                  <a:schemeClr val="tx2">
                    <a:lumMod val="10000"/>
                  </a:schemeClr>
                </a:solidFill>
                <a:latin typeface="Lato"/>
                <a:ea typeface="Lato"/>
                <a:cs typeface="Lato"/>
                <a:sym typeface="Lato"/>
              </a:rPr>
              <a:t>grad_matrix</a:t>
            </a:r>
            <a:r>
              <a:rPr lang="en-US" sz="2400" kern="0" dirty="0">
                <a:solidFill>
                  <a:schemeClr val="tx2">
                    <a:lumMod val="10000"/>
                  </a:schemeClr>
                </a:solidFill>
                <a:latin typeface="Lato"/>
                <a:ea typeface="Lato"/>
                <a:cs typeface="Lato"/>
                <a:sym typeface="Lato"/>
              </a:rPr>
              <a:t>, buildBoundaries_2D).</a:t>
            </a:r>
          </a:p>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Ran full mechanics solver (getMechanicsMaps_2D in full mode) to generate displacement, strain, stress, and von Mises fields.</a:t>
            </a:r>
          </a:p>
        </p:txBody>
      </p:sp>
      <p:sp>
        <p:nvSpPr>
          <p:cNvPr id="4" name="Google Shape;157;p27">
            <a:extLst>
              <a:ext uri="{FF2B5EF4-FFF2-40B4-BE49-F238E27FC236}">
                <a16:creationId xmlns:a16="http://schemas.microsoft.com/office/drawing/2014/main" id="{86BD7E2E-DC2A-AF28-5AFE-1FFC02A8CE0E}"/>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a:solidFill>
                  <a:srgbClr val="2185C5"/>
                </a:solidFill>
                <a:latin typeface="Raleway"/>
                <a:ea typeface="Raleway"/>
                <a:cs typeface="Raleway"/>
                <a:sym typeface="Raleway"/>
              </a:rPr>
              <a:t>Baseline mechanics workflow</a:t>
            </a:r>
            <a:endParaRPr lang="en-US" sz="3733" i="1" kern="0" dirty="0">
              <a:solidFill>
                <a:srgbClr val="2185C5"/>
              </a:solidFill>
              <a:latin typeface="Raleway"/>
              <a:ea typeface="Raleway"/>
              <a:cs typeface="Raleway"/>
              <a:sym typeface="Raleway"/>
            </a:endParaRPr>
          </a:p>
        </p:txBody>
      </p:sp>
    </p:spTree>
    <p:extLst>
      <p:ext uri="{BB962C8B-B14F-4D97-AF65-F5344CB8AC3E}">
        <p14:creationId xmlns:p14="http://schemas.microsoft.com/office/powerpoint/2010/main" val="33175423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p31"/>
          <p:cNvSpPr txBox="1">
            <a:spLocks noGrp="1"/>
          </p:cNvSpPr>
          <p:nvPr>
            <p:ph type="subTitle" idx="4294967295"/>
          </p:nvPr>
        </p:nvSpPr>
        <p:spPr>
          <a:xfrm>
            <a:off x="0" y="2863"/>
            <a:ext cx="7527000" cy="1361571"/>
          </a:xfrm>
          <a:prstGeom prst="rect">
            <a:avLst/>
          </a:prstGeom>
        </p:spPr>
        <p:txBody>
          <a:bodyPr spcFirstLastPara="1" wrap="square" lIns="121900" tIns="121900" rIns="121900" bIns="121900" anchor="t" anchorCtr="0">
            <a:noAutofit/>
          </a:bodyPr>
          <a:lstStyle/>
          <a:p>
            <a:pPr marL="0" indent="0">
              <a:spcBef>
                <a:spcPts val="0"/>
              </a:spcBef>
              <a:buNone/>
            </a:pPr>
            <a:r>
              <a:rPr lang="en" sz="3733" b="1" dirty="0">
                <a:solidFill>
                  <a:srgbClr val="2185C5"/>
                </a:solidFill>
                <a:latin typeface="Raleway"/>
                <a:ea typeface="Raleway"/>
                <a:cs typeface="Raleway"/>
                <a:sym typeface="Raleway"/>
              </a:rPr>
              <a:t>Mathematical modeling </a:t>
            </a:r>
          </a:p>
          <a:p>
            <a:pPr marL="0" indent="0">
              <a:spcBef>
                <a:spcPts val="0"/>
              </a:spcBef>
              <a:buNone/>
            </a:pPr>
            <a:r>
              <a:rPr lang="en" sz="3733" b="1" dirty="0">
                <a:solidFill>
                  <a:srgbClr val="2185C5"/>
                </a:solidFill>
                <a:latin typeface="Raleway"/>
                <a:ea typeface="Raleway"/>
                <a:cs typeface="Raleway"/>
                <a:sym typeface="Raleway"/>
              </a:rPr>
              <a:t>of tumor growth </a:t>
            </a:r>
            <a:endParaRPr sz="2400" i="1" dirty="0">
              <a:solidFill>
                <a:srgbClr val="2185C5"/>
              </a:solidFill>
              <a:latin typeface="Raleway"/>
              <a:ea typeface="Raleway"/>
              <a:cs typeface="Raleway"/>
              <a:sym typeface="Raleway"/>
            </a:endParaRPr>
          </a:p>
        </p:txBody>
      </p:sp>
      <p:sp>
        <p:nvSpPr>
          <p:cNvPr id="197" name="Google Shape;197;p31"/>
          <p:cNvSpPr txBox="1"/>
          <p:nvPr/>
        </p:nvSpPr>
        <p:spPr>
          <a:xfrm>
            <a:off x="8906401" y="6394533"/>
            <a:ext cx="3385353" cy="471948"/>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467" kern="0" dirty="0" err="1">
                <a:solidFill>
                  <a:srgbClr val="000000"/>
                </a:solidFill>
                <a:latin typeface="Lato"/>
                <a:ea typeface="Lato"/>
                <a:cs typeface="Lato"/>
                <a:sym typeface="Lato"/>
              </a:rPr>
              <a:t>Hormuth</a:t>
            </a:r>
            <a:r>
              <a:rPr lang="en" sz="1467" kern="0" dirty="0">
                <a:solidFill>
                  <a:srgbClr val="000000"/>
                </a:solidFill>
                <a:latin typeface="Lato"/>
                <a:ea typeface="Lato"/>
                <a:cs typeface="Lato"/>
                <a:sym typeface="Lato"/>
              </a:rPr>
              <a:t> et al. </a:t>
            </a:r>
            <a:r>
              <a:rPr lang="en" sz="1467" i="1" kern="0" dirty="0">
                <a:solidFill>
                  <a:srgbClr val="000000"/>
                </a:solidFill>
                <a:latin typeface="Lato"/>
                <a:ea typeface="Lato"/>
                <a:cs typeface="Lato"/>
                <a:sym typeface="Lato"/>
              </a:rPr>
              <a:t>Sci Rep</a:t>
            </a:r>
            <a:r>
              <a:rPr lang="en" sz="1467" kern="0" dirty="0">
                <a:solidFill>
                  <a:srgbClr val="000000"/>
                </a:solidFill>
                <a:latin typeface="Lato"/>
                <a:ea typeface="Lato"/>
                <a:cs typeface="Lato"/>
                <a:sym typeface="Lato"/>
              </a:rPr>
              <a:t> </a:t>
            </a:r>
            <a:r>
              <a:rPr lang="en" sz="1467" b="1" kern="0" dirty="0">
                <a:solidFill>
                  <a:srgbClr val="000000"/>
                </a:solidFill>
                <a:latin typeface="Lato"/>
                <a:ea typeface="Lato"/>
                <a:cs typeface="Lato"/>
                <a:sym typeface="Lato"/>
              </a:rPr>
              <a:t>11</a:t>
            </a:r>
            <a:r>
              <a:rPr lang="en" sz="1467" kern="0" dirty="0">
                <a:solidFill>
                  <a:srgbClr val="000000"/>
                </a:solidFill>
                <a:latin typeface="Lato"/>
                <a:ea typeface="Lato"/>
                <a:cs typeface="Lato"/>
                <a:sym typeface="Lato"/>
              </a:rPr>
              <a:t>, 8520, 2021</a:t>
            </a:r>
            <a:endParaRPr sz="1467" kern="0" dirty="0">
              <a:solidFill>
                <a:srgbClr val="000000"/>
              </a:solidFill>
              <a:latin typeface="Lato"/>
              <a:ea typeface="Lato"/>
              <a:cs typeface="Lato"/>
              <a:sym typeface="Lato"/>
            </a:endParaRPr>
          </a:p>
        </p:txBody>
      </p:sp>
      <p:sp>
        <p:nvSpPr>
          <p:cNvPr id="198" name="Google Shape;198;p31"/>
          <p:cNvSpPr txBox="1"/>
          <p:nvPr/>
        </p:nvSpPr>
        <p:spPr>
          <a:xfrm>
            <a:off x="130699" y="6301365"/>
            <a:ext cx="6755200" cy="492402"/>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600" kern="0" dirty="0">
                <a:solidFill>
                  <a:srgbClr val="000000"/>
                </a:solidFill>
                <a:latin typeface="Lato"/>
                <a:ea typeface="Lato"/>
                <a:cs typeface="Lato"/>
                <a:sym typeface="Lato"/>
              </a:rPr>
              <a:t>Model describes changes in tumor growth in space and time</a:t>
            </a:r>
            <a:endParaRPr sz="1600" kern="0" dirty="0">
              <a:solidFill>
                <a:srgbClr val="000000"/>
              </a:solidFill>
              <a:latin typeface="Lato"/>
              <a:ea typeface="Lato"/>
              <a:cs typeface="Lato"/>
              <a:sym typeface="Lato"/>
            </a:endParaRPr>
          </a:p>
        </p:txBody>
      </p:sp>
      <p:graphicFrame>
        <p:nvGraphicFramePr>
          <p:cNvPr id="200" name="Google Shape;200;p31"/>
          <p:cNvGraphicFramePr/>
          <p:nvPr/>
        </p:nvGraphicFramePr>
        <p:xfrm>
          <a:off x="240114" y="1450784"/>
          <a:ext cx="7593277" cy="4890573"/>
        </p:xfrm>
        <a:graphic>
          <a:graphicData uri="http://schemas.openxmlformats.org/drawingml/2006/table">
            <a:tbl>
              <a:tblPr>
                <a:noFill/>
              </a:tblPr>
              <a:tblGrid>
                <a:gridCol w="7593277">
                  <a:extLst>
                    <a:ext uri="{9D8B030D-6E8A-4147-A177-3AD203B41FA5}">
                      <a16:colId xmlns:a16="http://schemas.microsoft.com/office/drawing/2014/main" val="20000"/>
                    </a:ext>
                  </a:extLst>
                </a:gridCol>
              </a:tblGrid>
              <a:tr h="775504">
                <a:tc>
                  <a:txBody>
                    <a:bodyPr/>
                    <a:lstStyle/>
                    <a:p>
                      <a:pPr marL="0" lvl="0" indent="0" algn="ctr" rtl="0">
                        <a:lnSpc>
                          <a:spcPct val="115000"/>
                        </a:lnSpc>
                        <a:spcBef>
                          <a:spcPts val="0"/>
                        </a:spcBef>
                        <a:spcAft>
                          <a:spcPts val="0"/>
                        </a:spcAft>
                        <a:buNone/>
                      </a:pPr>
                      <a:r>
                        <a:rPr lang="en" sz="1900" b="1" dirty="0">
                          <a:solidFill>
                            <a:srgbClr val="FFFFFF"/>
                          </a:solidFill>
                          <a:latin typeface="Raleway"/>
                          <a:ea typeface="Raleway"/>
                          <a:cs typeface="Raleway"/>
                          <a:sym typeface="Raleway"/>
                        </a:rPr>
                        <a:t>Two species mathematical model of tumor growth </a:t>
                      </a:r>
                      <a:endParaRPr sz="1900" b="1" dirty="0">
                        <a:solidFill>
                          <a:srgbClr val="FFFFFF"/>
                        </a:solidFill>
                        <a:latin typeface="Raleway"/>
                        <a:ea typeface="Raleway"/>
                        <a:cs typeface="Raleway"/>
                        <a:sym typeface="Raleway"/>
                      </a:endParaRPr>
                    </a:p>
                  </a:txBody>
                  <a:tcPr marL="80100" marR="80100" marT="39967" marB="39967" anchor="ctr">
                    <a:lnL w="9525" cap="flat" cmpd="sng">
                      <a:solidFill>
                        <a:srgbClr val="4F81BD">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F81BD">
                          <a:alpha val="0"/>
                        </a:srgbClr>
                      </a:solidFill>
                      <a:prstDash val="solid"/>
                      <a:round/>
                      <a:headEnd type="none" w="sm" len="sm"/>
                      <a:tailEnd type="none" w="sm" len="sm"/>
                    </a:lnT>
                    <a:lnB w="9525" cap="flat" cmpd="sng">
                      <a:solidFill>
                        <a:srgbClr val="4F81BD">
                          <a:alpha val="0"/>
                        </a:srgbClr>
                      </a:solidFill>
                      <a:prstDash val="solid"/>
                      <a:round/>
                      <a:headEnd type="none" w="sm" len="sm"/>
                      <a:tailEnd type="none" w="sm" len="sm"/>
                    </a:lnB>
                    <a:solidFill>
                      <a:srgbClr val="4F81BD"/>
                    </a:solidFill>
                  </a:tcPr>
                </a:tc>
                <a:extLst>
                  <a:ext uri="{0D108BD9-81ED-4DB2-BD59-A6C34878D82A}">
                    <a16:rowId xmlns:a16="http://schemas.microsoft.com/office/drawing/2014/main" val="10000"/>
                  </a:ext>
                </a:extLst>
              </a:tr>
              <a:tr h="4115069">
                <a:tc>
                  <a:txBody>
                    <a:bodyPr/>
                    <a:lstStyle/>
                    <a:p>
                      <a:pPr marL="0" lvl="0" indent="0" algn="ctr" rtl="0">
                        <a:lnSpc>
                          <a:spcPct val="115000"/>
                        </a:lnSpc>
                        <a:spcBef>
                          <a:spcPts val="0"/>
                        </a:spcBef>
                        <a:spcAft>
                          <a:spcPts val="0"/>
                        </a:spcAft>
                        <a:buNone/>
                      </a:pPr>
                      <a:endParaRPr sz="1100" dirty="0">
                        <a:latin typeface="Raleway"/>
                        <a:ea typeface="Raleway"/>
                        <a:cs typeface="Raleway"/>
                        <a:sym typeface="Raleway"/>
                      </a:endParaRPr>
                    </a:p>
                  </a:txBody>
                  <a:tcPr marL="80100" marR="80100" marT="39967" marB="39967" anchor="ctr">
                    <a:lnL w="9525" cap="flat" cmpd="sng">
                      <a:solidFill>
                        <a:srgbClr val="4F81BD">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F81BD">
                          <a:alpha val="0"/>
                        </a:srgbClr>
                      </a:solidFill>
                      <a:prstDash val="solid"/>
                      <a:round/>
                      <a:headEnd type="none" w="sm" len="sm"/>
                      <a:tailEnd type="none" w="sm" len="sm"/>
                    </a:lnT>
                    <a:lnB w="9525" cap="flat" cmpd="sng">
                      <a:solidFill>
                        <a:srgbClr val="4F81BD">
                          <a:alpha val="0"/>
                        </a:srgbClr>
                      </a:solidFill>
                      <a:prstDash val="solid"/>
                      <a:round/>
                      <a:headEnd type="none" w="sm" len="sm"/>
                      <a:tailEnd type="none" w="sm" len="sm"/>
                    </a:lnB>
                    <a:solidFill>
                      <a:srgbClr val="E9EDF4"/>
                    </a:solidFill>
                  </a:tcPr>
                </a:tc>
                <a:extLst>
                  <a:ext uri="{0D108BD9-81ED-4DB2-BD59-A6C34878D82A}">
                    <a16:rowId xmlns:a16="http://schemas.microsoft.com/office/drawing/2014/main" val="10001"/>
                  </a:ext>
                </a:extLst>
              </a:tr>
            </a:tbl>
          </a:graphicData>
        </a:graphic>
      </p:graphicFrame>
      <p:sp>
        <p:nvSpPr>
          <p:cNvPr id="201" name="Google Shape;201;p31"/>
          <p:cNvSpPr txBox="1"/>
          <p:nvPr/>
        </p:nvSpPr>
        <p:spPr>
          <a:xfrm>
            <a:off x="320473" y="2209091"/>
            <a:ext cx="4639200" cy="512857"/>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733" b="1" i="1" kern="0" dirty="0">
                <a:solidFill>
                  <a:srgbClr val="000000"/>
                </a:solidFill>
                <a:latin typeface="Lato"/>
                <a:ea typeface="Lato"/>
                <a:cs typeface="Lato"/>
                <a:sym typeface="Lato"/>
              </a:rPr>
              <a:t>Enhancing tumor volume fraction (via T1+C)</a:t>
            </a:r>
            <a:endParaRPr sz="1733" b="1" i="1" kern="0" dirty="0">
              <a:solidFill>
                <a:srgbClr val="000000"/>
              </a:solidFill>
              <a:latin typeface="Lato"/>
              <a:ea typeface="Lato"/>
              <a:cs typeface="Lato"/>
              <a:sym typeface="Lato"/>
            </a:endParaRPr>
          </a:p>
        </p:txBody>
      </p:sp>
      <p:sp>
        <p:nvSpPr>
          <p:cNvPr id="202" name="Google Shape;202;p31"/>
          <p:cNvSpPr txBox="1"/>
          <p:nvPr/>
        </p:nvSpPr>
        <p:spPr>
          <a:xfrm>
            <a:off x="320473" y="3268698"/>
            <a:ext cx="5863200" cy="512857"/>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733" b="1" i="1" kern="0" dirty="0">
                <a:solidFill>
                  <a:srgbClr val="000000"/>
                </a:solidFill>
                <a:latin typeface="Lato"/>
                <a:ea typeface="Lato"/>
                <a:cs typeface="Lato"/>
                <a:sym typeface="Lato"/>
              </a:rPr>
              <a:t>Non-enhancing tumor volume fraction (via T2-FLAIR)</a:t>
            </a:r>
            <a:endParaRPr sz="1733" b="1" i="1" kern="0" dirty="0">
              <a:solidFill>
                <a:srgbClr val="000000"/>
              </a:solidFill>
              <a:latin typeface="Lato"/>
              <a:ea typeface="Lato"/>
              <a:cs typeface="Lato"/>
              <a:sym typeface="Lato"/>
            </a:endParaRPr>
          </a:p>
        </p:txBody>
      </p:sp>
      <p:pic>
        <p:nvPicPr>
          <p:cNvPr id="203" name="Google Shape;203;p31"/>
          <p:cNvPicPr preferRelativeResize="0"/>
          <p:nvPr/>
        </p:nvPicPr>
        <p:blipFill rotWithShape="1">
          <a:blip r:embed="rId3">
            <a:alphaModFix/>
          </a:blip>
          <a:srcRect l="27949" t="7684" r="24249" b="11251"/>
          <a:stretch/>
        </p:blipFill>
        <p:spPr>
          <a:xfrm>
            <a:off x="5791200" y="4489622"/>
            <a:ext cx="1730731" cy="2148111"/>
          </a:xfrm>
          <a:prstGeom prst="rect">
            <a:avLst/>
          </a:prstGeom>
          <a:noFill/>
          <a:ln>
            <a:noFill/>
          </a:ln>
        </p:spPr>
      </p:pic>
      <p:sp>
        <p:nvSpPr>
          <p:cNvPr id="204" name="Google Shape;204;p31"/>
          <p:cNvSpPr txBox="1"/>
          <p:nvPr/>
        </p:nvSpPr>
        <p:spPr>
          <a:xfrm>
            <a:off x="320474" y="4347882"/>
            <a:ext cx="5014829" cy="512857"/>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733" b="1" i="1" kern="0" dirty="0">
                <a:solidFill>
                  <a:srgbClr val="000000"/>
                </a:solidFill>
                <a:latin typeface="Lato"/>
                <a:ea typeface="Lato"/>
                <a:cs typeface="Lato"/>
                <a:sym typeface="Lato"/>
              </a:rPr>
              <a:t>Enhancing volume fraction estimate (via DW-MRI)</a:t>
            </a:r>
            <a:endParaRPr sz="1733" b="1" i="1" kern="0" dirty="0">
              <a:solidFill>
                <a:srgbClr val="000000"/>
              </a:solidFill>
              <a:latin typeface="Lato"/>
              <a:ea typeface="Lato"/>
              <a:cs typeface="Lato"/>
              <a:sym typeface="Lato"/>
            </a:endParaRPr>
          </a:p>
        </p:txBody>
      </p:sp>
      <p:grpSp>
        <p:nvGrpSpPr>
          <p:cNvPr id="208" name="Google Shape;208;p31"/>
          <p:cNvGrpSpPr/>
          <p:nvPr/>
        </p:nvGrpSpPr>
        <p:grpSpPr>
          <a:xfrm rot="-5400000">
            <a:off x="6472487" y="5346173"/>
            <a:ext cx="2588877" cy="345388"/>
            <a:chOff x="7472026" y="2004514"/>
            <a:chExt cx="3718224" cy="276886"/>
          </a:xfrm>
        </p:grpSpPr>
        <p:sp>
          <p:nvSpPr>
            <p:cNvPr id="209" name="Google Shape;209;p31"/>
            <p:cNvSpPr txBox="1"/>
            <p:nvPr/>
          </p:nvSpPr>
          <p:spPr>
            <a:xfrm rot="5400000">
              <a:off x="10766737" y="1843814"/>
              <a:ext cx="169200" cy="677826"/>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467" kern="0" dirty="0">
                  <a:solidFill>
                    <a:srgbClr val="000000"/>
                  </a:solidFill>
                  <a:latin typeface="Times New Roman"/>
                  <a:ea typeface="Times New Roman"/>
                  <a:cs typeface="Times New Roman"/>
                  <a:sym typeface="Times New Roman"/>
                </a:rPr>
                <a:t>1</a:t>
              </a:r>
              <a:endParaRPr sz="1467" kern="0" dirty="0">
                <a:solidFill>
                  <a:srgbClr val="000000"/>
                </a:solidFill>
                <a:latin typeface="Times New Roman"/>
                <a:ea typeface="Times New Roman"/>
                <a:cs typeface="Times New Roman"/>
                <a:sym typeface="Times New Roman"/>
              </a:endParaRPr>
            </a:p>
          </p:txBody>
        </p:sp>
        <p:sp>
          <p:nvSpPr>
            <p:cNvPr id="210" name="Google Shape;210;p31"/>
            <p:cNvSpPr txBox="1"/>
            <p:nvPr/>
          </p:nvSpPr>
          <p:spPr>
            <a:xfrm rot="5400000">
              <a:off x="7726339" y="1857887"/>
              <a:ext cx="169200" cy="677826"/>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467" kern="0">
                  <a:solidFill>
                    <a:srgbClr val="000000"/>
                  </a:solidFill>
                  <a:latin typeface="Times New Roman"/>
                  <a:ea typeface="Times New Roman"/>
                  <a:cs typeface="Times New Roman"/>
                  <a:sym typeface="Times New Roman"/>
                </a:rPr>
                <a:t>0</a:t>
              </a:r>
              <a:endParaRPr sz="1467" kern="0">
                <a:solidFill>
                  <a:srgbClr val="000000"/>
                </a:solidFill>
                <a:latin typeface="Times New Roman"/>
                <a:ea typeface="Times New Roman"/>
                <a:cs typeface="Times New Roman"/>
                <a:sym typeface="Times New Roman"/>
              </a:endParaRPr>
            </a:p>
          </p:txBody>
        </p:sp>
        <p:pic>
          <p:nvPicPr>
            <p:cNvPr id="211" name="Google Shape;211;p31"/>
            <p:cNvPicPr preferRelativeResize="0"/>
            <p:nvPr/>
          </p:nvPicPr>
          <p:blipFill rotWithShape="1">
            <a:blip r:embed="rId4">
              <a:alphaModFix/>
            </a:blip>
            <a:srcRect l="10616" t="1065" r="11496" b="1153"/>
            <a:stretch/>
          </p:blipFill>
          <p:spPr>
            <a:xfrm rot="5400000">
              <a:off x="9196670" y="535209"/>
              <a:ext cx="143397" cy="3082007"/>
            </a:xfrm>
            <a:prstGeom prst="rect">
              <a:avLst/>
            </a:prstGeom>
            <a:noFill/>
            <a:ln>
              <a:noFill/>
            </a:ln>
          </p:spPr>
        </p:pic>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99D2EB9-F759-B740-1F50-4B74ACD04B3E}"/>
                  </a:ext>
                </a:extLst>
              </p:cNvPr>
              <p:cNvSpPr txBox="1"/>
              <p:nvPr/>
            </p:nvSpPr>
            <p:spPr>
              <a:xfrm>
                <a:off x="320474" y="4793916"/>
                <a:ext cx="3176044" cy="611771"/>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r>
                        <a:rPr lang="en-US" sz="1600" kern="0">
                          <a:solidFill>
                            <a:srgbClr val="000000"/>
                          </a:solidFill>
                          <a:latin typeface="Cambria Math" panose="02040503050406030204" pitchFamily="18" charset="0"/>
                          <a:sym typeface="Arial"/>
                        </a:rPr>
                        <m:t>=</m:t>
                      </m:r>
                      <m:f>
                        <m:fPr>
                          <m:ctrlPr>
                            <a:rPr lang="en-US" sz="1600" i="1" kern="0">
                              <a:solidFill>
                                <a:srgbClr val="836967"/>
                              </a:solidFill>
                              <a:latin typeface="Cambria Math" panose="02040503050406030204" pitchFamily="18" charset="0"/>
                              <a:sym typeface="Arial"/>
                            </a:rPr>
                          </m:ctrlPr>
                        </m:fPr>
                        <m:num>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𝐴𝐷𝐶</m:t>
                              </m:r>
                            </m:e>
                            <m:sub>
                              <m:r>
                                <a:rPr lang="en-US" sz="1600" i="1" kern="0">
                                  <a:solidFill>
                                    <a:srgbClr val="000000"/>
                                  </a:solidFill>
                                  <a:latin typeface="Cambria Math" panose="02040503050406030204" pitchFamily="18" charset="0"/>
                                  <a:sym typeface="Arial"/>
                                </a:rPr>
                                <m:t>𝑤</m:t>
                              </m:r>
                            </m:sub>
                          </m:sSub>
                          <m:r>
                            <a:rPr lang="en-US" sz="1600" kern="0">
                              <a:solidFill>
                                <a:srgbClr val="000000"/>
                              </a:solidFill>
                              <a:latin typeface="Cambria Math" panose="02040503050406030204" pitchFamily="18" charset="0"/>
                              <a:sym typeface="Arial"/>
                            </a:rPr>
                            <m:t> −</m:t>
                          </m:r>
                          <m:r>
                            <a:rPr lang="en-US" sz="1600" i="1" kern="0">
                              <a:solidFill>
                                <a:srgbClr val="000000"/>
                              </a:solidFill>
                              <a:latin typeface="Cambria Math" panose="02040503050406030204" pitchFamily="18" charset="0"/>
                              <a:sym typeface="Arial"/>
                            </a:rPr>
                            <m:t>𝐴𝐷𝐶</m:t>
                          </m:r>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𝐴𝐷𝐶</m:t>
                              </m:r>
                            </m:e>
                            <m:sub>
                              <m:r>
                                <a:rPr lang="en-US" sz="1600" i="1" kern="0">
                                  <a:solidFill>
                                    <a:srgbClr val="000000"/>
                                  </a:solidFill>
                                  <a:latin typeface="Cambria Math" panose="02040503050406030204" pitchFamily="18" charset="0"/>
                                  <a:sym typeface="Arial"/>
                                </a:rPr>
                                <m:t>𝑤</m:t>
                              </m:r>
                            </m:sub>
                          </m:sSub>
                          <m:r>
                            <a:rPr lang="en-US" sz="1600" kern="0">
                              <a:solidFill>
                                <a:srgbClr val="000000"/>
                              </a:solidFill>
                              <a:latin typeface="Cambria Math" panose="02040503050406030204" pitchFamily="18" charset="0"/>
                              <a:sym typeface="Arial"/>
                            </a:rPr>
                            <m:t> − </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𝐴𝐷𝐶</m:t>
                              </m:r>
                            </m:e>
                            <m:sub>
                              <m:r>
                                <a:rPr lang="en-US" sz="1600" i="1" kern="0">
                                  <a:solidFill>
                                    <a:srgbClr val="000000"/>
                                  </a:solidFill>
                                  <a:latin typeface="Cambria Math" panose="02040503050406030204" pitchFamily="18" charset="0"/>
                                  <a:sym typeface="Arial"/>
                                </a:rPr>
                                <m:t>𝑚𝑖𝑛</m:t>
                              </m:r>
                            </m:sub>
                          </m:sSub>
                        </m:den>
                      </m:f>
                    </m:oMath>
                  </m:oMathPara>
                </a14:m>
                <a:endParaRPr lang="en-US" sz="1600" kern="0" dirty="0">
                  <a:solidFill>
                    <a:srgbClr val="000000"/>
                  </a:solidFill>
                  <a:latin typeface="Arial"/>
                  <a:cs typeface="Arial"/>
                  <a:sym typeface="Arial"/>
                </a:endParaRPr>
              </a:p>
            </p:txBody>
          </p:sp>
        </mc:Choice>
        <mc:Fallback xmlns="">
          <p:sp>
            <p:nvSpPr>
              <p:cNvPr id="3" name="TextBox 2">
                <a:extLst>
                  <a:ext uri="{FF2B5EF4-FFF2-40B4-BE49-F238E27FC236}">
                    <a16:creationId xmlns:a16="http://schemas.microsoft.com/office/drawing/2014/main" id="{199D2EB9-F759-B740-1F50-4B74ACD04B3E}"/>
                  </a:ext>
                </a:extLst>
              </p:cNvPr>
              <p:cNvSpPr txBox="1">
                <a:spLocks noRot="1" noChangeAspect="1" noMove="1" noResize="1" noEditPoints="1" noAdjustHandles="1" noChangeArrowheads="1" noChangeShapeType="1" noTextEdit="1"/>
              </p:cNvSpPr>
              <p:nvPr/>
            </p:nvSpPr>
            <p:spPr>
              <a:xfrm>
                <a:off x="320474" y="4793916"/>
                <a:ext cx="3176044" cy="611771"/>
              </a:xfrm>
              <a:prstGeom prst="rect">
                <a:avLst/>
              </a:prstGeom>
              <a:blipFill>
                <a:blip r:embed="rId5"/>
                <a:stretch>
                  <a:fillRect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584E82-24E7-CF1E-AEF8-7175A49F8503}"/>
                  </a:ext>
                </a:extLst>
              </p:cNvPr>
              <p:cNvSpPr txBox="1"/>
              <p:nvPr/>
            </p:nvSpPr>
            <p:spPr>
              <a:xfrm>
                <a:off x="320474" y="2647490"/>
                <a:ext cx="7622332" cy="657937"/>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f>
                        <m:fPr>
                          <m:ctrlPr>
                            <a:rPr lang="en-US" sz="1600" i="1" kern="0">
                              <a:solidFill>
                                <a:srgbClr val="836967"/>
                              </a:solidFill>
                              <a:latin typeface="Cambria Math" panose="02040503050406030204" pitchFamily="18" charset="0"/>
                              <a:sym typeface="Arial"/>
                            </a:rPr>
                          </m:ctrlPr>
                        </m:fPr>
                        <m:num>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num>
                        <m:den>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den>
                      </m:f>
                      <m:r>
                        <a:rPr lang="en-US" sz="1600" kern="0">
                          <a:solidFill>
                            <a:srgbClr val="000000"/>
                          </a:solidFill>
                          <a:latin typeface="Cambria Math" panose="02040503050406030204" pitchFamily="18" charset="0"/>
                          <a:sym typeface="Arial"/>
                        </a:rPr>
                        <m:t>=</m:t>
                      </m:r>
                      <m:r>
                        <m:rPr>
                          <m:sty m:val="p"/>
                        </m:rPr>
                        <a:rPr lang="en-US" sz="1600" kern="0">
                          <a:solidFill>
                            <a:srgbClr val="000000"/>
                          </a:solidFill>
                          <a:latin typeface="Cambria Math" panose="02040503050406030204" pitchFamily="18" charset="0"/>
                          <a:sym typeface="Arial"/>
                        </a:rPr>
                        <m:t>∇</m:t>
                      </m:r>
                      <m:r>
                        <a:rPr lang="en-US" sz="1600" kern="0">
                          <a:solidFill>
                            <a:srgbClr val="000000"/>
                          </a:solidFill>
                          <a:latin typeface="Cambria Math" panose="02040503050406030204" pitchFamily="18" charset="0"/>
                          <a:sym typeface="Arial"/>
                        </a:rPr>
                        <m:t>∙</m:t>
                      </m:r>
                      <m:d>
                        <m:dPr>
                          <m:ctrlPr>
                            <a:rPr lang="en-US" sz="1600" i="1" kern="0">
                              <a:solidFill>
                                <a:srgbClr val="836967"/>
                              </a:solidFill>
                              <a:latin typeface="Cambria Math" panose="02040503050406030204" pitchFamily="18" charset="0"/>
                              <a:sym typeface="Arial"/>
                            </a:rPr>
                          </m:ctrlPr>
                        </m:dPr>
                        <m:e>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𝐷</m:t>
                              </m:r>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r>
                            <m:rPr>
                              <m:sty m:val="p"/>
                            </m:rP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e>
                      </m:d>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𝑘</m:t>
                          </m:r>
                        </m:e>
                        <m:sub>
                          <m:r>
                            <a:rPr lang="en-US" sz="1600" i="1" kern="0">
                              <a:solidFill>
                                <a:srgbClr val="000000"/>
                              </a:solidFill>
                              <a:latin typeface="Cambria Math" panose="02040503050406030204" pitchFamily="18" charset="0"/>
                              <a:sym typeface="Arial"/>
                            </a:rPr>
                            <m:t>𝑝</m:t>
                          </m:r>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d>
                        <m:dPr>
                          <m:ctrlPr>
                            <a:rPr lang="en-US" sz="1600" i="1" kern="0">
                              <a:solidFill>
                                <a:srgbClr val="836967"/>
                              </a:solidFill>
                              <a:latin typeface="Cambria Math" panose="02040503050406030204" pitchFamily="18" charset="0"/>
                              <a:sym typeface="Arial"/>
                            </a:rPr>
                          </m:ctrlPr>
                        </m:dPr>
                        <m:e>
                          <m:r>
                            <a:rPr lang="en-US" sz="1600" kern="0">
                              <a:solidFill>
                                <a:srgbClr val="000000"/>
                              </a:solidFill>
                              <a:latin typeface="Cambria Math" panose="02040503050406030204" pitchFamily="18" charset="0"/>
                              <a:sym typeface="Arial"/>
                            </a:rPr>
                            <m:t>1−</m:t>
                          </m:r>
                          <m:f>
                            <m:fPr>
                              <m:ctrlPr>
                                <a:rPr lang="en-US" sz="1600" i="1" kern="0">
                                  <a:solidFill>
                                    <a:srgbClr val="836967"/>
                                  </a:solidFill>
                                  <a:latin typeface="Cambria Math" panose="02040503050406030204" pitchFamily="18" charset="0"/>
                                  <a:sym typeface="Arial"/>
                                </a:rPr>
                              </m:ctrlPr>
                            </m:fPr>
                            <m:num>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𝛽</m:t>
                                  </m:r>
                                </m:e>
                                <m:sub>
                                  <m:r>
                                    <a:rPr lang="en-US" sz="1600" i="1" kern="0">
                                      <a:solidFill>
                                        <a:srgbClr val="000000"/>
                                      </a:solidFill>
                                      <a:latin typeface="Cambria Math" panose="02040503050406030204" pitchFamily="18" charset="0"/>
                                      <a:sym typeface="Arial"/>
                                    </a:rPr>
                                    <m:t>𝐸</m:t>
                                  </m:r>
                                </m:sub>
                              </m:sSub>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𝜃</m:t>
                                  </m:r>
                                </m:e>
                                <m:sub>
                                  <m:r>
                                    <a:rPr lang="en-US" sz="1600" i="1" kern="0">
                                      <a:solidFill>
                                        <a:srgbClr val="000000"/>
                                      </a:solidFill>
                                      <a:latin typeface="Cambria Math" panose="02040503050406030204" pitchFamily="18" charset="0"/>
                                      <a:sym typeface="Arial"/>
                                    </a:rPr>
                                    <m:t>𝐸</m:t>
                                  </m:r>
                                </m:sub>
                              </m:sSub>
                            </m:den>
                          </m:f>
                        </m:e>
                      </m:d>
                    </m:oMath>
                  </m:oMathPara>
                </a14:m>
                <a:endParaRPr lang="en-US" sz="1600" kern="0" dirty="0">
                  <a:solidFill>
                    <a:srgbClr val="000000"/>
                  </a:solidFill>
                  <a:latin typeface="Arial"/>
                  <a:cs typeface="Arial"/>
                  <a:sym typeface="Arial"/>
                </a:endParaRPr>
              </a:p>
            </p:txBody>
          </p:sp>
        </mc:Choice>
        <mc:Fallback xmlns="">
          <p:sp>
            <p:nvSpPr>
              <p:cNvPr id="5" name="TextBox 4">
                <a:extLst>
                  <a:ext uri="{FF2B5EF4-FFF2-40B4-BE49-F238E27FC236}">
                    <a16:creationId xmlns:a16="http://schemas.microsoft.com/office/drawing/2014/main" id="{D4584E82-24E7-CF1E-AEF8-7175A49F8503}"/>
                  </a:ext>
                </a:extLst>
              </p:cNvPr>
              <p:cNvSpPr txBox="1">
                <a:spLocks noRot="1" noChangeAspect="1" noMove="1" noResize="1" noEditPoints="1" noAdjustHandles="1" noChangeArrowheads="1" noChangeShapeType="1" noTextEdit="1"/>
              </p:cNvSpPr>
              <p:nvPr/>
            </p:nvSpPr>
            <p:spPr>
              <a:xfrm>
                <a:off x="320474" y="2647490"/>
                <a:ext cx="7622332" cy="65793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2FB548B-0841-BAA2-F057-35A383FCAB20}"/>
                  </a:ext>
                </a:extLst>
              </p:cNvPr>
              <p:cNvSpPr txBox="1"/>
              <p:nvPr/>
            </p:nvSpPr>
            <p:spPr>
              <a:xfrm>
                <a:off x="320474" y="3714620"/>
                <a:ext cx="7575532" cy="657937"/>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f>
                        <m:fPr>
                          <m:ctrlPr>
                            <a:rPr lang="en-US" sz="1600" i="1" kern="0">
                              <a:solidFill>
                                <a:srgbClr val="836967"/>
                              </a:solidFill>
                              <a:latin typeface="Cambria Math" panose="02040503050406030204" pitchFamily="18" charset="0"/>
                              <a:sym typeface="Arial"/>
                            </a:rPr>
                          </m:ctrlPr>
                        </m:fPr>
                        <m:num>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num>
                        <m:den>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den>
                      </m:f>
                      <m:r>
                        <a:rPr lang="en-US" sz="1600" kern="0">
                          <a:solidFill>
                            <a:srgbClr val="000000"/>
                          </a:solidFill>
                          <a:latin typeface="Cambria Math" panose="02040503050406030204" pitchFamily="18" charset="0"/>
                          <a:sym typeface="Arial"/>
                        </a:rPr>
                        <m:t>=</m:t>
                      </m:r>
                      <m:r>
                        <m:rPr>
                          <m:sty m:val="p"/>
                        </m:rPr>
                        <a:rPr lang="en-US" sz="1600" kern="0">
                          <a:solidFill>
                            <a:srgbClr val="000000"/>
                          </a:solidFill>
                          <a:latin typeface="Cambria Math" panose="02040503050406030204" pitchFamily="18" charset="0"/>
                          <a:sym typeface="Arial"/>
                        </a:rPr>
                        <m:t>∇</m:t>
                      </m:r>
                      <m:r>
                        <a:rPr lang="en-US" sz="1600" kern="0">
                          <a:solidFill>
                            <a:srgbClr val="000000"/>
                          </a:solidFill>
                          <a:latin typeface="Cambria Math" panose="02040503050406030204" pitchFamily="18" charset="0"/>
                          <a:sym typeface="Arial"/>
                        </a:rPr>
                        <m:t>∙</m:t>
                      </m:r>
                      <m:d>
                        <m:dPr>
                          <m:ctrlPr>
                            <a:rPr lang="en-US" sz="1600" i="1" kern="0">
                              <a:solidFill>
                                <a:srgbClr val="836967"/>
                              </a:solidFill>
                              <a:latin typeface="Cambria Math" panose="02040503050406030204" pitchFamily="18" charset="0"/>
                              <a:sym typeface="Arial"/>
                            </a:rPr>
                          </m:ctrlPr>
                        </m:dPr>
                        <m:e>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𝐷</m:t>
                              </m:r>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r>
                            <m:rPr>
                              <m:sty m:val="p"/>
                            </m:rP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e>
                      </m:d>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𝑘</m:t>
                          </m:r>
                        </m:e>
                        <m:sub>
                          <m:r>
                            <a:rPr lang="en-US" sz="1600" i="1" kern="0">
                              <a:solidFill>
                                <a:srgbClr val="000000"/>
                              </a:solidFill>
                              <a:latin typeface="Cambria Math" panose="02040503050406030204" pitchFamily="18" charset="0"/>
                              <a:sym typeface="Arial"/>
                            </a:rPr>
                            <m:t>𝑝</m:t>
                          </m:r>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d>
                        <m:dPr>
                          <m:ctrlPr>
                            <a:rPr lang="en-US" sz="1600" i="1" kern="0">
                              <a:solidFill>
                                <a:srgbClr val="836967"/>
                              </a:solidFill>
                              <a:latin typeface="Cambria Math" panose="02040503050406030204" pitchFamily="18" charset="0"/>
                              <a:sym typeface="Arial"/>
                            </a:rPr>
                          </m:ctrlPr>
                        </m:dPr>
                        <m:e>
                          <m:r>
                            <a:rPr lang="en-US" sz="1600" kern="0">
                              <a:solidFill>
                                <a:srgbClr val="000000"/>
                              </a:solidFill>
                              <a:latin typeface="Cambria Math" panose="02040503050406030204" pitchFamily="18" charset="0"/>
                              <a:sym typeface="Arial"/>
                            </a:rPr>
                            <m:t>1−</m:t>
                          </m:r>
                          <m:f>
                            <m:fPr>
                              <m:ctrlPr>
                                <a:rPr lang="en-US" sz="1600" i="1" kern="0">
                                  <a:solidFill>
                                    <a:srgbClr val="836967"/>
                                  </a:solidFill>
                                  <a:latin typeface="Cambria Math" panose="02040503050406030204" pitchFamily="18" charset="0"/>
                                  <a:sym typeface="Arial"/>
                                </a:rPr>
                              </m:ctrlPr>
                            </m:fPr>
                            <m:num>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𝛽</m:t>
                                  </m:r>
                                </m:e>
                                <m:sub>
                                  <m:r>
                                    <a:rPr lang="en-US" sz="1600" i="1" kern="0">
                                      <a:solidFill>
                                        <a:srgbClr val="000000"/>
                                      </a:solidFill>
                                      <a:latin typeface="Cambria Math" panose="02040503050406030204" pitchFamily="18" charset="0"/>
                                      <a:sym typeface="Arial"/>
                                    </a:rPr>
                                    <m:t>𝑁</m:t>
                                  </m:r>
                                </m:sub>
                              </m:sSub>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𝜃</m:t>
                                  </m:r>
                                </m:e>
                                <m:sub>
                                  <m:r>
                                    <a:rPr lang="en-US" sz="1600" i="1" kern="0">
                                      <a:solidFill>
                                        <a:srgbClr val="000000"/>
                                      </a:solidFill>
                                      <a:latin typeface="Cambria Math" panose="02040503050406030204" pitchFamily="18" charset="0"/>
                                      <a:sym typeface="Arial"/>
                                    </a:rPr>
                                    <m:t>𝑁</m:t>
                                  </m:r>
                                </m:sub>
                              </m:sSub>
                            </m:den>
                          </m:f>
                        </m:e>
                      </m:d>
                    </m:oMath>
                  </m:oMathPara>
                </a14:m>
                <a:endParaRPr lang="en-US" sz="1600" kern="0" dirty="0">
                  <a:solidFill>
                    <a:srgbClr val="000000"/>
                  </a:solidFill>
                  <a:latin typeface="Arial"/>
                  <a:cs typeface="Arial"/>
                  <a:sym typeface="Arial"/>
                </a:endParaRPr>
              </a:p>
            </p:txBody>
          </p:sp>
        </mc:Choice>
        <mc:Fallback xmlns="">
          <p:sp>
            <p:nvSpPr>
              <p:cNvPr id="7" name="TextBox 6">
                <a:extLst>
                  <a:ext uri="{FF2B5EF4-FFF2-40B4-BE49-F238E27FC236}">
                    <a16:creationId xmlns:a16="http://schemas.microsoft.com/office/drawing/2014/main" id="{32FB548B-0841-BAA2-F057-35A383FCAB20}"/>
                  </a:ext>
                </a:extLst>
              </p:cNvPr>
              <p:cNvSpPr txBox="1">
                <a:spLocks noRot="1" noChangeAspect="1" noMove="1" noResize="1" noEditPoints="1" noAdjustHandles="1" noChangeArrowheads="1" noChangeShapeType="1" noTextEdit="1"/>
              </p:cNvSpPr>
              <p:nvPr/>
            </p:nvSpPr>
            <p:spPr>
              <a:xfrm>
                <a:off x="320474" y="3714620"/>
                <a:ext cx="7575532" cy="65793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Google Shape;199;p31">
                <a:extLst>
                  <a:ext uri="{FF2B5EF4-FFF2-40B4-BE49-F238E27FC236}">
                    <a16:creationId xmlns:a16="http://schemas.microsoft.com/office/drawing/2014/main" id="{7238A051-3EB6-2119-AD2B-C8785DFD1179}"/>
                  </a:ext>
                </a:extLst>
              </p:cNvPr>
              <p:cNvGraphicFramePr/>
              <p:nvPr/>
            </p:nvGraphicFramePr>
            <p:xfrm>
              <a:off x="8144609" y="389321"/>
              <a:ext cx="3840267" cy="5353531"/>
            </p:xfrm>
            <a:graphic>
              <a:graphicData uri="http://schemas.openxmlformats.org/drawingml/2006/table">
                <a:tbl>
                  <a:tblPr>
                    <a:noFill/>
                  </a:tblPr>
                  <a:tblGrid>
                    <a:gridCol w="748379">
                      <a:extLst>
                        <a:ext uri="{9D8B030D-6E8A-4147-A177-3AD203B41FA5}">
                          <a16:colId xmlns:a16="http://schemas.microsoft.com/office/drawing/2014/main" val="20000"/>
                        </a:ext>
                      </a:extLst>
                    </a:gridCol>
                    <a:gridCol w="1812221">
                      <a:extLst>
                        <a:ext uri="{9D8B030D-6E8A-4147-A177-3AD203B41FA5}">
                          <a16:colId xmlns:a16="http://schemas.microsoft.com/office/drawing/2014/main" val="20001"/>
                        </a:ext>
                      </a:extLst>
                    </a:gridCol>
                    <a:gridCol w="1279667">
                      <a:extLst>
                        <a:ext uri="{9D8B030D-6E8A-4147-A177-3AD203B41FA5}">
                          <a16:colId xmlns:a16="http://schemas.microsoft.com/office/drawing/2014/main" val="20002"/>
                        </a:ext>
                      </a:extLst>
                    </a:gridCol>
                  </a:tblGrid>
                  <a:tr h="295664">
                    <a:tc>
                      <a:txBody>
                        <a:bodyPr/>
                        <a:lstStyle/>
                        <a:p>
                          <a:pPr marL="0" lvl="0" indent="0" algn="ctr" rtl="0">
                            <a:lnSpc>
                              <a:spcPct val="115000"/>
                            </a:lnSpc>
                            <a:spcBef>
                              <a:spcPts val="0"/>
                            </a:spcBef>
                            <a:spcAft>
                              <a:spcPts val="0"/>
                            </a:spcAft>
                            <a:buNone/>
                          </a:pPr>
                          <a:r>
                            <a:rPr lang="en" sz="1300" b="1" dirty="0">
                              <a:solidFill>
                                <a:srgbClr val="FFFFFF"/>
                              </a:solidFill>
                              <a:latin typeface="Raleway"/>
                              <a:ea typeface="Raleway"/>
                              <a:cs typeface="Raleway"/>
                              <a:sym typeface="Raleway"/>
                            </a:rPr>
                            <a:t>Term</a:t>
                          </a:r>
                          <a:endParaRPr sz="1300" b="1" dirty="0">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300" b="1">
                              <a:solidFill>
                                <a:srgbClr val="FFFFFF"/>
                              </a:solidFill>
                              <a:latin typeface="Raleway"/>
                              <a:ea typeface="Raleway"/>
                              <a:cs typeface="Raleway"/>
                              <a:sym typeface="Raleway"/>
                            </a:rPr>
                            <a:t>Definition</a:t>
                          </a:r>
                          <a:endParaRPr sz="1300" b="1">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300" b="1" dirty="0">
                              <a:solidFill>
                                <a:srgbClr val="FFFFFF"/>
                              </a:solidFill>
                              <a:latin typeface="Raleway"/>
                              <a:ea typeface="Raleway"/>
                              <a:cs typeface="Raleway"/>
                              <a:sym typeface="Raleway"/>
                            </a:rPr>
                            <a:t>Assignment</a:t>
                          </a:r>
                          <a:endParaRPr sz="1300" b="1" dirty="0">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763024">
                    <a:tc>
                      <a:txBody>
                        <a:bodyPr/>
                        <a:lstStyle/>
                        <a:p>
                          <a:pPr marL="0" lvl="0" indent="0" algn="ctr" rtl="0">
                            <a:lnSpc>
                              <a:spcPct val="115000"/>
                            </a:lnSpc>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300" i="1" smtClean="0">
                                        <a:solidFill>
                                          <a:schemeClr val="tx2">
                                            <a:lumMod val="10000"/>
                                          </a:schemeClr>
                                        </a:solidFill>
                                        <a:latin typeface="Cambria Math" panose="02040503050406030204" pitchFamily="18" charset="0"/>
                                      </a:rPr>
                                    </m:ctrlPr>
                                  </m:sSubPr>
                                  <m:e>
                                    <m:acc>
                                      <m:accPr>
                                        <m:chr m:val="̂"/>
                                        <m:ctrlPr>
                                          <a:rPr lang="en-US" sz="1300" i="1">
                                            <a:solidFill>
                                              <a:schemeClr val="tx2">
                                                <a:lumMod val="10000"/>
                                              </a:schemeClr>
                                            </a:solidFill>
                                            <a:latin typeface="Cambria Math" panose="02040503050406030204" pitchFamily="18" charset="0"/>
                                          </a:rPr>
                                        </m:ctrlPr>
                                      </m:accPr>
                                      <m:e>
                                        <m:r>
                                          <a:rPr lang="en-US" sz="1300" i="1">
                                            <a:solidFill>
                                              <a:schemeClr val="tx2">
                                                <a:lumMod val="10000"/>
                                              </a:schemeClr>
                                            </a:solidFill>
                                            <a:latin typeface="Cambria Math" panose="02040503050406030204" pitchFamily="18" charset="0"/>
                                          </a:rPr>
                                          <m:t>𝑁</m:t>
                                        </m:r>
                                      </m:e>
                                    </m:acc>
                                  </m:e>
                                  <m:sub>
                                    <m:r>
                                      <a:rPr lang="en-US" sz="1300" b="0" i="1" smtClean="0">
                                        <a:solidFill>
                                          <a:schemeClr val="tx2">
                                            <a:lumMod val="10000"/>
                                          </a:schemeClr>
                                        </a:solidFill>
                                        <a:latin typeface="Cambria Math" panose="02040503050406030204" pitchFamily="18" charset="0"/>
                                      </a:rPr>
                                      <m:t>𝑁</m:t>
                                    </m:r>
                                  </m:sub>
                                </m:sSub>
                              </m:oMath>
                            </m:oMathPara>
                          </a14:m>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lnSpc>
                              <a:spcPct val="115000"/>
                            </a:lnSpc>
                            <a:spcBef>
                              <a:spcPts val="0"/>
                            </a:spcBef>
                            <a:spcAft>
                              <a:spcPts val="0"/>
                            </a:spcAft>
                            <a:buNone/>
                          </a:pPr>
                          <a:r>
                            <a:rPr lang="en-US" sz="1300" dirty="0">
                              <a:solidFill>
                                <a:schemeClr val="tx2">
                                  <a:lumMod val="10000"/>
                                </a:schemeClr>
                              </a:solidFill>
                              <a:latin typeface="Raleway"/>
                              <a:ea typeface="Raleway"/>
                              <a:cs typeface="Raleway"/>
                              <a:sym typeface="Raleway"/>
                            </a:rPr>
                            <a:t>Non-enhancing</a:t>
                          </a:r>
                          <a:r>
                            <a:rPr lang="en" sz="1300" dirty="0">
                              <a:solidFill>
                                <a:schemeClr val="tx2">
                                  <a:lumMod val="10000"/>
                                </a:schemeClr>
                              </a:solidFill>
                              <a:latin typeface="Raleway"/>
                              <a:ea typeface="Raleway"/>
                              <a:cs typeface="Raleway"/>
                              <a:sym typeface="Raleway"/>
                            </a:rPr>
                            <a:t> tumor volume fraction</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 </a:t>
                          </a:r>
                          <a:r>
                            <a:rPr lang="en-US" sz="1300" dirty="0">
                              <a:solidFill>
                                <a:schemeClr val="tx2">
                                  <a:lumMod val="10000"/>
                                </a:schemeClr>
                              </a:solidFill>
                              <a:latin typeface="Raleway"/>
                              <a:ea typeface="Raleway"/>
                              <a:cs typeface="Raleway"/>
                              <a:sym typeface="Raleway"/>
                            </a:rPr>
                            <a:t>t</a:t>
                          </a:r>
                          <a:r>
                            <a:rPr lang="en" sz="1300" dirty="0">
                              <a:solidFill>
                                <a:schemeClr val="tx2">
                                  <a:lumMod val="10000"/>
                                </a:schemeClr>
                              </a:solidFill>
                              <a:latin typeface="Raleway"/>
                              <a:ea typeface="Raleway"/>
                              <a:cs typeface="Raleway"/>
                              <a:sym typeface="Raleway"/>
                            </a:rPr>
                            <a:t>o fixed value (0.16)</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5641500"/>
                      </a:ext>
                    </a:extLst>
                  </a:tr>
                  <a:tr h="529344">
                    <a:tc>
                      <a:txBody>
                        <a:bodyPr/>
                        <a:lstStyle/>
                        <a:p>
                          <a:pPr marL="0" lvl="0" indent="0" algn="ctr" rtl="0">
                            <a:lnSpc>
                              <a:spcPct val="115000"/>
                            </a:lnSpc>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300" i="1" smtClean="0">
                                        <a:solidFill>
                                          <a:schemeClr val="tx2">
                                            <a:lumMod val="10000"/>
                                          </a:schemeClr>
                                        </a:solidFill>
                                        <a:latin typeface="Cambria Math" panose="02040503050406030204" pitchFamily="18" charset="0"/>
                                      </a:rPr>
                                    </m:ctrlPr>
                                  </m:sSubPr>
                                  <m:e>
                                    <m:acc>
                                      <m:accPr>
                                        <m:chr m:val="̂"/>
                                        <m:ctrlPr>
                                          <a:rPr lang="en-US" sz="1300" i="1">
                                            <a:solidFill>
                                              <a:schemeClr val="tx2">
                                                <a:lumMod val="10000"/>
                                              </a:schemeClr>
                                            </a:solidFill>
                                            <a:latin typeface="Cambria Math" panose="02040503050406030204" pitchFamily="18" charset="0"/>
                                          </a:rPr>
                                        </m:ctrlPr>
                                      </m:accPr>
                                      <m:e>
                                        <m:r>
                                          <a:rPr lang="en-US" sz="1300" i="1">
                                            <a:solidFill>
                                              <a:schemeClr val="tx2">
                                                <a:lumMod val="10000"/>
                                              </a:schemeClr>
                                            </a:solidFill>
                                            <a:latin typeface="Cambria Math" panose="02040503050406030204" pitchFamily="18" charset="0"/>
                                          </a:rPr>
                                          <m:t>𝑁</m:t>
                                        </m:r>
                                      </m:e>
                                    </m:acc>
                                  </m:e>
                                  <m:sub>
                                    <m:r>
                                      <a:rPr lang="en-US" sz="1300" i="1">
                                        <a:solidFill>
                                          <a:schemeClr val="tx2">
                                            <a:lumMod val="10000"/>
                                          </a:schemeClr>
                                        </a:solidFill>
                                        <a:latin typeface="Cambria Math" panose="02040503050406030204" pitchFamily="18" charset="0"/>
                                      </a:rPr>
                                      <m:t>𝐸</m:t>
                                    </m:r>
                                  </m:sub>
                                </m:sSub>
                              </m:oMath>
                            </m:oMathPara>
                          </a14:m>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US" sz="1300" dirty="0">
                              <a:solidFill>
                                <a:schemeClr val="tx2">
                                  <a:lumMod val="10000"/>
                                </a:schemeClr>
                              </a:solidFill>
                              <a:latin typeface="Raleway"/>
                              <a:ea typeface="Raleway"/>
                              <a:cs typeface="Raleway"/>
                              <a:sym typeface="Raleway"/>
                            </a:rPr>
                            <a:t>Enhancing</a:t>
                          </a:r>
                          <a:r>
                            <a:rPr lang="en" sz="1300" dirty="0">
                              <a:solidFill>
                                <a:schemeClr val="tx2">
                                  <a:lumMod val="10000"/>
                                </a:schemeClr>
                              </a:solidFill>
                              <a:latin typeface="Raleway"/>
                              <a:ea typeface="Raleway"/>
                              <a:cs typeface="Raleway"/>
                              <a:sym typeface="Raleway"/>
                            </a:rPr>
                            <a:t> tumor volume fraction</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 </a:t>
                          </a:r>
                          <a:endParaRPr sz="13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via ADC</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1"/>
                      </a:ext>
                    </a:extLst>
                  </a:tr>
                  <a:tr h="591483">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D’s</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Tumor cell diffusion coefficients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Calibrated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29344">
                    <a:tc>
                      <a:txBody>
                        <a:bodyPr/>
                        <a:lstStyle/>
                        <a:p>
                          <a:pPr marL="0" lvl="0" indent="0" algn="ctr" rtl="0">
                            <a:lnSpc>
                              <a:spcPct val="115000"/>
                            </a:lnSpc>
                            <a:spcBef>
                              <a:spcPts val="0"/>
                            </a:spcBef>
                            <a:spcAft>
                              <a:spcPts val="0"/>
                            </a:spcAft>
                            <a:buNone/>
                          </a:pPr>
                          <a:r>
                            <a:rPr lang="en" sz="1300" i="1">
                              <a:solidFill>
                                <a:schemeClr val="tx2">
                                  <a:lumMod val="10000"/>
                                </a:schemeClr>
                              </a:solidFill>
                              <a:latin typeface="Raleway"/>
                              <a:ea typeface="Raleway"/>
                              <a:cs typeface="Raleway"/>
                              <a:sym typeface="Raleway"/>
                            </a:rPr>
                            <a:t>β’s </a:t>
                          </a:r>
                          <a:endParaRPr sz="1300" i="1">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 Competition coefficients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3"/>
                      </a:ext>
                    </a:extLst>
                  </a:tr>
                  <a:tr h="528320">
                    <a:tc>
                      <a:txBody>
                        <a:bodyPr/>
                        <a:lstStyle/>
                        <a:p>
                          <a:pPr marL="0" lvl="0" indent="0" algn="ctr" rtl="0">
                            <a:lnSpc>
                              <a:spcPct val="115000"/>
                            </a:lnSpc>
                            <a:spcBef>
                              <a:spcPts val="0"/>
                            </a:spcBef>
                            <a:spcAft>
                              <a:spcPts val="0"/>
                            </a:spcAft>
                            <a:buNone/>
                          </a:pPr>
                          <a:r>
                            <a:rPr lang="en" sz="1300" i="0" dirty="0">
                              <a:solidFill>
                                <a:schemeClr val="tx2">
                                  <a:lumMod val="10000"/>
                                </a:schemeClr>
                              </a:solidFill>
                              <a:latin typeface="Raleway"/>
                              <a:ea typeface="Raleway"/>
                              <a:cs typeface="Raleway"/>
                              <a:sym typeface="Raleway"/>
                            </a:rPr>
                            <a:t>𝜃</a:t>
                          </a:r>
                          <a:r>
                            <a:rPr lang="en" sz="1300" i="0" baseline="-25000" dirty="0">
                              <a:solidFill>
                                <a:schemeClr val="tx2">
                                  <a:lumMod val="10000"/>
                                </a:schemeClr>
                              </a:solidFill>
                              <a:latin typeface="Raleway"/>
                              <a:ea typeface="Raleway"/>
                              <a:cs typeface="Raleway"/>
                              <a:sym typeface="Raleway"/>
                            </a:rPr>
                            <a:t>E,N</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a:spcBef>
                              <a:spcPts val="0"/>
                            </a:spcBef>
                            <a:spcAft>
                              <a:spcPts val="0"/>
                            </a:spcAft>
                            <a:tabLst>
                              <a:tab pos="228600" algn="l"/>
                            </a:tabLst>
                          </a:pPr>
                          <a:r>
                            <a:rPr lang="en-US" sz="1300" dirty="0">
                              <a:solidFill>
                                <a:srgbClr val="000000"/>
                              </a:solidFill>
                              <a:effectLst/>
                              <a:latin typeface="Raleway" pitchFamily="2" charset="77"/>
                              <a:ea typeface="Times New Roman" panose="02020603050405020304" pitchFamily="18" charset="0"/>
                              <a:cs typeface="Times New Roman" panose="02020603050405020304" pitchFamily="18" charset="0"/>
                            </a:rPr>
                            <a:t>Biological carrying capacities</a:t>
                          </a:r>
                          <a:endParaRPr lang="en-US" sz="13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529344">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k’s</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Tumor cell proliferation rates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Calibrated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5"/>
                      </a:ext>
                    </a:extLst>
                  </a:tr>
                  <a:tr h="529344">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ADC</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Apparent diffusion coefficient</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Calculated </a:t>
                          </a:r>
                          <a:endParaRPr sz="13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via DWI</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6"/>
                      </a:ext>
                    </a:extLst>
                  </a:tr>
                  <a:tr h="529344">
                    <a:tc>
                      <a:txBody>
                        <a:bodyPr/>
                        <a:lstStyle/>
                        <a:p>
                          <a:pPr marL="0" lvl="0" indent="0" algn="ctr" rtl="0">
                            <a:lnSpc>
                              <a:spcPct val="115000"/>
                            </a:lnSpc>
                            <a:spcBef>
                              <a:spcPts val="0"/>
                            </a:spcBef>
                            <a:spcAft>
                              <a:spcPts val="0"/>
                            </a:spcAft>
                            <a:buNone/>
                          </a:pPr>
                          <a:r>
                            <a:rPr lang="en" sz="1300" i="1" dirty="0" err="1">
                              <a:solidFill>
                                <a:schemeClr val="tx2">
                                  <a:lumMod val="10000"/>
                                </a:schemeClr>
                              </a:solidFill>
                              <a:latin typeface="Raleway"/>
                              <a:ea typeface="Raleway"/>
                              <a:cs typeface="Raleway"/>
                              <a:sym typeface="Raleway"/>
                            </a:rPr>
                            <a:t>ADC</a:t>
                          </a:r>
                          <a:r>
                            <a:rPr lang="en" sz="1300" i="1" baseline="-25000" dirty="0" err="1">
                              <a:solidFill>
                                <a:schemeClr val="tx2">
                                  <a:lumMod val="10000"/>
                                </a:schemeClr>
                              </a:solidFill>
                              <a:latin typeface="Raleway"/>
                              <a:ea typeface="Raleway"/>
                              <a:cs typeface="Raleway"/>
                              <a:sym typeface="Raleway"/>
                            </a:rPr>
                            <a:t>w</a:t>
                          </a:r>
                          <a:endParaRPr sz="1300" i="1" baseline="-250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Apparent diffusion coefficient of water</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Literature</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7"/>
                      </a:ext>
                    </a:extLst>
                  </a:tr>
                  <a:tr h="528320">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300" i="0" dirty="0">
                              <a:solidFill>
                                <a:schemeClr val="tx2">
                                  <a:lumMod val="10000"/>
                                </a:schemeClr>
                              </a:solidFill>
                              <a:latin typeface="Raleway"/>
                              <a:ea typeface="Raleway"/>
                              <a:cs typeface="Raleway"/>
                              <a:sym typeface="Raleway"/>
                            </a:rPr>
                            <a:t>𝜃</a:t>
                          </a:r>
                          <a:r>
                            <a:rPr lang="en-US" sz="1300" i="0" baseline="-25000" dirty="0">
                              <a:solidFill>
                                <a:schemeClr val="tx2">
                                  <a:lumMod val="10000"/>
                                </a:schemeClr>
                              </a:solidFill>
                              <a:latin typeface="Raleway"/>
                              <a:ea typeface="Raleway"/>
                              <a:cs typeface="Raleway"/>
                              <a:sym typeface="Raleway"/>
                            </a:rPr>
                            <a:t>C</a:t>
                          </a:r>
                          <a:endParaRPr lang="en-US"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tabLst>
                              <a:tab pos="228600" algn="l"/>
                            </a:tabLst>
                          </a:pPr>
                          <a:r>
                            <a:rPr lang="en-US" sz="1300" dirty="0">
                              <a:solidFill>
                                <a:srgbClr val="000000"/>
                              </a:solidFill>
                              <a:effectLst/>
                              <a:latin typeface="Raleway" pitchFamily="2" charset="77"/>
                              <a:ea typeface="Times New Roman" panose="02020603050405020304" pitchFamily="18" charset="0"/>
                              <a:cs typeface="Times New Roman" panose="02020603050405020304" pitchFamily="18" charset="0"/>
                            </a:rPr>
                            <a:t>Physical carrying capacity</a:t>
                          </a:r>
                          <a:endParaRPr lang="en-US" sz="13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300" dirty="0">
                              <a:solidFill>
                                <a:schemeClr val="tx2">
                                  <a:lumMod val="10000"/>
                                </a:schemeClr>
                              </a:solidFill>
                              <a:effectLst/>
                              <a:latin typeface="Raleway" pitchFamily="2" charset="77"/>
                              <a:ea typeface="Times New Roman" panose="02020603050405020304" pitchFamily="18" charset="0"/>
                            </a:rPr>
                            <a:t>Computed</a:t>
                          </a:r>
                          <a:r>
                            <a:rPr lang="en-US" sz="1300" dirty="0">
                              <a:solidFill>
                                <a:schemeClr val="tx2">
                                  <a:lumMod val="10000"/>
                                </a:schemeClr>
                              </a:solidFill>
                              <a:effectLst/>
                              <a:latin typeface="Raleway" pitchFamily="2" charset="77"/>
                            </a:rPr>
                            <a:t> </a:t>
                          </a:r>
                          <a:endParaRPr sz="1300" dirty="0">
                            <a:solidFill>
                              <a:schemeClr val="tx2">
                                <a:lumMod val="10000"/>
                              </a:schemeClr>
                            </a:solidFill>
                            <a:latin typeface="Raleway" pitchFamily="2" charset="77"/>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5308620"/>
                      </a:ext>
                    </a:extLst>
                  </a:tr>
                </a:tbl>
              </a:graphicData>
            </a:graphic>
          </p:graphicFrame>
        </mc:Choice>
        <mc:Fallback xmlns="">
          <p:graphicFrame>
            <p:nvGraphicFramePr>
              <p:cNvPr id="8" name="Google Shape;199;p31">
                <a:extLst>
                  <a:ext uri="{FF2B5EF4-FFF2-40B4-BE49-F238E27FC236}">
                    <a16:creationId xmlns:a16="http://schemas.microsoft.com/office/drawing/2014/main" id="{7238A051-3EB6-2119-AD2B-C8785DFD1179}"/>
                  </a:ext>
                </a:extLst>
              </p:cNvPr>
              <p:cNvGraphicFramePr/>
              <p:nvPr/>
            </p:nvGraphicFramePr>
            <p:xfrm>
              <a:off x="8144609" y="389321"/>
              <a:ext cx="3840267" cy="5353531"/>
            </p:xfrm>
            <a:graphic>
              <a:graphicData uri="http://schemas.openxmlformats.org/drawingml/2006/table">
                <a:tbl>
                  <a:tblPr>
                    <a:noFill/>
                  </a:tblPr>
                  <a:tblGrid>
                    <a:gridCol w="748379">
                      <a:extLst>
                        <a:ext uri="{9D8B030D-6E8A-4147-A177-3AD203B41FA5}">
                          <a16:colId xmlns:a16="http://schemas.microsoft.com/office/drawing/2014/main" val="20000"/>
                        </a:ext>
                      </a:extLst>
                    </a:gridCol>
                    <a:gridCol w="1812221">
                      <a:extLst>
                        <a:ext uri="{9D8B030D-6E8A-4147-A177-3AD203B41FA5}">
                          <a16:colId xmlns:a16="http://schemas.microsoft.com/office/drawing/2014/main" val="20001"/>
                        </a:ext>
                      </a:extLst>
                    </a:gridCol>
                    <a:gridCol w="1279667">
                      <a:extLst>
                        <a:ext uri="{9D8B030D-6E8A-4147-A177-3AD203B41FA5}">
                          <a16:colId xmlns:a16="http://schemas.microsoft.com/office/drawing/2014/main" val="20002"/>
                        </a:ext>
                      </a:extLst>
                    </a:gridCol>
                  </a:tblGrid>
                  <a:tr h="295664">
                    <a:tc>
                      <a:txBody>
                        <a:bodyPr/>
                        <a:lstStyle/>
                        <a:p>
                          <a:pPr marL="0" lvl="0" indent="0" algn="ctr" rtl="0">
                            <a:lnSpc>
                              <a:spcPct val="115000"/>
                            </a:lnSpc>
                            <a:spcBef>
                              <a:spcPts val="0"/>
                            </a:spcBef>
                            <a:spcAft>
                              <a:spcPts val="0"/>
                            </a:spcAft>
                            <a:buNone/>
                          </a:pPr>
                          <a:r>
                            <a:rPr lang="en" sz="1300" b="1" dirty="0">
                              <a:solidFill>
                                <a:srgbClr val="FFFFFF"/>
                              </a:solidFill>
                              <a:latin typeface="Raleway"/>
                              <a:ea typeface="Raleway"/>
                              <a:cs typeface="Raleway"/>
                              <a:sym typeface="Raleway"/>
                            </a:rPr>
                            <a:t>Term</a:t>
                          </a:r>
                          <a:endParaRPr sz="1300" b="1" dirty="0">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300" b="1">
                              <a:solidFill>
                                <a:srgbClr val="FFFFFF"/>
                              </a:solidFill>
                              <a:latin typeface="Raleway"/>
                              <a:ea typeface="Raleway"/>
                              <a:cs typeface="Raleway"/>
                              <a:sym typeface="Raleway"/>
                            </a:rPr>
                            <a:t>Definition</a:t>
                          </a:r>
                          <a:endParaRPr sz="1300" b="1">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300" b="1" dirty="0">
                              <a:solidFill>
                                <a:srgbClr val="FFFFFF"/>
                              </a:solidFill>
                              <a:latin typeface="Raleway"/>
                              <a:ea typeface="Raleway"/>
                              <a:cs typeface="Raleway"/>
                              <a:sym typeface="Raleway"/>
                            </a:rPr>
                            <a:t>Assignment</a:t>
                          </a:r>
                          <a:endParaRPr sz="1300" b="1" dirty="0">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763024">
                    <a:tc>
                      <a:txBody>
                        <a:bodyPr/>
                        <a:lstStyle/>
                        <a:p>
                          <a:endParaRPr lang="en-US"/>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t="-37705" r="-415254" b="-559016"/>
                          </a:stretch>
                        </a:blipFill>
                      </a:tcPr>
                    </a:tc>
                    <a:tc>
                      <a:txBody>
                        <a:bodyPr/>
                        <a:lstStyle/>
                        <a:p>
                          <a:pPr marL="0" lvl="0" indent="0" algn="ctr" rtl="0">
                            <a:lnSpc>
                              <a:spcPct val="115000"/>
                            </a:lnSpc>
                            <a:spcBef>
                              <a:spcPts val="0"/>
                            </a:spcBef>
                            <a:spcAft>
                              <a:spcPts val="0"/>
                            </a:spcAft>
                            <a:buNone/>
                          </a:pPr>
                          <a:r>
                            <a:rPr lang="en-US" sz="1300" dirty="0">
                              <a:solidFill>
                                <a:schemeClr val="tx2">
                                  <a:lumMod val="10000"/>
                                </a:schemeClr>
                              </a:solidFill>
                              <a:latin typeface="Raleway"/>
                              <a:ea typeface="Raleway"/>
                              <a:cs typeface="Raleway"/>
                              <a:sym typeface="Raleway"/>
                            </a:rPr>
                            <a:t>Non-enhancing</a:t>
                          </a:r>
                          <a:r>
                            <a:rPr lang="en" sz="1300" dirty="0">
                              <a:solidFill>
                                <a:schemeClr val="tx2">
                                  <a:lumMod val="10000"/>
                                </a:schemeClr>
                              </a:solidFill>
                              <a:latin typeface="Raleway"/>
                              <a:ea typeface="Raleway"/>
                              <a:cs typeface="Raleway"/>
                              <a:sym typeface="Raleway"/>
                            </a:rPr>
                            <a:t> tumor volume fraction</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 </a:t>
                          </a:r>
                          <a:r>
                            <a:rPr lang="en-US" sz="1300" dirty="0">
                              <a:solidFill>
                                <a:schemeClr val="tx2">
                                  <a:lumMod val="10000"/>
                                </a:schemeClr>
                              </a:solidFill>
                              <a:latin typeface="Raleway"/>
                              <a:ea typeface="Raleway"/>
                              <a:cs typeface="Raleway"/>
                              <a:sym typeface="Raleway"/>
                            </a:rPr>
                            <a:t>t</a:t>
                          </a:r>
                          <a:r>
                            <a:rPr lang="en" sz="1300" dirty="0">
                              <a:solidFill>
                                <a:schemeClr val="tx2">
                                  <a:lumMod val="10000"/>
                                </a:schemeClr>
                              </a:solidFill>
                              <a:latin typeface="Raleway"/>
                              <a:ea typeface="Raleway"/>
                              <a:cs typeface="Raleway"/>
                              <a:sym typeface="Raleway"/>
                            </a:rPr>
                            <a:t>o fixed value (0.16)</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5641500"/>
                      </a:ext>
                    </a:extLst>
                  </a:tr>
                  <a:tr h="529344">
                    <a:tc>
                      <a:txBody>
                        <a:bodyPr/>
                        <a:lstStyle/>
                        <a:p>
                          <a:endParaRPr lang="en-US"/>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t="-204878" r="-415254" b="-731707"/>
                          </a:stretch>
                        </a:blipFill>
                      </a:tcPr>
                    </a:tc>
                    <a:tc>
                      <a:txBody>
                        <a:bodyPr/>
                        <a:lstStyle/>
                        <a:p>
                          <a:pPr marL="0" lvl="0" indent="0" algn="ctr" rtl="0">
                            <a:lnSpc>
                              <a:spcPct val="115000"/>
                            </a:lnSpc>
                            <a:spcBef>
                              <a:spcPts val="0"/>
                            </a:spcBef>
                            <a:spcAft>
                              <a:spcPts val="0"/>
                            </a:spcAft>
                            <a:buNone/>
                          </a:pPr>
                          <a:r>
                            <a:rPr lang="en-US" sz="1300" dirty="0">
                              <a:solidFill>
                                <a:schemeClr val="tx2">
                                  <a:lumMod val="10000"/>
                                </a:schemeClr>
                              </a:solidFill>
                              <a:latin typeface="Raleway"/>
                              <a:ea typeface="Raleway"/>
                              <a:cs typeface="Raleway"/>
                              <a:sym typeface="Raleway"/>
                            </a:rPr>
                            <a:t>Enhancing</a:t>
                          </a:r>
                          <a:r>
                            <a:rPr lang="en" sz="1300" dirty="0">
                              <a:solidFill>
                                <a:schemeClr val="tx2">
                                  <a:lumMod val="10000"/>
                                </a:schemeClr>
                              </a:solidFill>
                              <a:latin typeface="Raleway"/>
                              <a:ea typeface="Raleway"/>
                              <a:cs typeface="Raleway"/>
                              <a:sym typeface="Raleway"/>
                            </a:rPr>
                            <a:t> tumor volume fraction</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 </a:t>
                          </a:r>
                          <a:endParaRPr sz="13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via ADC</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1"/>
                      </a:ext>
                    </a:extLst>
                  </a:tr>
                  <a:tr h="591483">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D’s</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Tumor cell diffusion coefficients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Calibrated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29344">
                    <a:tc>
                      <a:txBody>
                        <a:bodyPr/>
                        <a:lstStyle/>
                        <a:p>
                          <a:pPr marL="0" lvl="0" indent="0" algn="ctr" rtl="0">
                            <a:lnSpc>
                              <a:spcPct val="115000"/>
                            </a:lnSpc>
                            <a:spcBef>
                              <a:spcPts val="0"/>
                            </a:spcBef>
                            <a:spcAft>
                              <a:spcPts val="0"/>
                            </a:spcAft>
                            <a:buNone/>
                          </a:pPr>
                          <a:r>
                            <a:rPr lang="en" sz="1300" i="1">
                              <a:solidFill>
                                <a:schemeClr val="tx2">
                                  <a:lumMod val="10000"/>
                                </a:schemeClr>
                              </a:solidFill>
                              <a:latin typeface="Raleway"/>
                              <a:ea typeface="Raleway"/>
                              <a:cs typeface="Raleway"/>
                              <a:sym typeface="Raleway"/>
                            </a:rPr>
                            <a:t>β’s </a:t>
                          </a:r>
                          <a:endParaRPr sz="1300" i="1">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 Competition coefficients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3"/>
                      </a:ext>
                    </a:extLst>
                  </a:tr>
                  <a:tr h="528320">
                    <a:tc>
                      <a:txBody>
                        <a:bodyPr/>
                        <a:lstStyle/>
                        <a:p>
                          <a:pPr marL="0" lvl="0" indent="0" algn="ctr" rtl="0">
                            <a:lnSpc>
                              <a:spcPct val="115000"/>
                            </a:lnSpc>
                            <a:spcBef>
                              <a:spcPts val="0"/>
                            </a:spcBef>
                            <a:spcAft>
                              <a:spcPts val="0"/>
                            </a:spcAft>
                            <a:buNone/>
                          </a:pPr>
                          <a:r>
                            <a:rPr lang="en" sz="1300" i="0" dirty="0">
                              <a:solidFill>
                                <a:schemeClr val="tx2">
                                  <a:lumMod val="10000"/>
                                </a:schemeClr>
                              </a:solidFill>
                              <a:latin typeface="Raleway"/>
                              <a:ea typeface="Raleway"/>
                              <a:cs typeface="Raleway"/>
                              <a:sym typeface="Raleway"/>
                            </a:rPr>
                            <a:t>𝜃</a:t>
                          </a:r>
                          <a:r>
                            <a:rPr lang="en" sz="1300" i="0" baseline="-25000" dirty="0">
                              <a:solidFill>
                                <a:schemeClr val="tx2">
                                  <a:lumMod val="10000"/>
                                </a:schemeClr>
                              </a:solidFill>
                              <a:latin typeface="Raleway"/>
                              <a:ea typeface="Raleway"/>
                              <a:cs typeface="Raleway"/>
                              <a:sym typeface="Raleway"/>
                            </a:rPr>
                            <a:t>E,N</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a:spcBef>
                              <a:spcPts val="0"/>
                            </a:spcBef>
                            <a:spcAft>
                              <a:spcPts val="0"/>
                            </a:spcAft>
                            <a:tabLst>
                              <a:tab pos="228600" algn="l"/>
                            </a:tabLst>
                          </a:pPr>
                          <a:r>
                            <a:rPr lang="en-US" sz="1300" dirty="0">
                              <a:solidFill>
                                <a:srgbClr val="000000"/>
                              </a:solidFill>
                              <a:effectLst/>
                              <a:latin typeface="Raleway" pitchFamily="2" charset="77"/>
                              <a:ea typeface="Times New Roman" panose="02020603050405020304" pitchFamily="18" charset="0"/>
                              <a:cs typeface="Times New Roman" panose="02020603050405020304" pitchFamily="18" charset="0"/>
                            </a:rPr>
                            <a:t>Biological carrying capacities</a:t>
                          </a:r>
                          <a:endParaRPr lang="en-US" sz="13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529344">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k’s</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Tumor cell proliferation rates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Calibrated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5"/>
                      </a:ext>
                    </a:extLst>
                  </a:tr>
                  <a:tr h="529344">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ADC</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Apparent diffusion coefficient</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Calculated </a:t>
                          </a:r>
                          <a:endParaRPr sz="13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via DWI</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6"/>
                      </a:ext>
                    </a:extLst>
                  </a:tr>
                  <a:tr h="529344">
                    <a:tc>
                      <a:txBody>
                        <a:bodyPr/>
                        <a:lstStyle/>
                        <a:p>
                          <a:pPr marL="0" lvl="0" indent="0" algn="ctr" rtl="0">
                            <a:lnSpc>
                              <a:spcPct val="115000"/>
                            </a:lnSpc>
                            <a:spcBef>
                              <a:spcPts val="0"/>
                            </a:spcBef>
                            <a:spcAft>
                              <a:spcPts val="0"/>
                            </a:spcAft>
                            <a:buNone/>
                          </a:pPr>
                          <a:r>
                            <a:rPr lang="en" sz="1300" i="1" dirty="0" err="1">
                              <a:solidFill>
                                <a:schemeClr val="tx2">
                                  <a:lumMod val="10000"/>
                                </a:schemeClr>
                              </a:solidFill>
                              <a:latin typeface="Raleway"/>
                              <a:ea typeface="Raleway"/>
                              <a:cs typeface="Raleway"/>
                              <a:sym typeface="Raleway"/>
                            </a:rPr>
                            <a:t>ADC</a:t>
                          </a:r>
                          <a:r>
                            <a:rPr lang="en" sz="1300" i="1" baseline="-25000" dirty="0" err="1">
                              <a:solidFill>
                                <a:schemeClr val="tx2">
                                  <a:lumMod val="10000"/>
                                </a:schemeClr>
                              </a:solidFill>
                              <a:latin typeface="Raleway"/>
                              <a:ea typeface="Raleway"/>
                              <a:cs typeface="Raleway"/>
                              <a:sym typeface="Raleway"/>
                            </a:rPr>
                            <a:t>w</a:t>
                          </a:r>
                          <a:endParaRPr sz="1300" i="1" baseline="-250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Apparent diffusion coefficient of water</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Literature</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7"/>
                      </a:ext>
                    </a:extLst>
                  </a:tr>
                  <a:tr h="528320">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300" i="0" dirty="0">
                              <a:solidFill>
                                <a:schemeClr val="tx2">
                                  <a:lumMod val="10000"/>
                                </a:schemeClr>
                              </a:solidFill>
                              <a:latin typeface="Raleway"/>
                              <a:ea typeface="Raleway"/>
                              <a:cs typeface="Raleway"/>
                              <a:sym typeface="Raleway"/>
                            </a:rPr>
                            <a:t>𝜃</a:t>
                          </a:r>
                          <a:r>
                            <a:rPr lang="en-US" sz="1300" i="0" baseline="-25000" dirty="0">
                              <a:solidFill>
                                <a:schemeClr val="tx2">
                                  <a:lumMod val="10000"/>
                                </a:schemeClr>
                              </a:solidFill>
                              <a:latin typeface="Raleway"/>
                              <a:ea typeface="Raleway"/>
                              <a:cs typeface="Raleway"/>
                              <a:sym typeface="Raleway"/>
                            </a:rPr>
                            <a:t>C</a:t>
                          </a:r>
                          <a:endParaRPr lang="en-US"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tabLst>
                              <a:tab pos="228600" algn="l"/>
                            </a:tabLst>
                          </a:pPr>
                          <a:r>
                            <a:rPr lang="en-US" sz="1300" dirty="0">
                              <a:solidFill>
                                <a:srgbClr val="000000"/>
                              </a:solidFill>
                              <a:effectLst/>
                              <a:latin typeface="Raleway" pitchFamily="2" charset="77"/>
                              <a:ea typeface="Times New Roman" panose="02020603050405020304" pitchFamily="18" charset="0"/>
                              <a:cs typeface="Times New Roman" panose="02020603050405020304" pitchFamily="18" charset="0"/>
                            </a:rPr>
                            <a:t>Physical carrying capacity</a:t>
                          </a:r>
                          <a:endParaRPr lang="en-US" sz="13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300" dirty="0">
                              <a:solidFill>
                                <a:schemeClr val="tx2">
                                  <a:lumMod val="10000"/>
                                </a:schemeClr>
                              </a:solidFill>
                              <a:effectLst/>
                              <a:latin typeface="Raleway" pitchFamily="2" charset="77"/>
                              <a:ea typeface="Times New Roman" panose="02020603050405020304" pitchFamily="18" charset="0"/>
                            </a:rPr>
                            <a:t>Computed</a:t>
                          </a:r>
                          <a:r>
                            <a:rPr lang="en-US" sz="1300" dirty="0">
                              <a:solidFill>
                                <a:schemeClr val="tx2">
                                  <a:lumMod val="10000"/>
                                </a:schemeClr>
                              </a:solidFill>
                              <a:effectLst/>
                              <a:latin typeface="Raleway" pitchFamily="2" charset="77"/>
                            </a:rPr>
                            <a:t> </a:t>
                          </a:r>
                          <a:endParaRPr sz="1300" dirty="0">
                            <a:solidFill>
                              <a:schemeClr val="tx2">
                                <a:lumMod val="10000"/>
                              </a:schemeClr>
                            </a:solidFill>
                            <a:latin typeface="Raleway" pitchFamily="2" charset="77"/>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5308620"/>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53F603D-D9B6-CE9D-F69A-92384133F14F}"/>
                  </a:ext>
                </a:extLst>
              </p:cNvPr>
              <p:cNvSpPr txBox="1"/>
              <p:nvPr/>
            </p:nvSpPr>
            <p:spPr>
              <a:xfrm>
                <a:off x="320474" y="5823612"/>
                <a:ext cx="2686823" cy="345223"/>
              </a:xfrm>
              <a:prstGeom prst="rect">
                <a:avLst/>
              </a:prstGeom>
              <a:noFill/>
            </p:spPr>
            <p:txBody>
              <a:bodyPr wrap="square">
                <a:spAutoFit/>
              </a:bodyPr>
              <a:lstStyle/>
              <a:p>
                <a:pPr defTabSz="1219170">
                  <a:buClr>
                    <a:srgbClr val="000000"/>
                  </a:buClr>
                  <a:tabLst>
                    <a:tab pos="5791171" algn="l"/>
                  </a:tabLst>
                </a:pPr>
                <a14:m>
                  <m:oMath xmlns:m="http://schemas.openxmlformats.org/officeDocument/2006/math">
                    <m:sSub>
                      <m:sSub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m:rPr>
                        <m:nor/>
                      </m:rPr>
                      <a:rPr lang="en-US" sz="1600" kern="100">
                        <a:solidFill>
                          <a:srgbClr val="000000"/>
                        </a:solidFill>
                        <a:latin typeface="Times New Roman" panose="02020603050405020304" pitchFamily="18" charset="0"/>
                        <a:ea typeface="Arial Unicode MS" panose="020B0604020202020204" pitchFamily="34" charset="-128"/>
                        <a:cs typeface="Times New Roman" panose="02020603050405020304" pitchFamily="18" charset="0"/>
                        <a:sym typeface="Arial"/>
                      </a:rPr>
                      <m:t> </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𝜃</m:t>
                        </m:r>
                      </m:e>
                      <m:sub>
                        <m:r>
                          <a:rPr lang="en-US" sz="1600" i="1" kern="0">
                            <a:solidFill>
                              <a:srgbClr val="000000"/>
                            </a:solidFill>
                            <a:latin typeface="Cambria Math" panose="02040503050406030204" pitchFamily="18" charset="0"/>
                            <a:sym typeface="Arial"/>
                          </a:rPr>
                          <m:t>𝐶</m:t>
                        </m:r>
                      </m:sub>
                    </m:sSub>
                  </m:oMath>
                </a14:m>
                <a:r>
                  <a:rPr lang="en-US" sz="1600" kern="0" dirty="0">
                    <a:solidFill>
                      <a:srgbClr val="000000"/>
                    </a:solidFill>
                    <a:latin typeface="Times New Roman" panose="02020603050405020304" pitchFamily="18" charset="0"/>
                    <a:ea typeface="Times New Roman" panose="02020603050405020304" pitchFamily="18" charset="0"/>
                    <a:cs typeface="Arial"/>
                    <a:sym typeface="Arial"/>
                  </a:rPr>
                  <a:t>;</a:t>
                </a:r>
              </a:p>
            </p:txBody>
          </p:sp>
        </mc:Choice>
        <mc:Fallback xmlns="">
          <p:sp>
            <p:nvSpPr>
              <p:cNvPr id="10" name="TextBox 9">
                <a:extLst>
                  <a:ext uri="{FF2B5EF4-FFF2-40B4-BE49-F238E27FC236}">
                    <a16:creationId xmlns:a16="http://schemas.microsoft.com/office/drawing/2014/main" id="{653F603D-D9B6-CE9D-F69A-92384133F14F}"/>
                  </a:ext>
                </a:extLst>
              </p:cNvPr>
              <p:cNvSpPr txBox="1">
                <a:spLocks noRot="1" noChangeAspect="1" noMove="1" noResize="1" noEditPoints="1" noAdjustHandles="1" noChangeArrowheads="1" noChangeShapeType="1" noTextEdit="1"/>
              </p:cNvSpPr>
              <p:nvPr/>
            </p:nvSpPr>
            <p:spPr>
              <a:xfrm>
                <a:off x="320474" y="5823612"/>
                <a:ext cx="2686823" cy="345223"/>
              </a:xfrm>
              <a:prstGeom prst="rect">
                <a:avLst/>
              </a:prstGeom>
              <a:blipFill>
                <a:blip r:embed="rId9"/>
                <a:stretch>
                  <a:fillRect b="-25000"/>
                </a:stretch>
              </a:blipFill>
            </p:spPr>
            <p:txBody>
              <a:bodyPr/>
              <a:lstStyle/>
              <a:p>
                <a:r>
                  <a:rPr lang="en-US">
                    <a:noFill/>
                  </a:rPr>
                  <a:t> </a:t>
                </a:r>
              </a:p>
            </p:txBody>
          </p:sp>
        </mc:Fallback>
      </mc:AlternateContent>
      <p:sp>
        <p:nvSpPr>
          <p:cNvPr id="11" name="Google Shape;204;p31">
            <a:extLst>
              <a:ext uri="{FF2B5EF4-FFF2-40B4-BE49-F238E27FC236}">
                <a16:creationId xmlns:a16="http://schemas.microsoft.com/office/drawing/2014/main" id="{36EFF3F9-B3BA-F0C9-C2C1-04F01A6ECBA0}"/>
              </a:ext>
            </a:extLst>
          </p:cNvPr>
          <p:cNvSpPr txBox="1"/>
          <p:nvPr/>
        </p:nvSpPr>
        <p:spPr>
          <a:xfrm>
            <a:off x="320473" y="5378553"/>
            <a:ext cx="4639200" cy="512857"/>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733" b="1" i="1" kern="0" dirty="0">
                <a:solidFill>
                  <a:srgbClr val="000000"/>
                </a:solidFill>
                <a:latin typeface="Lato"/>
                <a:ea typeface="Lato"/>
                <a:cs typeface="Lato"/>
                <a:sym typeface="Lato"/>
              </a:rPr>
              <a:t>Enhancing and non-enhancing tumor cell count</a:t>
            </a:r>
            <a:endParaRPr sz="1733" b="1" i="1" kern="0" dirty="0">
              <a:solidFill>
                <a:srgbClr val="000000"/>
              </a:solidFill>
              <a:latin typeface="Lato"/>
              <a:ea typeface="Lato"/>
              <a:cs typeface="Lato"/>
              <a:sym typeface="Lato"/>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075C889-8FA0-A369-2820-6E31928E60C6}"/>
                  </a:ext>
                </a:extLst>
              </p:cNvPr>
              <p:cNvSpPr txBox="1"/>
              <p:nvPr/>
            </p:nvSpPr>
            <p:spPr>
              <a:xfrm>
                <a:off x="2551825" y="5821871"/>
                <a:ext cx="2556195" cy="345223"/>
              </a:xfrm>
              <a:prstGeom prst="rect">
                <a:avLst/>
              </a:prstGeom>
              <a:noFill/>
            </p:spPr>
            <p:txBody>
              <a:bodyPr wrap="square">
                <a:spAutoFit/>
              </a:bodyPr>
              <a:lstStyle/>
              <a:p>
                <a:pPr defTabSz="1219170">
                  <a:buClr>
                    <a:srgbClr val="000000"/>
                  </a:buClr>
                  <a:tabLst>
                    <a:tab pos="5791171" algn="l"/>
                  </a:tabLst>
                </a:pPr>
                <a14:m>
                  <m:oMath xmlns:m="http://schemas.openxmlformats.org/officeDocument/2006/math">
                    <m:sSub>
                      <m:sSub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m:rPr>
                        <m:nor/>
                      </m:rPr>
                      <a:rPr lang="en-US" sz="1600" kern="100">
                        <a:solidFill>
                          <a:srgbClr val="000000"/>
                        </a:solidFill>
                        <a:latin typeface="Times New Roman" panose="02020603050405020304" pitchFamily="18" charset="0"/>
                        <a:ea typeface="Arial Unicode MS" panose="020B0604020202020204" pitchFamily="34" charset="-128"/>
                        <a:cs typeface="Times New Roman" panose="02020603050405020304" pitchFamily="18" charset="0"/>
                        <a:sym typeface="Arial"/>
                      </a:rPr>
                      <m:t> </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𝜃</m:t>
                        </m:r>
                      </m:e>
                      <m:sub>
                        <m:r>
                          <a:rPr lang="en-US" sz="1600" i="1" kern="0">
                            <a:solidFill>
                              <a:srgbClr val="000000"/>
                            </a:solidFill>
                            <a:latin typeface="Cambria Math" panose="02040503050406030204" pitchFamily="18" charset="0"/>
                            <a:sym typeface="Arial"/>
                          </a:rPr>
                          <m:t>𝐶</m:t>
                        </m:r>
                      </m:sub>
                    </m:sSub>
                  </m:oMath>
                </a14:m>
                <a:r>
                  <a:rPr lang="en-US" sz="1600" kern="0" dirty="0">
                    <a:solidFill>
                      <a:srgbClr val="000000"/>
                    </a:solidFill>
                    <a:latin typeface="Times New Roman" panose="02020603050405020304" pitchFamily="18" charset="0"/>
                    <a:ea typeface="Times New Roman" panose="02020603050405020304" pitchFamily="18" charset="0"/>
                    <a:cs typeface="Arial"/>
                    <a:sym typeface="Arial"/>
                  </a:rPr>
                  <a:t> </a:t>
                </a:r>
              </a:p>
            </p:txBody>
          </p:sp>
        </mc:Choice>
        <mc:Fallback xmlns="">
          <p:sp>
            <p:nvSpPr>
              <p:cNvPr id="12" name="TextBox 11">
                <a:extLst>
                  <a:ext uri="{FF2B5EF4-FFF2-40B4-BE49-F238E27FC236}">
                    <a16:creationId xmlns:a16="http://schemas.microsoft.com/office/drawing/2014/main" id="{E075C889-8FA0-A369-2820-6E31928E60C6}"/>
                  </a:ext>
                </a:extLst>
              </p:cNvPr>
              <p:cNvSpPr txBox="1">
                <a:spLocks noRot="1" noChangeAspect="1" noMove="1" noResize="1" noEditPoints="1" noAdjustHandles="1" noChangeArrowheads="1" noChangeShapeType="1" noTextEdit="1"/>
              </p:cNvSpPr>
              <p:nvPr/>
            </p:nvSpPr>
            <p:spPr>
              <a:xfrm>
                <a:off x="2551825" y="5821871"/>
                <a:ext cx="2556195" cy="345223"/>
              </a:xfrm>
              <a:prstGeom prst="rect">
                <a:avLst/>
              </a:prstGeom>
              <a:blipFill>
                <a:blip r:embed="rId10"/>
                <a:stretch>
                  <a:fillRect b="-1428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1015D40-26B1-8CF6-B7A9-0F97512E61FB}"/>
              </a:ext>
            </a:extLst>
          </p:cNvPr>
          <p:cNvSpPr txBox="1"/>
          <p:nvPr/>
        </p:nvSpPr>
        <p:spPr>
          <a:xfrm rot="16200000">
            <a:off x="6993463" y="5458910"/>
            <a:ext cx="1811714" cy="276999"/>
          </a:xfrm>
          <a:prstGeom prst="rect">
            <a:avLst/>
          </a:prstGeom>
          <a:noFill/>
        </p:spPr>
        <p:txBody>
          <a:bodyPr wrap="none" rtlCol="0">
            <a:spAutoFit/>
          </a:bodyPr>
          <a:lstStyle/>
          <a:p>
            <a:r>
              <a:rPr lang="en-US" sz="1200" dirty="0">
                <a:solidFill>
                  <a:schemeClr val="tx2">
                    <a:lumMod val="10000"/>
                  </a:schemeClr>
                </a:solidFill>
                <a:latin typeface="Raleway" pitchFamily="2" charset="77"/>
              </a:rPr>
              <a:t>Tumor volume fraction</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p:bldP spid="201" grpId="0"/>
      <p:bldP spid="202" grpId="0"/>
      <p:bldP spid="204" grpId="0"/>
      <p:bldP spid="3" grpId="0"/>
      <p:bldP spid="5" grpId="0"/>
      <p:bldP spid="7" grpId="0"/>
      <p:bldP spid="10" grpId="0"/>
      <p:bldP spid="11" grpId="0"/>
      <p:bldP spid="12"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5"/>
        <p:cNvGrpSpPr/>
        <p:nvPr/>
      </p:nvGrpSpPr>
      <p:grpSpPr>
        <a:xfrm>
          <a:off x="0" y="0"/>
          <a:ext cx="0" cy="0"/>
          <a:chOff x="0" y="0"/>
          <a:chExt cx="0" cy="0"/>
        </a:xfrm>
      </p:grpSpPr>
      <p:sp>
        <p:nvSpPr>
          <p:cNvPr id="216" name="Google Shape;216;p32"/>
          <p:cNvSpPr txBox="1">
            <a:spLocks noGrp="1"/>
          </p:cNvSpPr>
          <p:nvPr>
            <p:ph type="body" idx="4294967295"/>
          </p:nvPr>
        </p:nvSpPr>
        <p:spPr>
          <a:xfrm>
            <a:off x="3414800" y="-7127"/>
            <a:ext cx="8777200" cy="1262308"/>
          </a:xfrm>
          <a:prstGeom prst="rect">
            <a:avLst/>
          </a:prstGeom>
        </p:spPr>
        <p:txBody>
          <a:bodyPr spcFirstLastPara="1" wrap="square" lIns="121900" tIns="121900" rIns="121900" bIns="121900" anchor="t" anchorCtr="0">
            <a:noAutofit/>
          </a:bodyPr>
          <a:lstStyle/>
          <a:p>
            <a:pPr marL="0" indent="0" algn="r">
              <a:lnSpc>
                <a:spcPct val="115000"/>
              </a:lnSpc>
              <a:spcBef>
                <a:spcPts val="0"/>
              </a:spcBef>
              <a:buNone/>
            </a:pPr>
            <a:r>
              <a:rPr lang="en" sz="1867" dirty="0">
                <a:solidFill>
                  <a:schemeClr val="dk2"/>
                </a:solidFill>
              </a:rPr>
              <a:t>We simulated tumor growth and RT for each patient assuming treatment efficacy varies </a:t>
            </a:r>
            <a:r>
              <a:rPr lang="en" sz="1867" b="1" dirty="0">
                <a:solidFill>
                  <a:srgbClr val="C27BA0"/>
                </a:solidFill>
              </a:rPr>
              <a:t>homogeneously</a:t>
            </a:r>
            <a:r>
              <a:rPr lang="en" sz="1867" dirty="0">
                <a:solidFill>
                  <a:schemeClr val="dk2"/>
                </a:solidFill>
              </a:rPr>
              <a:t> (</a:t>
            </a:r>
            <a:r>
              <a:rPr lang="en" sz="1867" b="1" dirty="0">
                <a:solidFill>
                  <a:srgbClr val="C27BA0"/>
                </a:solidFill>
              </a:rPr>
              <a:t>globally</a:t>
            </a:r>
            <a:r>
              <a:rPr lang="en" sz="1867" dirty="0">
                <a:solidFill>
                  <a:schemeClr val="dk2"/>
                </a:solidFill>
              </a:rPr>
              <a:t>) or </a:t>
            </a:r>
            <a:r>
              <a:rPr lang="en" sz="1867" b="1" dirty="0">
                <a:solidFill>
                  <a:srgbClr val="6AA84F"/>
                </a:solidFill>
              </a:rPr>
              <a:t>heterogeneously</a:t>
            </a:r>
            <a:r>
              <a:rPr lang="en" sz="1867" dirty="0">
                <a:solidFill>
                  <a:schemeClr val="dk2"/>
                </a:solidFill>
              </a:rPr>
              <a:t> </a:t>
            </a:r>
            <a:endParaRPr sz="1867" dirty="0">
              <a:solidFill>
                <a:schemeClr val="dk2"/>
              </a:solidFill>
            </a:endParaRPr>
          </a:p>
          <a:p>
            <a:pPr marL="0" indent="0" algn="r">
              <a:lnSpc>
                <a:spcPct val="115000"/>
              </a:lnSpc>
              <a:spcBef>
                <a:spcPts val="0"/>
              </a:spcBef>
              <a:buNone/>
            </a:pPr>
            <a:r>
              <a:rPr lang="en" sz="1867" dirty="0">
                <a:solidFill>
                  <a:schemeClr val="dk2"/>
                </a:solidFill>
              </a:rPr>
              <a:t>(as a function of</a:t>
            </a:r>
            <a:r>
              <a:rPr lang="en" sz="1867" dirty="0">
                <a:solidFill>
                  <a:schemeClr val="lt1"/>
                </a:solidFill>
              </a:rPr>
              <a:t> </a:t>
            </a:r>
            <a:r>
              <a:rPr lang="en" sz="1867" b="1" dirty="0">
                <a:solidFill>
                  <a:srgbClr val="6AA84F"/>
                </a:solidFill>
              </a:rPr>
              <a:t>vasculature</a:t>
            </a:r>
            <a:r>
              <a:rPr lang="en" sz="1867" dirty="0">
                <a:solidFill>
                  <a:schemeClr val="lt1"/>
                </a:solidFill>
              </a:rPr>
              <a:t> </a:t>
            </a:r>
            <a:r>
              <a:rPr lang="en" sz="1867" dirty="0">
                <a:solidFill>
                  <a:schemeClr val="dk2"/>
                </a:solidFill>
              </a:rPr>
              <a:t>and</a:t>
            </a:r>
            <a:r>
              <a:rPr lang="en" sz="1867" dirty="0">
                <a:solidFill>
                  <a:schemeClr val="lt1"/>
                </a:solidFill>
              </a:rPr>
              <a:t> </a:t>
            </a:r>
            <a:r>
              <a:rPr lang="en" sz="1867" b="1" dirty="0">
                <a:solidFill>
                  <a:srgbClr val="6AA84F"/>
                </a:solidFill>
              </a:rPr>
              <a:t>cell density</a:t>
            </a:r>
            <a:r>
              <a:rPr lang="en" sz="1867" dirty="0">
                <a:solidFill>
                  <a:schemeClr val="dk2"/>
                </a:solidFill>
              </a:rPr>
              <a:t>).</a:t>
            </a:r>
            <a:r>
              <a:rPr lang="en" sz="1867" dirty="0">
                <a:solidFill>
                  <a:schemeClr val="lt1"/>
                </a:solidFill>
              </a:rPr>
              <a:t> </a:t>
            </a:r>
            <a:endParaRPr sz="1867" u="sng" dirty="0">
              <a:solidFill>
                <a:schemeClr val="lt1"/>
              </a:solidFill>
            </a:endParaRPr>
          </a:p>
        </p:txBody>
      </p:sp>
      <p:sp>
        <p:nvSpPr>
          <p:cNvPr id="217" name="Google Shape;217;p32"/>
          <p:cNvSpPr txBox="1">
            <a:spLocks noGrp="1"/>
          </p:cNvSpPr>
          <p:nvPr>
            <p:ph type="subTitle" idx="4294967295"/>
          </p:nvPr>
        </p:nvSpPr>
        <p:spPr>
          <a:xfrm>
            <a:off x="0" y="0"/>
            <a:ext cx="3692000" cy="1051600"/>
          </a:xfrm>
          <a:prstGeom prst="rect">
            <a:avLst/>
          </a:prstGeom>
        </p:spPr>
        <p:txBody>
          <a:bodyPr spcFirstLastPara="1" wrap="square" lIns="121900" tIns="121900" rIns="121900" bIns="121900" anchor="t" anchorCtr="0">
            <a:noAutofit/>
          </a:bodyPr>
          <a:lstStyle/>
          <a:p>
            <a:pPr marL="0" indent="0">
              <a:spcBef>
                <a:spcPts val="0"/>
              </a:spcBef>
              <a:buNone/>
            </a:pPr>
            <a:r>
              <a:rPr lang="en" sz="5333" b="1" dirty="0">
                <a:solidFill>
                  <a:srgbClr val="2185C5"/>
                </a:solidFill>
                <a:latin typeface="Raleway"/>
                <a:ea typeface="Raleway"/>
                <a:cs typeface="Raleway"/>
                <a:sym typeface="Raleway"/>
              </a:rPr>
              <a:t> Methods</a:t>
            </a:r>
            <a:endParaRPr sz="3733" i="1" dirty="0">
              <a:solidFill>
                <a:srgbClr val="2185C5"/>
              </a:solidFill>
              <a:latin typeface="Raleway"/>
              <a:ea typeface="Raleway"/>
              <a:cs typeface="Raleway"/>
              <a:sym typeface="Raleway"/>
            </a:endParaRPr>
          </a:p>
        </p:txBody>
      </p:sp>
      <p:sp>
        <p:nvSpPr>
          <p:cNvPr id="218" name="Google Shape;218;p32"/>
          <p:cNvSpPr txBox="1"/>
          <p:nvPr/>
        </p:nvSpPr>
        <p:spPr>
          <a:xfrm>
            <a:off x="-85767" y="6409367"/>
            <a:ext cx="3692000" cy="471948"/>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467" kern="0">
                <a:solidFill>
                  <a:srgbClr val="000000"/>
                </a:solidFill>
                <a:latin typeface="Lato"/>
                <a:ea typeface="Lato"/>
                <a:cs typeface="Lato"/>
                <a:sym typeface="Lato"/>
              </a:rPr>
              <a:t>Hormuth et al. </a:t>
            </a:r>
            <a:r>
              <a:rPr lang="en" sz="1467" i="1" kern="0">
                <a:solidFill>
                  <a:srgbClr val="000000"/>
                </a:solidFill>
                <a:latin typeface="Lato"/>
                <a:ea typeface="Lato"/>
                <a:cs typeface="Lato"/>
                <a:sym typeface="Lato"/>
              </a:rPr>
              <a:t>Sci Rep</a:t>
            </a:r>
            <a:r>
              <a:rPr lang="en" sz="1467" kern="0">
                <a:solidFill>
                  <a:srgbClr val="000000"/>
                </a:solidFill>
                <a:latin typeface="Lato"/>
                <a:ea typeface="Lato"/>
                <a:cs typeface="Lato"/>
                <a:sym typeface="Lato"/>
              </a:rPr>
              <a:t> </a:t>
            </a:r>
            <a:r>
              <a:rPr lang="en" sz="1467" b="1" kern="0">
                <a:solidFill>
                  <a:srgbClr val="000000"/>
                </a:solidFill>
                <a:latin typeface="Lato"/>
                <a:ea typeface="Lato"/>
                <a:cs typeface="Lato"/>
                <a:sym typeface="Lato"/>
              </a:rPr>
              <a:t>11</a:t>
            </a:r>
            <a:r>
              <a:rPr lang="en" sz="1467" kern="0">
                <a:solidFill>
                  <a:srgbClr val="000000"/>
                </a:solidFill>
                <a:latin typeface="Lato"/>
                <a:ea typeface="Lato"/>
                <a:cs typeface="Lato"/>
                <a:sym typeface="Lato"/>
              </a:rPr>
              <a:t>, 8520, 2021</a:t>
            </a:r>
            <a:endParaRPr sz="1467" kern="0">
              <a:solidFill>
                <a:srgbClr val="000000"/>
              </a:solidFill>
              <a:latin typeface="Lato"/>
              <a:ea typeface="Lato"/>
              <a:cs typeface="Lato"/>
              <a:sym typeface="Lato"/>
            </a:endParaRPr>
          </a:p>
        </p:txBody>
      </p:sp>
      <p:sp>
        <p:nvSpPr>
          <p:cNvPr id="219" name="Google Shape;219;p32"/>
          <p:cNvSpPr/>
          <p:nvPr/>
        </p:nvSpPr>
        <p:spPr>
          <a:xfrm>
            <a:off x="542400" y="1162282"/>
            <a:ext cx="6370400" cy="878245"/>
          </a:xfrm>
          <a:prstGeom prst="roundRect">
            <a:avLst>
              <a:gd name="adj" fmla="val 16667"/>
            </a:avLst>
          </a:prstGeom>
          <a:solidFill>
            <a:srgbClr val="CFE2F3"/>
          </a:solidFill>
          <a:ln>
            <a:noFill/>
          </a:ln>
        </p:spPr>
        <p:txBody>
          <a:bodyPr spcFirstLastPara="1" wrap="square" lIns="121900" tIns="121900" rIns="121900" bIns="121900" anchor="ctr" anchorCtr="0">
            <a:noAutofit/>
          </a:bodyPr>
          <a:lstStyle/>
          <a:p>
            <a:pPr algn="ctr" defTabSz="609585">
              <a:buClr>
                <a:srgbClr val="000000"/>
              </a:buClr>
            </a:pPr>
            <a:endParaRPr sz="1867" kern="0" dirty="0">
              <a:solidFill>
                <a:srgbClr val="000000"/>
              </a:solidFill>
              <a:latin typeface="Lato"/>
              <a:ea typeface="Lato"/>
              <a:cs typeface="Lato"/>
              <a:sym typeface="Lato"/>
            </a:endParaRPr>
          </a:p>
        </p:txBody>
      </p:sp>
      <mc:AlternateContent xmlns:mc="http://schemas.openxmlformats.org/markup-compatibility/2006" xmlns:a14="http://schemas.microsoft.com/office/drawing/2010/main">
        <mc:Choice Requires="a14">
          <p:graphicFrame>
            <p:nvGraphicFramePr>
              <p:cNvPr id="221" name="Google Shape;221;p32"/>
              <p:cNvGraphicFramePr/>
              <p:nvPr>
                <p:extLst>
                  <p:ext uri="{D42A27DB-BD31-4B8C-83A1-F6EECF244321}">
                    <p14:modId xmlns:p14="http://schemas.microsoft.com/office/powerpoint/2010/main" val="3962168299"/>
                  </p:ext>
                </p:extLst>
              </p:nvPr>
            </p:nvGraphicFramePr>
            <p:xfrm>
              <a:off x="8112172" y="1258267"/>
              <a:ext cx="3965320" cy="3819004"/>
            </p:xfrm>
            <a:graphic>
              <a:graphicData uri="http://schemas.openxmlformats.org/drawingml/2006/table">
                <a:tbl>
                  <a:tblPr>
                    <a:noFill/>
                  </a:tblPr>
                  <a:tblGrid>
                    <a:gridCol w="755935">
                      <a:extLst>
                        <a:ext uri="{9D8B030D-6E8A-4147-A177-3AD203B41FA5}">
                          <a16:colId xmlns:a16="http://schemas.microsoft.com/office/drawing/2014/main" val="20000"/>
                        </a:ext>
                      </a:extLst>
                    </a:gridCol>
                    <a:gridCol w="1959429">
                      <a:extLst>
                        <a:ext uri="{9D8B030D-6E8A-4147-A177-3AD203B41FA5}">
                          <a16:colId xmlns:a16="http://schemas.microsoft.com/office/drawing/2014/main" val="20001"/>
                        </a:ext>
                      </a:extLst>
                    </a:gridCol>
                    <a:gridCol w="1249956">
                      <a:extLst>
                        <a:ext uri="{9D8B030D-6E8A-4147-A177-3AD203B41FA5}">
                          <a16:colId xmlns:a16="http://schemas.microsoft.com/office/drawing/2014/main" val="20002"/>
                        </a:ext>
                      </a:extLst>
                    </a:gridCol>
                  </a:tblGrid>
                  <a:tr h="252484">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Term</a:t>
                          </a:r>
                          <a:endParaRPr sz="1100" b="1" dirty="0">
                            <a:solidFill>
                              <a:srgbClr val="FFFFFF"/>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Definition</a:t>
                          </a:r>
                          <a:endParaRPr sz="1100" b="1" dirty="0">
                            <a:solidFill>
                              <a:srgbClr val="FFFFFF"/>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Assignment</a:t>
                          </a:r>
                          <a:endParaRPr sz="1100" b="1" dirty="0">
                            <a:solidFill>
                              <a:srgbClr val="FFFFFF"/>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624273">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α</a:t>
                          </a:r>
                          <a:r>
                            <a:rPr lang="en" sz="1200" i="1" baseline="-25000" dirty="0">
                              <a:solidFill>
                                <a:schemeClr val="tx2">
                                  <a:lumMod val="10000"/>
                                </a:schemeClr>
                              </a:solidFill>
                              <a:latin typeface="Raleway"/>
                              <a:ea typeface="Raleway"/>
                              <a:cs typeface="Raleway"/>
                              <a:sym typeface="Raleway"/>
                            </a:rPr>
                            <a:t>RT </a:t>
                          </a:r>
                          <a:r>
                            <a:rPr lang="en" sz="1200" i="1" dirty="0">
                              <a:solidFill>
                                <a:schemeClr val="tx2">
                                  <a:lumMod val="10000"/>
                                </a:schemeClr>
                              </a:solidFill>
                              <a:latin typeface="Raleway"/>
                              <a:ea typeface="Raleway"/>
                              <a:cs typeface="Raleway"/>
                              <a:sym typeface="Raleway"/>
                            </a:rPr>
                            <a:t>/β</a:t>
                          </a:r>
                          <a:r>
                            <a:rPr lang="en" sz="1200" i="1" baseline="-25000" dirty="0">
                              <a:solidFill>
                                <a:schemeClr val="tx2">
                                  <a:lumMod val="10000"/>
                                </a:schemeClr>
                              </a:solidFill>
                              <a:latin typeface="Raleway"/>
                              <a:ea typeface="Raleway"/>
                              <a:cs typeface="Raleway"/>
                              <a:sym typeface="Raleway"/>
                            </a:rPr>
                            <a:t>RT</a:t>
                          </a:r>
                          <a:endParaRPr sz="1200" i="1"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Alpha-beta ratio</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Assigned (literature)</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528090"/>
                      </a:ext>
                    </a:extLst>
                  </a:tr>
                  <a:tr h="670560">
                    <a:tc>
                      <a:txBody>
                        <a:bodyPr/>
                        <a:lstStyle/>
                        <a:p>
                          <a:pPr marL="0" lvl="0" indent="0" algn="ctr" rtl="0">
                            <a:lnSpc>
                              <a:spcPct val="115000"/>
                            </a:lnSpc>
                            <a:spcBef>
                              <a:spcPts val="0"/>
                            </a:spcBef>
                            <a:spcAft>
                              <a:spcPts val="0"/>
                            </a:spcAft>
                            <a:buNone/>
                          </a:pPr>
                          <a:r>
                            <a:rPr lang="en-US" sz="1200" i="1" dirty="0">
                              <a:solidFill>
                                <a:schemeClr val="tx2">
                                  <a:lumMod val="10000"/>
                                </a:schemeClr>
                              </a:solidFill>
                              <a:latin typeface="Raleway"/>
                              <a:ea typeface="Raleway"/>
                              <a:cs typeface="Raleway"/>
                              <a:sym typeface="Raleway"/>
                            </a:rPr>
                            <a:t>SF</a:t>
                          </a:r>
                          <a:r>
                            <a:rPr lang="en-US" sz="1200" i="1" baseline="-25000" dirty="0">
                              <a:solidFill>
                                <a:schemeClr val="tx2">
                                  <a:lumMod val="10000"/>
                                </a:schemeClr>
                              </a:solidFill>
                              <a:latin typeface="Raleway"/>
                              <a:ea typeface="Raleway"/>
                              <a:cs typeface="Raleway"/>
                              <a:sym typeface="Raleway"/>
                            </a:rPr>
                            <a:t>C,V</a:t>
                          </a:r>
                          <a14:m>
                            <m:oMath xmlns:m="http://schemas.openxmlformats.org/officeDocument/2006/math">
                              <m:d>
                                <m:dPr>
                                  <m:ctrlPr>
                                    <a:rPr lang="ar-AE" sz="1200" i="1" smtClean="0">
                                      <a:solidFill>
                                        <a:schemeClr val="tx2">
                                          <a:lumMod val="10000"/>
                                        </a:schemeClr>
                                      </a:solidFill>
                                      <a:latin typeface="Cambria Math" panose="02040503050406030204" pitchFamily="18" charset="0"/>
                                    </a:rPr>
                                  </m:ctrlPr>
                                </m:dPr>
                                <m:e>
                                  <m:acc>
                                    <m:accPr>
                                      <m:chr m:val="̅"/>
                                      <m:ctrlPr>
                                        <a:rPr lang="ar-AE" sz="1200" i="1">
                                          <a:solidFill>
                                            <a:schemeClr val="tx2">
                                              <a:lumMod val="10000"/>
                                            </a:schemeClr>
                                          </a:solidFill>
                                          <a:latin typeface="Cambria Math" panose="02040503050406030204" pitchFamily="18" charset="0"/>
                                        </a:rPr>
                                      </m:ctrlPr>
                                    </m:accPr>
                                    <m:e>
                                      <m:r>
                                        <a:rPr lang="ar-AE" sz="1200" i="1">
                                          <a:solidFill>
                                            <a:schemeClr val="tx2">
                                              <a:lumMod val="10000"/>
                                            </a:schemeClr>
                                          </a:solidFill>
                                          <a:latin typeface="Cambria Math" panose="02040503050406030204" pitchFamily="18" charset="0"/>
                                        </a:rPr>
                                        <m:t>𝑥</m:t>
                                      </m:r>
                                    </m:e>
                                  </m:acc>
                                </m:e>
                              </m:d>
                            </m:oMath>
                          </a14:m>
                          <a:endParaRPr lang="ar-AE" sz="1200" i="1"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marR="0" algn="ctr">
                            <a:spcBef>
                              <a:spcPts val="0"/>
                            </a:spcBef>
                            <a:spcAft>
                              <a:spcPts val="0"/>
                            </a:spcAft>
                            <a:tabLst>
                              <a:tab pos="228600" algn="l"/>
                            </a:tabLst>
                          </a:pPr>
                          <a:r>
                            <a:rPr lang="en-US" sz="1200" dirty="0">
                              <a:solidFill>
                                <a:srgbClr val="000000"/>
                              </a:solidFill>
                              <a:effectLst/>
                              <a:latin typeface="Raleway" pitchFamily="2" charset="77"/>
                              <a:ea typeface="Times New Roman" panose="02020603050405020304" pitchFamily="18" charset="0"/>
                              <a:cs typeface="Times New Roman" panose="02020603050405020304" pitchFamily="18" charset="0"/>
                            </a:rPr>
                            <a:t>Surviving fraction assuming heterogenous treatment efficacy</a:t>
                          </a:r>
                          <a:endParaRPr lang="en-US" sz="12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1"/>
                      </a:ext>
                    </a:extLst>
                  </a:tr>
                  <a:tr h="694699">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 sz="1200" i="1" dirty="0">
                              <a:solidFill>
                                <a:schemeClr val="tx2">
                                  <a:lumMod val="10000"/>
                                </a:schemeClr>
                              </a:solidFill>
                              <a:latin typeface="Raleway"/>
                              <a:ea typeface="Raleway"/>
                              <a:cs typeface="Raleway"/>
                              <a:sym typeface="Raleway"/>
                            </a:rPr>
                            <a:t>SF</a:t>
                          </a:r>
                          <a:r>
                            <a:rPr lang="en" sz="1200" i="1" baseline="-25000" dirty="0">
                              <a:solidFill>
                                <a:schemeClr val="tx2">
                                  <a:lumMod val="10000"/>
                                </a:schemeClr>
                              </a:solidFill>
                              <a:latin typeface="Raleway"/>
                              <a:ea typeface="Raleway"/>
                              <a:cs typeface="Raleway"/>
                              <a:sym typeface="Raleway"/>
                            </a:rPr>
                            <a:t>LQ</a:t>
                          </a:r>
                          <a14:m>
                            <m:oMath xmlns:m="http://schemas.openxmlformats.org/officeDocument/2006/math">
                              <m:d>
                                <m:dPr>
                                  <m:ctrlPr>
                                    <a:rPr kumimoji="0" lang="ar-AE" sz="1200" b="0" i="1" u="none" strike="noStrike" kern="0" cap="none" spc="0" normalizeH="0" baseline="0" noProof="0" smtClean="0">
                                      <a:ln>
                                        <a:noFill/>
                                      </a:ln>
                                      <a:solidFill>
                                        <a:srgbClr val="DEE2E6">
                                          <a:lumMod val="10000"/>
                                        </a:srgbClr>
                                      </a:solidFill>
                                      <a:effectLst/>
                                      <a:uLnTx/>
                                      <a:uFillTx/>
                                      <a:latin typeface="Cambria Math" panose="02040503050406030204" pitchFamily="18" charset="0"/>
                                      <a:ea typeface="+mn-ea"/>
                                      <a:sym typeface="Arial"/>
                                    </a:rPr>
                                  </m:ctrlPr>
                                </m:dPr>
                                <m:e>
                                  <m:acc>
                                    <m:accPr>
                                      <m:chr m:val="̅"/>
                                      <m:ctrlPr>
                                        <a:rPr kumimoji="0" lang="ar-AE" sz="1200" b="0" i="1" u="none" strike="noStrike" kern="0" cap="none" spc="0" normalizeH="0" baseline="0" noProof="0">
                                          <a:ln>
                                            <a:noFill/>
                                          </a:ln>
                                          <a:solidFill>
                                            <a:srgbClr val="DEE2E6">
                                              <a:lumMod val="10000"/>
                                            </a:srgbClr>
                                          </a:solidFill>
                                          <a:effectLst/>
                                          <a:uLnTx/>
                                          <a:uFillTx/>
                                          <a:latin typeface="Cambria Math" panose="02040503050406030204" pitchFamily="18" charset="0"/>
                                          <a:ea typeface="+mn-ea"/>
                                          <a:sym typeface="Arial"/>
                                        </a:rPr>
                                      </m:ctrlPr>
                                    </m:accPr>
                                    <m:e>
                                      <m:r>
                                        <a:rPr kumimoji="0" lang="ar-AE" sz="1200" b="0" i="1" u="none" strike="noStrike" kern="0" cap="none" spc="0" normalizeH="0" baseline="0" noProof="0">
                                          <a:ln>
                                            <a:noFill/>
                                          </a:ln>
                                          <a:solidFill>
                                            <a:srgbClr val="DEE2E6">
                                              <a:lumMod val="10000"/>
                                            </a:srgbClr>
                                          </a:solidFill>
                                          <a:effectLst/>
                                          <a:uLnTx/>
                                          <a:uFillTx/>
                                          <a:latin typeface="Cambria Math" panose="02040503050406030204" pitchFamily="18" charset="0"/>
                                          <a:ea typeface="+mn-ea"/>
                                          <a:sym typeface="Arial"/>
                                        </a:rPr>
                                        <m:t>𝑥</m:t>
                                      </m:r>
                                    </m:e>
                                  </m:acc>
                                </m:e>
                              </m:d>
                            </m:oMath>
                          </a14:m>
                          <a:endParaRPr sz="2800" i="1" baseline="-25000"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Surviving fraction </a:t>
                          </a:r>
                          <a:endParaRPr sz="12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US" sz="1200" dirty="0">
                              <a:solidFill>
                                <a:schemeClr val="tx2">
                                  <a:lumMod val="10000"/>
                                </a:schemeClr>
                              </a:solidFill>
                              <a:latin typeface="Raleway"/>
                              <a:ea typeface="Raleway"/>
                              <a:cs typeface="Raleway"/>
                              <a:sym typeface="Raleway"/>
                            </a:rPr>
                            <a:t>a</a:t>
                          </a:r>
                          <a:r>
                            <a:rPr lang="en" sz="1200" dirty="0">
                              <a:solidFill>
                                <a:schemeClr val="tx2">
                                  <a:lumMod val="10000"/>
                                </a:schemeClr>
                              </a:solidFill>
                              <a:latin typeface="Raleway"/>
                              <a:ea typeface="Raleway"/>
                              <a:cs typeface="Raleway"/>
                              <a:sym typeface="Raleway"/>
                            </a:rPr>
                            <a:t>ssuming homogeneous </a:t>
                          </a:r>
                          <a:r>
                            <a:rPr lang="en-US" sz="1200" dirty="0">
                              <a:solidFill>
                                <a:srgbClr val="000000"/>
                              </a:solidFill>
                              <a:effectLst/>
                              <a:latin typeface="Raleway" pitchFamily="2" charset="77"/>
                              <a:ea typeface="Times New Roman" panose="02020603050405020304" pitchFamily="18" charset="0"/>
                              <a:cs typeface="Times New Roman" panose="02020603050405020304" pitchFamily="18" charset="0"/>
                            </a:rPr>
                            <a:t>treatment efficacy</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200">
                              <a:solidFill>
                                <a:schemeClr val="tx2">
                                  <a:lumMod val="10000"/>
                                </a:schemeClr>
                              </a:solidFill>
                              <a:latin typeface="Raleway"/>
                              <a:ea typeface="Raleway"/>
                              <a:cs typeface="Raleway"/>
                              <a:sym typeface="Raleway"/>
                            </a:rPr>
                            <a:t>Calibrated/ Assigned</a:t>
                          </a:r>
                          <a:endParaRPr sz="120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2"/>
                      </a:ext>
                    </a:extLst>
                  </a:tr>
                  <a:tr h="812959">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α</a:t>
                          </a:r>
                          <a:r>
                            <a:rPr lang="en" sz="1200" i="1" baseline="-25000" dirty="0">
                              <a:solidFill>
                                <a:schemeClr val="tx2">
                                  <a:lumMod val="10000"/>
                                </a:schemeClr>
                              </a:solidFill>
                              <a:latin typeface="Raleway"/>
                              <a:ea typeface="Raleway"/>
                              <a:cs typeface="Raleway"/>
                              <a:sym typeface="Raleway"/>
                            </a:rPr>
                            <a:t>2gy,est</a:t>
                          </a:r>
                          <a:endParaRPr sz="1200" i="1" baseline="-25000"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Alpha estimation </a:t>
                          </a:r>
                        </a:p>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t>
                          </a:r>
                          <a:r>
                            <a:rPr lang="en-US" sz="1200" dirty="0">
                              <a:solidFill>
                                <a:schemeClr val="tx2">
                                  <a:lumMod val="10000"/>
                                </a:schemeClr>
                              </a:solidFill>
                              <a:latin typeface="Raleway"/>
                              <a:ea typeface="Raleway"/>
                              <a:cs typeface="Raleway"/>
                              <a:sym typeface="Raleway"/>
                            </a:rPr>
                            <a:t>for a fixed dose and fixed </a:t>
                          </a:r>
                          <a:r>
                            <a:rPr lang="el-GR" sz="1200" i="1" dirty="0">
                              <a:solidFill>
                                <a:schemeClr val="tx2">
                                  <a:lumMod val="10000"/>
                                </a:schemeClr>
                              </a:solidFill>
                              <a:latin typeface="Raleway"/>
                              <a:ea typeface="Raleway"/>
                              <a:cs typeface="Raleway"/>
                              <a:sym typeface="Raleway"/>
                            </a:rPr>
                            <a:t>α</a:t>
                          </a:r>
                          <a:r>
                            <a:rPr lang="en-US" sz="1200" i="1" baseline="-25000" dirty="0">
                              <a:solidFill>
                                <a:schemeClr val="tx2">
                                  <a:lumMod val="10000"/>
                                </a:schemeClr>
                              </a:solidFill>
                              <a:latin typeface="Raleway"/>
                              <a:ea typeface="Raleway"/>
                              <a:cs typeface="Raleway"/>
                              <a:sym typeface="Raleway"/>
                            </a:rPr>
                            <a:t>RT </a:t>
                          </a:r>
                          <a:r>
                            <a:rPr lang="en-US" sz="1200" i="1" dirty="0">
                              <a:solidFill>
                                <a:schemeClr val="tx2">
                                  <a:lumMod val="10000"/>
                                </a:schemeClr>
                              </a:solidFill>
                              <a:latin typeface="Raleway"/>
                              <a:ea typeface="Raleway"/>
                              <a:cs typeface="Raleway"/>
                              <a:sym typeface="Raleway"/>
                            </a:rPr>
                            <a:t>/</a:t>
                          </a:r>
                          <a:r>
                            <a:rPr lang="el-GR" sz="1200" i="1" dirty="0">
                              <a:solidFill>
                                <a:schemeClr val="tx2">
                                  <a:lumMod val="10000"/>
                                </a:schemeClr>
                              </a:solidFill>
                              <a:latin typeface="Raleway"/>
                              <a:ea typeface="Raleway"/>
                              <a:cs typeface="Raleway"/>
                              <a:sym typeface="Raleway"/>
                            </a:rPr>
                            <a:t>β</a:t>
                          </a:r>
                          <a:r>
                            <a:rPr lang="en-US" sz="1200" i="1" baseline="-25000" dirty="0">
                              <a:solidFill>
                                <a:schemeClr val="tx2">
                                  <a:lumMod val="10000"/>
                                </a:schemeClr>
                              </a:solidFill>
                              <a:latin typeface="Raleway"/>
                              <a:ea typeface="Raleway"/>
                              <a:cs typeface="Raleway"/>
                              <a:sym typeface="Raleway"/>
                            </a:rPr>
                            <a:t>RT</a:t>
                          </a:r>
                          <a:r>
                            <a:rPr lang="en-US" sz="1200" dirty="0">
                              <a:solidFill>
                                <a:schemeClr val="tx2">
                                  <a:lumMod val="10000"/>
                                </a:schemeClr>
                              </a:solidFill>
                              <a:latin typeface="Raleway"/>
                              <a:ea typeface="Raleway"/>
                              <a:cs typeface="Raleway"/>
                              <a:sym typeface="Raleway"/>
                            </a:rPr>
                            <a:t>)</a:t>
                          </a: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3"/>
                      </a:ext>
                    </a:extLst>
                  </a:tr>
                  <a:tr h="274075">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OER(</a:t>
                          </a:r>
                          <a14:m>
                            <m:oMath xmlns:m="http://schemas.openxmlformats.org/officeDocument/2006/math">
                              <m:acc>
                                <m:accPr>
                                  <m:chr m:val="̅"/>
                                  <m:ctrlPr>
                                    <a:rPr lang="ar-AE" sz="1200" i="1" smtClean="0">
                                      <a:solidFill>
                                        <a:schemeClr val="tx2">
                                          <a:lumMod val="10000"/>
                                        </a:schemeClr>
                                      </a:solidFill>
                                      <a:latin typeface="Cambria Math" panose="02040503050406030204" pitchFamily="18" charset="0"/>
                                    </a:rPr>
                                  </m:ctrlPr>
                                </m:accPr>
                                <m:e>
                                  <m:r>
                                    <a:rPr lang="ar-AE" sz="1200" i="1">
                                      <a:solidFill>
                                        <a:schemeClr val="tx2">
                                          <a:lumMod val="10000"/>
                                        </a:schemeClr>
                                      </a:solidFill>
                                      <a:latin typeface="Cambria Math" panose="02040503050406030204" pitchFamily="18" charset="0"/>
                                    </a:rPr>
                                    <m:t>𝑥</m:t>
                                  </m:r>
                                </m:e>
                              </m:acc>
                            </m:oMath>
                          </a14:m>
                          <a:r>
                            <a:rPr lang="en" sz="1200" i="1" dirty="0">
                              <a:solidFill>
                                <a:schemeClr val="tx2">
                                  <a:lumMod val="10000"/>
                                </a:schemeClr>
                              </a:solidFill>
                              <a:latin typeface="Raleway"/>
                              <a:ea typeface="Raleway"/>
                              <a:cs typeface="Raleway"/>
                              <a:sym typeface="Raleway"/>
                            </a:rPr>
                            <a:t>,t)</a:t>
                          </a:r>
                          <a:endParaRPr sz="1200" i="1"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Oxygen enhancing ratio</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84387">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Dose(</a:t>
                          </a:r>
                          <a14:m>
                            <m:oMath xmlns:m="http://schemas.openxmlformats.org/officeDocument/2006/math">
                              <m:acc>
                                <m:accPr>
                                  <m:chr m:val="̅"/>
                                  <m:ctrlPr>
                                    <a:rPr lang="ar-AE" sz="1200" i="1" smtClean="0">
                                      <a:solidFill>
                                        <a:schemeClr val="tx2">
                                          <a:lumMod val="10000"/>
                                        </a:schemeClr>
                                      </a:solidFill>
                                      <a:latin typeface="Cambria Math" panose="02040503050406030204" pitchFamily="18" charset="0"/>
                                    </a:rPr>
                                  </m:ctrlPr>
                                </m:accPr>
                                <m:e>
                                  <m:r>
                                    <a:rPr lang="ar-AE" sz="1200" i="1">
                                      <a:solidFill>
                                        <a:schemeClr val="tx2">
                                          <a:lumMod val="10000"/>
                                        </a:schemeClr>
                                      </a:solidFill>
                                      <a:latin typeface="Cambria Math" panose="02040503050406030204" pitchFamily="18" charset="0"/>
                                    </a:rPr>
                                    <m:t>𝑥</m:t>
                                  </m:r>
                                </m:e>
                              </m:acc>
                            </m:oMath>
                          </a14:m>
                          <a:r>
                            <a:rPr lang="en" sz="1200" i="1" dirty="0">
                              <a:solidFill>
                                <a:schemeClr val="tx2">
                                  <a:lumMod val="10000"/>
                                </a:schemeClr>
                              </a:solidFill>
                              <a:latin typeface="Raleway"/>
                              <a:ea typeface="Raleway"/>
                              <a:cs typeface="Raleway"/>
                              <a:sym typeface="Raleway"/>
                            </a:rPr>
                            <a:t>,t)</a:t>
                          </a:r>
                          <a:endParaRPr sz="1200" i="1"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Local dose per fraction</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Assigned/ 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0008"/>
                      </a:ext>
                    </a:extLst>
                  </a:tr>
                </a:tbl>
              </a:graphicData>
            </a:graphic>
          </p:graphicFrame>
        </mc:Choice>
        <mc:Fallback xmlns="">
          <p:graphicFrame>
            <p:nvGraphicFramePr>
              <p:cNvPr id="221" name="Google Shape;221;p32"/>
              <p:cNvGraphicFramePr/>
              <p:nvPr>
                <p:extLst>
                  <p:ext uri="{D42A27DB-BD31-4B8C-83A1-F6EECF244321}">
                    <p14:modId xmlns:p14="http://schemas.microsoft.com/office/powerpoint/2010/main" val="3962168299"/>
                  </p:ext>
                </p:extLst>
              </p:nvPr>
            </p:nvGraphicFramePr>
            <p:xfrm>
              <a:off x="8112172" y="1258267"/>
              <a:ext cx="3965320" cy="3819004"/>
            </p:xfrm>
            <a:graphic>
              <a:graphicData uri="http://schemas.openxmlformats.org/drawingml/2006/table">
                <a:tbl>
                  <a:tblPr>
                    <a:noFill/>
                  </a:tblPr>
                  <a:tblGrid>
                    <a:gridCol w="755935">
                      <a:extLst>
                        <a:ext uri="{9D8B030D-6E8A-4147-A177-3AD203B41FA5}">
                          <a16:colId xmlns:a16="http://schemas.microsoft.com/office/drawing/2014/main" val="20000"/>
                        </a:ext>
                      </a:extLst>
                    </a:gridCol>
                    <a:gridCol w="1959429">
                      <a:extLst>
                        <a:ext uri="{9D8B030D-6E8A-4147-A177-3AD203B41FA5}">
                          <a16:colId xmlns:a16="http://schemas.microsoft.com/office/drawing/2014/main" val="20001"/>
                        </a:ext>
                      </a:extLst>
                    </a:gridCol>
                    <a:gridCol w="1249956">
                      <a:extLst>
                        <a:ext uri="{9D8B030D-6E8A-4147-A177-3AD203B41FA5}">
                          <a16:colId xmlns:a16="http://schemas.microsoft.com/office/drawing/2014/main" val="20002"/>
                        </a:ext>
                      </a:extLst>
                    </a:gridCol>
                  </a:tblGrid>
                  <a:tr h="257925">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Term</a:t>
                          </a:r>
                          <a:endParaRPr sz="1100" b="1" dirty="0">
                            <a:solidFill>
                              <a:srgbClr val="FFFFFF"/>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Definition</a:t>
                          </a:r>
                          <a:endParaRPr sz="1100" b="1" dirty="0">
                            <a:solidFill>
                              <a:srgbClr val="FFFFFF"/>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Assignment</a:t>
                          </a:r>
                          <a:endParaRPr sz="1100" b="1" dirty="0">
                            <a:solidFill>
                              <a:srgbClr val="FFFFFF"/>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624273">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α</a:t>
                          </a:r>
                          <a:r>
                            <a:rPr lang="en" sz="1200" i="1" baseline="-25000" dirty="0">
                              <a:solidFill>
                                <a:schemeClr val="tx2">
                                  <a:lumMod val="10000"/>
                                </a:schemeClr>
                              </a:solidFill>
                              <a:latin typeface="Raleway"/>
                              <a:ea typeface="Raleway"/>
                              <a:cs typeface="Raleway"/>
                              <a:sym typeface="Raleway"/>
                            </a:rPr>
                            <a:t>RT </a:t>
                          </a:r>
                          <a:r>
                            <a:rPr lang="en" sz="1200" i="1" dirty="0">
                              <a:solidFill>
                                <a:schemeClr val="tx2">
                                  <a:lumMod val="10000"/>
                                </a:schemeClr>
                              </a:solidFill>
                              <a:latin typeface="Raleway"/>
                              <a:ea typeface="Raleway"/>
                              <a:cs typeface="Raleway"/>
                              <a:sym typeface="Raleway"/>
                            </a:rPr>
                            <a:t>/β</a:t>
                          </a:r>
                          <a:r>
                            <a:rPr lang="en" sz="1200" i="1" baseline="-25000" dirty="0">
                              <a:solidFill>
                                <a:schemeClr val="tx2">
                                  <a:lumMod val="10000"/>
                                </a:schemeClr>
                              </a:solidFill>
                              <a:latin typeface="Raleway"/>
                              <a:ea typeface="Raleway"/>
                              <a:cs typeface="Raleway"/>
                              <a:sym typeface="Raleway"/>
                            </a:rPr>
                            <a:t>RT</a:t>
                          </a:r>
                          <a:endParaRPr sz="1200" i="1"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Alpha-beta ratio</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Assigned (literature)</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528090"/>
                      </a:ext>
                    </a:extLst>
                  </a:tr>
                  <a:tr h="670560">
                    <a:tc>
                      <a:txBody>
                        <a:bodyPr/>
                        <a:lstStyle/>
                        <a:p>
                          <a:endParaRPr lang="en-US"/>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136538" r="-423333" b="-353846"/>
                          </a:stretch>
                        </a:blipFill>
                      </a:tcPr>
                    </a:tc>
                    <a:tc>
                      <a:txBody>
                        <a:bodyPr/>
                        <a:lstStyle/>
                        <a:p>
                          <a:pPr marL="0" marR="0" algn="ctr">
                            <a:spcBef>
                              <a:spcPts val="0"/>
                            </a:spcBef>
                            <a:spcAft>
                              <a:spcPts val="0"/>
                            </a:spcAft>
                            <a:tabLst>
                              <a:tab pos="228600" algn="l"/>
                            </a:tabLst>
                          </a:pPr>
                          <a:r>
                            <a:rPr lang="en-US" sz="1200" dirty="0">
                              <a:solidFill>
                                <a:srgbClr val="000000"/>
                              </a:solidFill>
                              <a:effectLst/>
                              <a:latin typeface="Raleway" pitchFamily="2" charset="77"/>
                              <a:ea typeface="Times New Roman" panose="02020603050405020304" pitchFamily="18" charset="0"/>
                              <a:cs typeface="Times New Roman" panose="02020603050405020304" pitchFamily="18" charset="0"/>
                            </a:rPr>
                            <a:t>Surviving fraction assuming heterogenous treatment efficacy</a:t>
                          </a:r>
                          <a:endParaRPr lang="en-US" sz="12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1"/>
                      </a:ext>
                    </a:extLst>
                  </a:tr>
                  <a:tr h="694741">
                    <a:tc>
                      <a:txBody>
                        <a:bodyPr/>
                        <a:lstStyle/>
                        <a:p>
                          <a:endParaRPr lang="en-US"/>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223636" r="-423333" b="-234545"/>
                          </a:stretch>
                        </a:blip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Surviving fraction </a:t>
                          </a:r>
                          <a:endParaRPr sz="12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US" sz="1200" dirty="0">
                              <a:solidFill>
                                <a:schemeClr val="tx2">
                                  <a:lumMod val="10000"/>
                                </a:schemeClr>
                              </a:solidFill>
                              <a:latin typeface="Raleway"/>
                              <a:ea typeface="Raleway"/>
                              <a:cs typeface="Raleway"/>
                              <a:sym typeface="Raleway"/>
                            </a:rPr>
                            <a:t>a</a:t>
                          </a:r>
                          <a:r>
                            <a:rPr lang="en" sz="1200" dirty="0">
                              <a:solidFill>
                                <a:schemeClr val="tx2">
                                  <a:lumMod val="10000"/>
                                </a:schemeClr>
                              </a:solidFill>
                              <a:latin typeface="Raleway"/>
                              <a:ea typeface="Raleway"/>
                              <a:cs typeface="Raleway"/>
                              <a:sym typeface="Raleway"/>
                            </a:rPr>
                            <a:t>ssuming homogeneous </a:t>
                          </a:r>
                          <a:r>
                            <a:rPr lang="en-US" sz="1200" dirty="0">
                              <a:solidFill>
                                <a:srgbClr val="000000"/>
                              </a:solidFill>
                              <a:effectLst/>
                              <a:latin typeface="Raleway" pitchFamily="2" charset="77"/>
                              <a:ea typeface="Times New Roman" panose="02020603050405020304" pitchFamily="18" charset="0"/>
                              <a:cs typeface="Times New Roman" panose="02020603050405020304" pitchFamily="18" charset="0"/>
                            </a:rPr>
                            <a:t>treatment efficacy</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200">
                              <a:solidFill>
                                <a:schemeClr val="tx2">
                                  <a:lumMod val="10000"/>
                                </a:schemeClr>
                              </a:solidFill>
                              <a:latin typeface="Raleway"/>
                              <a:ea typeface="Raleway"/>
                              <a:cs typeface="Raleway"/>
                              <a:sym typeface="Raleway"/>
                            </a:rPr>
                            <a:t>Calibrated/ Assigned</a:t>
                          </a:r>
                          <a:endParaRPr sz="120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2"/>
                      </a:ext>
                    </a:extLst>
                  </a:tr>
                  <a:tr h="812959">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α</a:t>
                          </a:r>
                          <a:r>
                            <a:rPr lang="en" sz="1200" i="1" baseline="-25000" dirty="0">
                              <a:solidFill>
                                <a:schemeClr val="tx2">
                                  <a:lumMod val="10000"/>
                                </a:schemeClr>
                              </a:solidFill>
                              <a:latin typeface="Raleway"/>
                              <a:ea typeface="Raleway"/>
                              <a:cs typeface="Raleway"/>
                              <a:sym typeface="Raleway"/>
                            </a:rPr>
                            <a:t>2gy,est</a:t>
                          </a:r>
                          <a:endParaRPr sz="1200" i="1" baseline="-25000"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Alpha estimation </a:t>
                          </a:r>
                        </a:p>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t>
                          </a:r>
                          <a:r>
                            <a:rPr lang="en-US" sz="1200" dirty="0">
                              <a:solidFill>
                                <a:schemeClr val="tx2">
                                  <a:lumMod val="10000"/>
                                </a:schemeClr>
                              </a:solidFill>
                              <a:latin typeface="Raleway"/>
                              <a:ea typeface="Raleway"/>
                              <a:cs typeface="Raleway"/>
                              <a:sym typeface="Raleway"/>
                            </a:rPr>
                            <a:t>for a fixed dose and fixed </a:t>
                          </a:r>
                          <a:r>
                            <a:rPr lang="el-GR" sz="1200" i="1" dirty="0">
                              <a:solidFill>
                                <a:schemeClr val="tx2">
                                  <a:lumMod val="10000"/>
                                </a:schemeClr>
                              </a:solidFill>
                              <a:latin typeface="Raleway"/>
                              <a:ea typeface="Raleway"/>
                              <a:cs typeface="Raleway"/>
                              <a:sym typeface="Raleway"/>
                            </a:rPr>
                            <a:t>α</a:t>
                          </a:r>
                          <a:r>
                            <a:rPr lang="en-US" sz="1200" i="1" baseline="-25000" dirty="0">
                              <a:solidFill>
                                <a:schemeClr val="tx2">
                                  <a:lumMod val="10000"/>
                                </a:schemeClr>
                              </a:solidFill>
                              <a:latin typeface="Raleway"/>
                              <a:ea typeface="Raleway"/>
                              <a:cs typeface="Raleway"/>
                              <a:sym typeface="Raleway"/>
                            </a:rPr>
                            <a:t>RT </a:t>
                          </a:r>
                          <a:r>
                            <a:rPr lang="en-US" sz="1200" i="1" dirty="0">
                              <a:solidFill>
                                <a:schemeClr val="tx2">
                                  <a:lumMod val="10000"/>
                                </a:schemeClr>
                              </a:solidFill>
                              <a:latin typeface="Raleway"/>
                              <a:ea typeface="Raleway"/>
                              <a:cs typeface="Raleway"/>
                              <a:sym typeface="Raleway"/>
                            </a:rPr>
                            <a:t>/</a:t>
                          </a:r>
                          <a:r>
                            <a:rPr lang="el-GR" sz="1200" i="1" dirty="0">
                              <a:solidFill>
                                <a:schemeClr val="tx2">
                                  <a:lumMod val="10000"/>
                                </a:schemeClr>
                              </a:solidFill>
                              <a:latin typeface="Raleway"/>
                              <a:ea typeface="Raleway"/>
                              <a:cs typeface="Raleway"/>
                              <a:sym typeface="Raleway"/>
                            </a:rPr>
                            <a:t>β</a:t>
                          </a:r>
                          <a:r>
                            <a:rPr lang="en-US" sz="1200" i="1" baseline="-25000" dirty="0">
                              <a:solidFill>
                                <a:schemeClr val="tx2">
                                  <a:lumMod val="10000"/>
                                </a:schemeClr>
                              </a:solidFill>
                              <a:latin typeface="Raleway"/>
                              <a:ea typeface="Raleway"/>
                              <a:cs typeface="Raleway"/>
                              <a:sym typeface="Raleway"/>
                            </a:rPr>
                            <a:t>RT</a:t>
                          </a:r>
                          <a:r>
                            <a:rPr lang="en-US" sz="1200" dirty="0">
                              <a:solidFill>
                                <a:schemeClr val="tx2">
                                  <a:lumMod val="10000"/>
                                </a:schemeClr>
                              </a:solidFill>
                              <a:latin typeface="Raleway"/>
                              <a:ea typeface="Raleway"/>
                              <a:cs typeface="Raleway"/>
                              <a:sym typeface="Raleway"/>
                            </a:rPr>
                            <a:t>)</a:t>
                          </a: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3"/>
                      </a:ext>
                    </a:extLst>
                  </a:tr>
                  <a:tr h="274117">
                    <a:tc>
                      <a:txBody>
                        <a:bodyPr/>
                        <a:lstStyle/>
                        <a:p>
                          <a:endParaRPr lang="en-US"/>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1100000" r="-423333" b="-195455"/>
                          </a:stretch>
                        </a:blip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Oxygen enhancing ratio</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84429">
                    <a:tc>
                      <a:txBody>
                        <a:bodyPr/>
                        <a:lstStyle/>
                        <a:p>
                          <a:endParaRPr lang="en-US"/>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694737" r="-423333" b="-13158"/>
                          </a:stretch>
                        </a:blip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Local dose per fraction</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Assigned/ 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0008"/>
                      </a:ext>
                    </a:extLst>
                  </a:tr>
                </a:tbl>
              </a:graphicData>
            </a:graphic>
          </p:graphicFrame>
        </mc:Fallback>
      </mc:AlternateContent>
      <p:sp>
        <p:nvSpPr>
          <p:cNvPr id="222" name="Google Shape;222;p32"/>
          <p:cNvSpPr txBox="1">
            <a:spLocks noGrp="1"/>
          </p:cNvSpPr>
          <p:nvPr>
            <p:ph type="body" idx="4294967295"/>
          </p:nvPr>
        </p:nvSpPr>
        <p:spPr>
          <a:xfrm>
            <a:off x="3443593" y="1481691"/>
            <a:ext cx="672000" cy="472000"/>
          </a:xfrm>
          <a:prstGeom prst="rect">
            <a:avLst/>
          </a:prstGeom>
        </p:spPr>
        <p:txBody>
          <a:bodyPr spcFirstLastPara="1" wrap="square" lIns="121900" tIns="121900" rIns="121900" bIns="121900" anchor="t" anchorCtr="0">
            <a:noAutofit/>
          </a:bodyPr>
          <a:lstStyle/>
          <a:p>
            <a:pPr marL="0" indent="0">
              <a:lnSpc>
                <a:spcPct val="115000"/>
              </a:lnSpc>
              <a:spcBef>
                <a:spcPts val="0"/>
              </a:spcBef>
              <a:buNone/>
            </a:pPr>
            <a:r>
              <a:rPr lang="en" sz="1600" i="1" dirty="0">
                <a:solidFill>
                  <a:srgbClr val="000000"/>
                </a:solidFill>
              </a:rPr>
              <a:t>and</a:t>
            </a:r>
            <a:endParaRPr sz="1600" i="1" u="sng" dirty="0">
              <a:solidFill>
                <a:srgbClr val="000000"/>
              </a:solidFill>
            </a:endParaRPr>
          </a:p>
        </p:txBody>
      </p:sp>
      <p:cxnSp>
        <p:nvCxnSpPr>
          <p:cNvPr id="224" name="Google Shape;224;p32"/>
          <p:cNvCxnSpPr>
            <a:cxnSpLocks/>
            <a:stCxn id="225" idx="3"/>
            <a:endCxn id="226" idx="1"/>
          </p:cNvCxnSpPr>
          <p:nvPr/>
        </p:nvCxnSpPr>
        <p:spPr>
          <a:xfrm flipV="1">
            <a:off x="2341096" y="3305024"/>
            <a:ext cx="442293" cy="1"/>
          </a:xfrm>
          <a:prstGeom prst="straightConnector1">
            <a:avLst/>
          </a:prstGeom>
          <a:noFill/>
          <a:ln w="28575" cap="flat" cmpd="sng">
            <a:solidFill>
              <a:srgbClr val="4F81BD"/>
            </a:solidFill>
            <a:prstDash val="solid"/>
            <a:round/>
            <a:headEnd type="none" w="med" len="med"/>
            <a:tailEnd type="triangle" w="med" len="med"/>
          </a:ln>
        </p:spPr>
      </p:cxnSp>
      <p:cxnSp>
        <p:nvCxnSpPr>
          <p:cNvPr id="227" name="Google Shape;227;p32"/>
          <p:cNvCxnSpPr>
            <a:cxnSpLocks/>
            <a:stCxn id="228" idx="3"/>
            <a:endCxn id="229" idx="1"/>
          </p:cNvCxnSpPr>
          <p:nvPr/>
        </p:nvCxnSpPr>
        <p:spPr>
          <a:xfrm flipV="1">
            <a:off x="2332082" y="4602160"/>
            <a:ext cx="462175" cy="544872"/>
          </a:xfrm>
          <a:prstGeom prst="straightConnector1">
            <a:avLst/>
          </a:prstGeom>
          <a:noFill/>
          <a:ln w="28575" cap="flat" cmpd="sng">
            <a:solidFill>
              <a:srgbClr val="4F81BD"/>
            </a:solidFill>
            <a:prstDash val="solid"/>
            <a:round/>
            <a:headEnd type="none" w="med" len="med"/>
            <a:tailEnd type="triangle" w="med" len="med"/>
          </a:ln>
        </p:spPr>
      </p:cxnSp>
      <p:cxnSp>
        <p:nvCxnSpPr>
          <p:cNvPr id="230" name="Google Shape;230;p32"/>
          <p:cNvCxnSpPr>
            <a:cxnSpLocks/>
            <a:stCxn id="228" idx="3"/>
            <a:endCxn id="231" idx="1"/>
          </p:cNvCxnSpPr>
          <p:nvPr/>
        </p:nvCxnSpPr>
        <p:spPr>
          <a:xfrm>
            <a:off x="2332082" y="5147032"/>
            <a:ext cx="462175" cy="725768"/>
          </a:xfrm>
          <a:prstGeom prst="straightConnector1">
            <a:avLst/>
          </a:prstGeom>
          <a:noFill/>
          <a:ln w="28575" cap="flat" cmpd="sng">
            <a:solidFill>
              <a:srgbClr val="4F81BD"/>
            </a:solidFill>
            <a:prstDash val="solid"/>
            <a:round/>
            <a:headEnd type="none" w="med" len="med"/>
            <a:tailEnd type="triangle" w="med" len="med"/>
          </a:ln>
        </p:spPr>
      </p:cxnSp>
      <p:pic>
        <p:nvPicPr>
          <p:cNvPr id="231" name="Google Shape;231;p32"/>
          <p:cNvPicPr preferRelativeResize="0"/>
          <p:nvPr/>
        </p:nvPicPr>
        <p:blipFill>
          <a:blip r:embed="rId4">
            <a:alphaModFix/>
          </a:blip>
          <a:stretch>
            <a:fillRect/>
          </a:stretch>
        </p:blipFill>
        <p:spPr>
          <a:xfrm>
            <a:off x="2794257" y="5347000"/>
            <a:ext cx="5102548" cy="1051600"/>
          </a:xfrm>
          <a:prstGeom prst="rect">
            <a:avLst/>
          </a:prstGeom>
          <a:noFill/>
          <a:ln>
            <a:noFill/>
          </a:ln>
        </p:spPr>
      </p:pic>
      <p:pic>
        <p:nvPicPr>
          <p:cNvPr id="232" name="Google Shape;232;p32"/>
          <p:cNvPicPr preferRelativeResize="0"/>
          <p:nvPr/>
        </p:nvPicPr>
        <p:blipFill>
          <a:blip r:embed="rId5">
            <a:alphaModFix/>
          </a:blip>
          <a:stretch>
            <a:fillRect/>
          </a:stretch>
        </p:blipFill>
        <p:spPr>
          <a:xfrm>
            <a:off x="2982572" y="5268975"/>
            <a:ext cx="1461384" cy="463365"/>
          </a:xfrm>
          <a:prstGeom prst="rect">
            <a:avLst/>
          </a:prstGeom>
          <a:noFill/>
          <a:ln>
            <a:noFill/>
          </a:ln>
        </p:spPr>
      </p:pic>
      <p:pic>
        <p:nvPicPr>
          <p:cNvPr id="233" name="Google Shape;233;p32"/>
          <p:cNvPicPr preferRelativeResize="0"/>
          <p:nvPr/>
        </p:nvPicPr>
        <p:blipFill rotWithShape="1">
          <a:blip r:embed="rId6">
            <a:alphaModFix/>
          </a:blip>
          <a:srcRect l="5864" b="29108"/>
          <a:stretch/>
        </p:blipFill>
        <p:spPr>
          <a:xfrm>
            <a:off x="3185283" y="5327469"/>
            <a:ext cx="1115884" cy="271424"/>
          </a:xfrm>
          <a:prstGeom prst="rect">
            <a:avLst/>
          </a:prstGeom>
          <a:noFill/>
          <a:ln>
            <a:noFill/>
          </a:ln>
        </p:spPr>
      </p:pic>
      <p:pic>
        <p:nvPicPr>
          <p:cNvPr id="228" name="Google Shape;228;p32"/>
          <p:cNvPicPr preferRelativeResize="0"/>
          <p:nvPr/>
        </p:nvPicPr>
        <p:blipFill>
          <a:blip r:embed="rId7">
            <a:alphaModFix/>
          </a:blip>
          <a:stretch>
            <a:fillRect/>
          </a:stretch>
        </p:blipFill>
        <p:spPr>
          <a:xfrm>
            <a:off x="159265" y="4656515"/>
            <a:ext cx="2172817" cy="981035"/>
          </a:xfrm>
          <a:prstGeom prst="rect">
            <a:avLst/>
          </a:prstGeom>
          <a:noFill/>
          <a:ln>
            <a:noFill/>
          </a:ln>
        </p:spPr>
      </p:pic>
      <p:pic>
        <p:nvPicPr>
          <p:cNvPr id="225" name="Google Shape;225;p32"/>
          <p:cNvPicPr preferRelativeResize="0"/>
          <p:nvPr/>
        </p:nvPicPr>
        <p:blipFill>
          <a:blip r:embed="rId8">
            <a:alphaModFix/>
          </a:blip>
          <a:stretch>
            <a:fillRect/>
          </a:stretch>
        </p:blipFill>
        <p:spPr>
          <a:xfrm>
            <a:off x="168285" y="2814508"/>
            <a:ext cx="2172812" cy="981033"/>
          </a:xfrm>
          <a:prstGeom prst="rect">
            <a:avLst/>
          </a:prstGeom>
          <a:noFill/>
          <a:ln>
            <a:noFill/>
          </a:ln>
        </p:spPr>
      </p:pic>
      <p:pic>
        <p:nvPicPr>
          <p:cNvPr id="229" name="Google Shape;229;p32"/>
          <p:cNvPicPr preferRelativeResize="0"/>
          <p:nvPr/>
        </p:nvPicPr>
        <p:blipFill>
          <a:blip r:embed="rId4">
            <a:alphaModFix/>
          </a:blip>
          <a:stretch>
            <a:fillRect/>
          </a:stretch>
        </p:blipFill>
        <p:spPr>
          <a:xfrm>
            <a:off x="2794257" y="4076360"/>
            <a:ext cx="5102548" cy="1051600"/>
          </a:xfrm>
          <a:prstGeom prst="rect">
            <a:avLst/>
          </a:prstGeom>
          <a:noFill/>
          <a:ln>
            <a:noFill/>
          </a:ln>
        </p:spPr>
      </p:pic>
      <p:pic>
        <p:nvPicPr>
          <p:cNvPr id="226" name="Google Shape;226;p32"/>
          <p:cNvPicPr preferRelativeResize="0"/>
          <p:nvPr/>
        </p:nvPicPr>
        <p:blipFill>
          <a:blip r:embed="rId4">
            <a:alphaModFix/>
          </a:blip>
          <a:stretch>
            <a:fillRect/>
          </a:stretch>
        </p:blipFill>
        <p:spPr>
          <a:xfrm>
            <a:off x="2783390" y="2779223"/>
            <a:ext cx="5102548" cy="1051600"/>
          </a:xfrm>
          <a:prstGeom prst="rect">
            <a:avLst/>
          </a:prstGeom>
          <a:noFill/>
          <a:ln>
            <a:noFill/>
          </a:ln>
        </p:spPr>
      </p:pic>
      <p:pic>
        <p:nvPicPr>
          <p:cNvPr id="234" name="Google Shape;234;p32"/>
          <p:cNvPicPr preferRelativeResize="0"/>
          <p:nvPr/>
        </p:nvPicPr>
        <p:blipFill>
          <a:blip r:embed="rId5">
            <a:alphaModFix/>
          </a:blip>
          <a:stretch>
            <a:fillRect/>
          </a:stretch>
        </p:blipFill>
        <p:spPr>
          <a:xfrm>
            <a:off x="2982572" y="3910420"/>
            <a:ext cx="1461384" cy="463365"/>
          </a:xfrm>
          <a:prstGeom prst="rect">
            <a:avLst/>
          </a:prstGeom>
          <a:noFill/>
          <a:ln>
            <a:noFill/>
          </a:ln>
        </p:spPr>
      </p:pic>
      <p:pic>
        <p:nvPicPr>
          <p:cNvPr id="235" name="Google Shape;235;p32"/>
          <p:cNvPicPr preferRelativeResize="0"/>
          <p:nvPr/>
        </p:nvPicPr>
        <p:blipFill>
          <a:blip r:embed="rId5">
            <a:alphaModFix/>
          </a:blip>
          <a:stretch>
            <a:fillRect/>
          </a:stretch>
        </p:blipFill>
        <p:spPr>
          <a:xfrm>
            <a:off x="2931772" y="2598934"/>
            <a:ext cx="1461384" cy="463365"/>
          </a:xfrm>
          <a:prstGeom prst="rect">
            <a:avLst/>
          </a:prstGeom>
          <a:noFill/>
          <a:ln>
            <a:noFill/>
          </a:ln>
        </p:spPr>
      </p:pic>
      <p:pic>
        <p:nvPicPr>
          <p:cNvPr id="236" name="Google Shape;236;p32"/>
          <p:cNvPicPr preferRelativeResize="0"/>
          <p:nvPr/>
        </p:nvPicPr>
        <p:blipFill>
          <a:blip r:embed="rId9">
            <a:alphaModFix/>
          </a:blip>
          <a:stretch>
            <a:fillRect/>
          </a:stretch>
        </p:blipFill>
        <p:spPr>
          <a:xfrm>
            <a:off x="2923739" y="2663223"/>
            <a:ext cx="1461384" cy="346995"/>
          </a:xfrm>
          <a:prstGeom prst="rect">
            <a:avLst/>
          </a:prstGeom>
          <a:noFill/>
          <a:ln>
            <a:noFill/>
          </a:ln>
        </p:spPr>
      </p:pic>
      <p:pic>
        <p:nvPicPr>
          <p:cNvPr id="237" name="Google Shape;237;p32"/>
          <p:cNvPicPr preferRelativeResize="0"/>
          <p:nvPr/>
        </p:nvPicPr>
        <p:blipFill>
          <a:blip r:embed="rId10">
            <a:alphaModFix/>
          </a:blip>
          <a:stretch>
            <a:fillRect/>
          </a:stretch>
        </p:blipFill>
        <p:spPr>
          <a:xfrm>
            <a:off x="3155323" y="3987860"/>
            <a:ext cx="1115879" cy="347000"/>
          </a:xfrm>
          <a:prstGeom prst="rect">
            <a:avLst/>
          </a:prstGeom>
          <a:noFill/>
          <a:ln>
            <a:noFill/>
          </a:ln>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198ABF6-20A8-6B01-7298-89B44FC8E551}"/>
                  </a:ext>
                </a:extLst>
              </p:cNvPr>
              <p:cNvSpPr txBox="1"/>
              <p:nvPr/>
            </p:nvSpPr>
            <p:spPr>
              <a:xfrm>
                <a:off x="554888" y="1560803"/>
                <a:ext cx="3137112" cy="335156"/>
              </a:xfrm>
              <a:prstGeom prst="rect">
                <a:avLst/>
              </a:prstGeom>
              <a:noFill/>
            </p:spPr>
            <p:txBody>
              <a:bodyPr wrap="square">
                <a:spAutoFit/>
              </a:bodyPr>
              <a:lstStyle/>
              <a:p>
                <a:pPr defTabSz="1219170">
                  <a:buClr>
                    <a:srgbClr val="000000"/>
                  </a:buClr>
                  <a:tabLst>
                    <a:tab pos="5791171" algn="l"/>
                  </a:tabLst>
                </a:pPr>
                <a14:m>
                  <m:oMath xmlns:m="http://schemas.openxmlformats.org/officeDocument/2006/math">
                    <m:sSub>
                      <m:sSubPr>
                        <m:ctrlPr>
                          <a:rPr lang="en-US" sz="1400" i="1" kern="100" smtClea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𝑁</m:t>
                            </m:r>
                          </m:e>
                        </m:acc>
                      </m:e>
                      <m:sub>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𝑝𝑜𝑠𝑡</m:t>
                        </m:r>
                      </m:sub>
                    </m:sSub>
                    <m:d>
                      <m:dPr>
                        <m:ctrlP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𝑁</m:t>
                            </m:r>
                          </m:e>
                        </m:acc>
                      </m:e>
                      <m:sub>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𝑝𝑟𝑒</m:t>
                        </m:r>
                      </m:sub>
                    </m:sSub>
                    <m:d>
                      <m:dPr>
                        <m:ctrlP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m:rPr>
                        <m:nor/>
                      </m:rPr>
                      <a:rPr lang="en-US" sz="1400" kern="100">
                        <a:solidFill>
                          <a:srgbClr val="000000"/>
                        </a:solidFill>
                        <a:latin typeface="Times New Roman" panose="02020603050405020304" pitchFamily="18" charset="0"/>
                        <a:ea typeface="Arial Unicode MS" panose="020B0604020202020204" pitchFamily="34" charset="-128"/>
                        <a:cs typeface="Times New Roman" panose="02020603050405020304" pitchFamily="18" charset="0"/>
                        <a:sym typeface="Arial"/>
                      </a:rPr>
                      <m:t> </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00" i="1" kern="0">
                            <a:solidFill>
                              <a:srgbClr val="836967"/>
                            </a:solidFill>
                            <a:latin typeface="Cambria Math" panose="02040503050406030204" pitchFamily="18" charset="0"/>
                            <a:sym typeface="Arial"/>
                          </a:rPr>
                        </m:ctrlPr>
                      </m:sSubPr>
                      <m:e>
                        <m:r>
                          <a:rPr lang="en-US" sz="1400" i="1" kern="0">
                            <a:solidFill>
                              <a:srgbClr val="000000"/>
                            </a:solidFill>
                            <a:latin typeface="Cambria Math" panose="02040503050406030204" pitchFamily="18" charset="0"/>
                            <a:sym typeface="Arial"/>
                          </a:rPr>
                          <m:t>𝑆𝐹</m:t>
                        </m:r>
                      </m:e>
                      <m:sub>
                        <m:r>
                          <a:rPr lang="en-US" sz="1400" b="0" i="1" kern="0" smtClean="0">
                            <a:solidFill>
                              <a:srgbClr val="000000"/>
                            </a:solidFill>
                            <a:latin typeface="Cambria Math" panose="02040503050406030204" pitchFamily="18" charset="0"/>
                            <a:sym typeface="Arial"/>
                          </a:rPr>
                          <m:t>𝑖</m:t>
                        </m:r>
                      </m:sub>
                    </m:sSub>
                    <m:d>
                      <m:dPr>
                        <m:ctrlPr>
                          <a:rPr lang="en-US" sz="1400" i="1" kern="0">
                            <a:solidFill>
                              <a:srgbClr val="836967"/>
                            </a:solidFill>
                            <a:latin typeface="Cambria Math" panose="02040503050406030204" pitchFamily="18" charset="0"/>
                            <a:sym typeface="Arial"/>
                          </a:rPr>
                        </m:ctrlPr>
                      </m:d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𝑥</m:t>
                            </m:r>
                          </m:e>
                        </m:acc>
                      </m:e>
                    </m:d>
                  </m:oMath>
                </a14:m>
                <a:r>
                  <a:rPr lang="en-US" sz="1400" kern="0" dirty="0">
                    <a:solidFill>
                      <a:srgbClr val="000000"/>
                    </a:solidFill>
                    <a:latin typeface="Times New Roman" panose="02020603050405020304" pitchFamily="18" charset="0"/>
                    <a:ea typeface="Times New Roman" panose="02020603050405020304" pitchFamily="18" charset="0"/>
                    <a:cs typeface="Arial"/>
                    <a:sym typeface="Arial"/>
                  </a:rPr>
                  <a:t> </a:t>
                </a:r>
              </a:p>
            </p:txBody>
          </p:sp>
        </mc:Choice>
        <mc:Fallback xmlns="">
          <p:sp>
            <p:nvSpPr>
              <p:cNvPr id="13" name="TextBox 12">
                <a:extLst>
                  <a:ext uri="{FF2B5EF4-FFF2-40B4-BE49-F238E27FC236}">
                    <a16:creationId xmlns:a16="http://schemas.microsoft.com/office/drawing/2014/main" id="{F198ABF6-20A8-6B01-7298-89B44FC8E551}"/>
                  </a:ext>
                </a:extLst>
              </p:cNvPr>
              <p:cNvSpPr txBox="1">
                <a:spLocks noRot="1" noChangeAspect="1" noMove="1" noResize="1" noEditPoints="1" noAdjustHandles="1" noChangeArrowheads="1" noChangeShapeType="1" noTextEdit="1"/>
              </p:cNvSpPr>
              <p:nvPr/>
            </p:nvSpPr>
            <p:spPr>
              <a:xfrm>
                <a:off x="554888" y="1560803"/>
                <a:ext cx="3137112" cy="335156"/>
              </a:xfrm>
              <a:prstGeom prst="rect">
                <a:avLst/>
              </a:prstGeom>
              <a:blipFill>
                <a:blip r:embed="rId11"/>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7DE7E3-FDC5-647D-C9B5-23C7DFE35572}"/>
                  </a:ext>
                </a:extLst>
              </p:cNvPr>
              <p:cNvSpPr txBox="1"/>
              <p:nvPr/>
            </p:nvSpPr>
            <p:spPr>
              <a:xfrm>
                <a:off x="3907369" y="1571223"/>
                <a:ext cx="3365727" cy="335156"/>
              </a:xfrm>
              <a:prstGeom prst="rect">
                <a:avLst/>
              </a:prstGeom>
              <a:noFill/>
            </p:spPr>
            <p:txBody>
              <a:bodyPr wrap="square">
                <a:spAutoFit/>
              </a:bodyPr>
              <a:lstStyle/>
              <a:p>
                <a:pPr defTabSz="1219170">
                  <a:buClr>
                    <a:srgbClr val="000000"/>
                  </a:buClr>
                </a:pPr>
                <a14:m>
                  <m:oMath xmlns:m="http://schemas.openxmlformats.org/officeDocument/2006/math">
                    <m:sSub>
                      <m:sSubPr>
                        <m:ctrlPr>
                          <a:rPr lang="en-US" sz="1400" i="1" kern="0" smtClean="0">
                            <a:solidFill>
                              <a:srgbClr val="000000"/>
                            </a:solidFill>
                            <a:latin typeface="Cambria Math" panose="02040503050406030204" pitchFamily="18" charset="0"/>
                            <a:ea typeface="Arial Unicode MS" panose="020B0604020202020204" pitchFamily="34" charset="-128"/>
                            <a:sym typeface="Arial"/>
                          </a:rPr>
                        </m:ctrlPr>
                      </m:sSub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𝑁</m:t>
                            </m:r>
                          </m:e>
                        </m:acc>
                      </m:e>
                      <m:sub>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𝑝𝑜𝑠𝑡</m:t>
                        </m:r>
                      </m:sub>
                    </m:sSub>
                    <m:d>
                      <m:dPr>
                        <m:ctrlPr>
                          <a:rPr lang="en-US" sz="14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400" i="1" kern="0">
                                <a:solidFill>
                                  <a:srgbClr val="000000"/>
                                </a:solidFill>
                                <a:latin typeface="Cambria Math" panose="02040503050406030204" pitchFamily="18" charset="0"/>
                                <a:ea typeface="Arial Unicode MS" panose="020B0604020202020204" pitchFamily="34" charset="-128"/>
                                <a:sym typeface="Arial"/>
                              </a:rPr>
                            </m:ctrlPr>
                          </m:accPr>
                          <m:e>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00" i="1" kern="0">
                            <a:solidFill>
                              <a:srgbClr val="000000"/>
                            </a:solidFill>
                            <a:latin typeface="Cambria Math" panose="02040503050406030204" pitchFamily="18" charset="0"/>
                            <a:ea typeface="Arial Unicode MS" panose="020B0604020202020204" pitchFamily="34" charset="-128"/>
                            <a:sym typeface="Arial"/>
                          </a:rPr>
                        </m:ctrlPr>
                      </m:sSub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𝑁</m:t>
                            </m:r>
                          </m:e>
                        </m:acc>
                      </m:e>
                      <m:sub>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𝑝𝑟𝑒</m:t>
                        </m:r>
                      </m:sub>
                    </m:sSub>
                    <m:d>
                      <m:dPr>
                        <m:ctrlPr>
                          <a:rPr lang="en-US" sz="14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400" i="1" kern="0">
                                <a:solidFill>
                                  <a:srgbClr val="000000"/>
                                </a:solidFill>
                                <a:latin typeface="Cambria Math" panose="02040503050406030204" pitchFamily="18" charset="0"/>
                                <a:ea typeface="Arial Unicode MS" panose="020B0604020202020204" pitchFamily="34" charset="-128"/>
                                <a:sym typeface="Arial"/>
                              </a:rPr>
                            </m:ctrlPr>
                          </m:accPr>
                          <m:e>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m:rPr>
                        <m:nor/>
                      </m:rPr>
                      <a:rPr lang="en-US" sz="1400" kern="0">
                        <a:solidFill>
                          <a:srgbClr val="000000"/>
                        </a:solidFill>
                        <a:latin typeface="Times New Roman" panose="02020603050405020304" pitchFamily="18" charset="0"/>
                        <a:ea typeface="Arial Unicode MS" panose="020B0604020202020204" pitchFamily="34" charset="-128"/>
                        <a:cs typeface="Arial"/>
                        <a:sym typeface="Arial"/>
                      </a:rPr>
                      <m:t> </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00" i="1" kern="0">
                            <a:solidFill>
                              <a:srgbClr val="836967"/>
                            </a:solidFill>
                            <a:latin typeface="Cambria Math" panose="02040503050406030204" pitchFamily="18" charset="0"/>
                            <a:sym typeface="Arial"/>
                          </a:rPr>
                        </m:ctrlPr>
                      </m:sSubPr>
                      <m:e>
                        <m:r>
                          <a:rPr lang="en-US" sz="1400" i="1" kern="0">
                            <a:solidFill>
                              <a:srgbClr val="000000"/>
                            </a:solidFill>
                            <a:latin typeface="Cambria Math" panose="02040503050406030204" pitchFamily="18" charset="0"/>
                            <a:sym typeface="Arial"/>
                          </a:rPr>
                          <m:t>𝑆𝐹</m:t>
                        </m:r>
                      </m:e>
                      <m:sub>
                        <m:r>
                          <a:rPr lang="en-US" sz="1400" b="0" i="1" kern="0" smtClean="0">
                            <a:solidFill>
                              <a:srgbClr val="000000"/>
                            </a:solidFill>
                            <a:latin typeface="Cambria Math" panose="02040503050406030204" pitchFamily="18" charset="0"/>
                            <a:sym typeface="Arial"/>
                          </a:rPr>
                          <m:t>𝑖</m:t>
                        </m:r>
                      </m:sub>
                    </m:sSub>
                    <m:d>
                      <m:dPr>
                        <m:ctrlPr>
                          <a:rPr lang="en-US" sz="1400" i="1" kern="0">
                            <a:solidFill>
                              <a:srgbClr val="836967"/>
                            </a:solidFill>
                            <a:latin typeface="Cambria Math" panose="02040503050406030204" pitchFamily="18" charset="0"/>
                            <a:sym typeface="Arial"/>
                          </a:rPr>
                        </m:ctrlPr>
                      </m:d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𝑥</m:t>
                            </m:r>
                          </m:e>
                        </m:acc>
                      </m:e>
                    </m:d>
                  </m:oMath>
                </a14:m>
                <a:r>
                  <a:rPr lang="en-US" sz="1400" kern="0" dirty="0">
                    <a:solidFill>
                      <a:srgbClr val="000000"/>
                    </a:solidFill>
                    <a:latin typeface="Times New Roman" panose="02020603050405020304" pitchFamily="18" charset="0"/>
                    <a:ea typeface="Times New Roman" panose="02020603050405020304" pitchFamily="18" charset="0"/>
                    <a:cs typeface="Arial"/>
                    <a:sym typeface="Arial"/>
                  </a:rPr>
                  <a:t> </a:t>
                </a:r>
                <a:endParaRPr lang="en-US" sz="1400" kern="0" dirty="0">
                  <a:solidFill>
                    <a:srgbClr val="000000"/>
                  </a:solidFill>
                  <a:latin typeface="Arial"/>
                  <a:cs typeface="Arial"/>
                  <a:sym typeface="Arial"/>
                </a:endParaRPr>
              </a:p>
            </p:txBody>
          </p:sp>
        </mc:Choice>
        <mc:Fallback xmlns="">
          <p:sp>
            <p:nvSpPr>
              <p:cNvPr id="15" name="TextBox 14">
                <a:extLst>
                  <a:ext uri="{FF2B5EF4-FFF2-40B4-BE49-F238E27FC236}">
                    <a16:creationId xmlns:a16="http://schemas.microsoft.com/office/drawing/2014/main" id="{CA7DE7E3-FDC5-647D-C9B5-23C7DFE35572}"/>
                  </a:ext>
                </a:extLst>
              </p:cNvPr>
              <p:cNvSpPr txBox="1">
                <a:spLocks noRot="1" noChangeAspect="1" noMove="1" noResize="1" noEditPoints="1" noAdjustHandles="1" noChangeArrowheads="1" noChangeShapeType="1" noTextEdit="1"/>
              </p:cNvSpPr>
              <p:nvPr/>
            </p:nvSpPr>
            <p:spPr>
              <a:xfrm>
                <a:off x="3907369" y="1571223"/>
                <a:ext cx="3365727" cy="335156"/>
              </a:xfrm>
              <a:prstGeom prst="rect">
                <a:avLst/>
              </a:prstGeom>
              <a:blipFill>
                <a:blip r:embed="rId12"/>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93669F-7AF2-D0BE-D485-B0F01F964352}"/>
                  </a:ext>
                </a:extLst>
              </p:cNvPr>
              <p:cNvSpPr txBox="1"/>
              <p:nvPr/>
            </p:nvSpPr>
            <p:spPr>
              <a:xfrm>
                <a:off x="3169273" y="3000118"/>
                <a:ext cx="4394196" cy="622543"/>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sSub>
                        <m:sSubPr>
                          <m:ctrlPr>
                            <a:rPr lang="en-US" sz="1333" i="1" kern="0">
                              <a:solidFill>
                                <a:srgbClr val="836967"/>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𝐿𝑄</m:t>
                          </m:r>
                        </m:sub>
                      </m:sSub>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e>
                      </m:d>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𝑒𝑥𝑝</m:t>
                      </m:r>
                      <m:d>
                        <m:dPr>
                          <m:ctrlPr>
                            <a:rPr lang="en-US" sz="1333" i="1" kern="0">
                              <a:solidFill>
                                <a:srgbClr val="836967"/>
                              </a:solidFill>
                              <a:latin typeface="Cambria Math" panose="02040503050406030204" pitchFamily="18" charset="0"/>
                              <a:sym typeface="Arial"/>
                            </a:rPr>
                          </m:ctrlPr>
                        </m:dPr>
                        <m:e>
                          <m:r>
                            <a:rPr lang="en-US" sz="1333" kern="0">
                              <a:solidFill>
                                <a:srgbClr val="000000"/>
                              </a:solidFill>
                              <a:latin typeface="Cambria Math" panose="02040503050406030204" pitchFamily="18" charset="0"/>
                              <a:sym typeface="Arial"/>
                            </a:rPr>
                            <m:t>−</m:t>
                          </m:r>
                          <m:sSub>
                            <m:sSubPr>
                              <m:ctrlPr>
                                <a:rPr lang="en-US" sz="1333" i="1" kern="0">
                                  <a:solidFill>
                                    <a:srgbClr val="836967"/>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𝛼</m:t>
                              </m:r>
                            </m:e>
                            <m:sub>
                              <m:r>
                                <a:rPr lang="en-US" sz="1333" kern="0">
                                  <a:solidFill>
                                    <a:srgbClr val="000000"/>
                                  </a:solidFill>
                                  <a:latin typeface="Cambria Math" panose="02040503050406030204" pitchFamily="18" charset="0"/>
                                  <a:sym typeface="Arial"/>
                                </a:rPr>
                                <m:t>2</m:t>
                              </m:r>
                              <m:r>
                                <a:rPr lang="en-US" sz="1333" i="1" kern="0">
                                  <a:solidFill>
                                    <a:srgbClr val="000000"/>
                                  </a:solidFill>
                                  <a:latin typeface="Cambria Math" panose="02040503050406030204" pitchFamily="18" charset="0"/>
                                  <a:sym typeface="Arial"/>
                                </a:rPr>
                                <m:t>𝑔𝑦</m:t>
                              </m:r>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𝑒𝑠𝑡</m:t>
                              </m:r>
                            </m:sub>
                          </m:sSub>
                          <m:d>
                            <m:dPr>
                              <m:ctrlPr>
                                <a:rPr lang="en-US" sz="1333" i="1" kern="0">
                                  <a:solidFill>
                                    <a:srgbClr val="836967"/>
                                  </a:solidFill>
                                  <a:latin typeface="Cambria Math" panose="02040503050406030204" pitchFamily="18" charset="0"/>
                                  <a:sym typeface="Arial"/>
                                </a:rPr>
                              </m:ctrlPr>
                            </m:dPr>
                            <m:e>
                              <m:r>
                                <a:rPr lang="en-US" sz="1333" i="1" kern="0">
                                  <a:solidFill>
                                    <a:srgbClr val="000000"/>
                                  </a:solidFill>
                                  <a:latin typeface="Cambria Math" panose="02040503050406030204" pitchFamily="18" charset="0"/>
                                  <a:sym typeface="Arial"/>
                                </a:rPr>
                                <m:t>𝐷𝑜𝑠𝑒</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r>
                                <a:rPr lang="en-US" sz="1333" kern="0">
                                  <a:solidFill>
                                    <a:srgbClr val="000000"/>
                                  </a:solidFill>
                                  <a:latin typeface="Cambria Math" panose="02040503050406030204" pitchFamily="18" charset="0"/>
                                  <a:sym typeface="Arial"/>
                                </a:rPr>
                                <m:t>+</m:t>
                              </m:r>
                              <m:f>
                                <m:fPr>
                                  <m:ctrlPr>
                                    <a:rPr lang="en-US" sz="1333" i="1" kern="0">
                                      <a:solidFill>
                                        <a:srgbClr val="836967"/>
                                      </a:solidFill>
                                      <a:latin typeface="Cambria Math" panose="02040503050406030204" pitchFamily="18" charset="0"/>
                                      <a:sym typeface="Arial"/>
                                    </a:rPr>
                                  </m:ctrlPr>
                                </m:fPr>
                                <m:num>
                                  <m:sSup>
                                    <m:sSupPr>
                                      <m:ctrlPr>
                                        <a:rPr lang="en-US" sz="1333" i="1" kern="0">
                                          <a:solidFill>
                                            <a:srgbClr val="836967"/>
                                          </a:solidFill>
                                          <a:latin typeface="Cambria Math" panose="02040503050406030204" pitchFamily="18" charset="0"/>
                                          <a:sym typeface="Arial"/>
                                        </a:rPr>
                                      </m:ctrlPr>
                                    </m:sSupPr>
                                    <m:e>
                                      <m:r>
                                        <a:rPr lang="en-US" sz="1333" i="1" kern="0">
                                          <a:solidFill>
                                            <a:srgbClr val="000000"/>
                                          </a:solidFill>
                                          <a:latin typeface="Cambria Math" panose="02040503050406030204" pitchFamily="18" charset="0"/>
                                          <a:sym typeface="Arial"/>
                                        </a:rPr>
                                        <m:t>𝐷𝑜𝑠𝑒</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e>
                                    <m:sup>
                                      <m:r>
                                        <a:rPr lang="en-US" sz="1333" kern="0">
                                          <a:solidFill>
                                            <a:srgbClr val="000000"/>
                                          </a:solidFill>
                                          <a:latin typeface="Cambria Math" panose="02040503050406030204" pitchFamily="18" charset="0"/>
                                          <a:sym typeface="Arial"/>
                                        </a:rPr>
                                        <m:t>2</m:t>
                                      </m:r>
                                    </m:sup>
                                  </m:sSup>
                                </m:num>
                                <m:den>
                                  <m:sSub>
                                    <m:sSubPr>
                                      <m:ctrlPr>
                                        <a:rPr lang="en-US" sz="1333" i="1" kern="0">
                                          <a:solidFill>
                                            <a:srgbClr val="836967"/>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𝛼</m:t>
                                      </m:r>
                                    </m:e>
                                    <m:sub>
                                      <m:r>
                                        <a:rPr lang="en-US" sz="1333" i="1" kern="0">
                                          <a:solidFill>
                                            <a:srgbClr val="000000"/>
                                          </a:solidFill>
                                          <a:latin typeface="Cambria Math" panose="02040503050406030204" pitchFamily="18" charset="0"/>
                                          <a:sym typeface="Arial"/>
                                        </a:rPr>
                                        <m:t>𝑅𝑇</m:t>
                                      </m:r>
                                    </m:sub>
                                  </m:sSub>
                                  <m:sSub>
                                    <m:sSubPr>
                                      <m:ctrlPr>
                                        <a:rPr lang="en-US" sz="1333" i="1" kern="0">
                                          <a:solidFill>
                                            <a:srgbClr val="836967"/>
                                          </a:solidFill>
                                          <a:latin typeface="Cambria Math" panose="02040503050406030204" pitchFamily="18" charset="0"/>
                                          <a:sym typeface="Arial"/>
                                        </a:rPr>
                                      </m:ctrlPr>
                                    </m:sSubPr>
                                    <m:e>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𝛽</m:t>
                                      </m:r>
                                    </m:e>
                                    <m:sub>
                                      <m:r>
                                        <a:rPr lang="en-US" sz="1333" i="1" kern="0">
                                          <a:solidFill>
                                            <a:srgbClr val="000000"/>
                                          </a:solidFill>
                                          <a:latin typeface="Cambria Math" panose="02040503050406030204" pitchFamily="18" charset="0"/>
                                          <a:sym typeface="Arial"/>
                                        </a:rPr>
                                        <m:t>𝑅𝑇</m:t>
                                      </m:r>
                                    </m:sub>
                                  </m:sSub>
                                </m:den>
                              </m:f>
                            </m:e>
                          </m:d>
                        </m:e>
                      </m:d>
                    </m:oMath>
                  </m:oMathPara>
                </a14:m>
                <a:endParaRPr lang="en-US" sz="1333" kern="0" dirty="0">
                  <a:solidFill>
                    <a:srgbClr val="000000"/>
                  </a:solidFill>
                  <a:latin typeface="Arial"/>
                  <a:cs typeface="Arial"/>
                  <a:sym typeface="Arial"/>
                </a:endParaRPr>
              </a:p>
            </p:txBody>
          </p:sp>
        </mc:Choice>
        <mc:Fallback xmlns="">
          <p:sp>
            <p:nvSpPr>
              <p:cNvPr id="17" name="TextBox 16">
                <a:extLst>
                  <a:ext uri="{FF2B5EF4-FFF2-40B4-BE49-F238E27FC236}">
                    <a16:creationId xmlns:a16="http://schemas.microsoft.com/office/drawing/2014/main" id="{AA93669F-7AF2-D0BE-D485-B0F01F964352}"/>
                  </a:ext>
                </a:extLst>
              </p:cNvPr>
              <p:cNvSpPr txBox="1">
                <a:spLocks noRot="1" noChangeAspect="1" noMove="1" noResize="1" noEditPoints="1" noAdjustHandles="1" noChangeArrowheads="1" noChangeShapeType="1" noTextEdit="1"/>
              </p:cNvSpPr>
              <p:nvPr/>
            </p:nvSpPr>
            <p:spPr>
              <a:xfrm>
                <a:off x="3169273" y="3000118"/>
                <a:ext cx="4394196" cy="622543"/>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4B246CE-EDD6-4B77-8D7B-A7074F7E537B}"/>
                  </a:ext>
                </a:extLst>
              </p:cNvPr>
              <p:cNvSpPr txBox="1"/>
              <p:nvPr/>
            </p:nvSpPr>
            <p:spPr>
              <a:xfrm>
                <a:off x="2846803" y="5666314"/>
                <a:ext cx="5039135" cy="622543"/>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sSub>
                        <m:sSubPr>
                          <m:ctrlPr>
                            <a:rPr lang="en-US" sz="1333" i="1" kern="0" smtClea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1333" b="0" i="1" kern="0" smtClea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𝑉</m:t>
                          </m:r>
                        </m:sub>
                      </m:sSub>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e>
                      </m:d>
                      <m:r>
                        <a:rPr lang="en-US" sz="1333" kern="0">
                          <a:solidFill>
                            <a:srgbClr val="000000"/>
                          </a:solidFill>
                          <a:latin typeface="Cambria Math" panose="02040503050406030204" pitchFamily="18" charset="0"/>
                          <a:sym typeface="Arial"/>
                        </a:rPr>
                        <m:t>= </m:t>
                      </m:r>
                      <m:r>
                        <a:rPr lang="en-US" sz="1333" i="1" kern="0">
                          <a:solidFill>
                            <a:srgbClr val="000000"/>
                          </a:solidFill>
                          <a:latin typeface="Cambria Math" panose="02040503050406030204" pitchFamily="18" charset="0"/>
                          <a:sym typeface="Arial"/>
                        </a:rPr>
                        <m:t>𝑒𝑥𝑝</m:t>
                      </m:r>
                      <m:d>
                        <m:dPr>
                          <m:ctrlPr>
                            <a:rPr lang="en-US" sz="1333" i="1" kern="0">
                              <a:solidFill>
                                <a:srgbClr val="836967"/>
                              </a:solidFill>
                              <a:latin typeface="Cambria Math" panose="02040503050406030204" pitchFamily="18" charset="0"/>
                              <a:sym typeface="Arial"/>
                            </a:rPr>
                          </m:ctrlPr>
                        </m:dPr>
                        <m:e>
                          <m:r>
                            <a:rPr lang="en-US" sz="1333" kern="0">
                              <a:solidFill>
                                <a:srgbClr val="000000"/>
                              </a:solidFill>
                              <a:latin typeface="Cambria Math" panose="02040503050406030204" pitchFamily="18" charset="0"/>
                              <a:sym typeface="Arial"/>
                            </a:rPr>
                            <m:t>−</m:t>
                          </m:r>
                          <m:f>
                            <m:fPr>
                              <m:ctrlPr>
                                <a:rPr lang="en-US" sz="1333" i="1" kern="0">
                                  <a:solidFill>
                                    <a:srgbClr val="836967"/>
                                  </a:solidFill>
                                  <a:latin typeface="Cambria Math" panose="02040503050406030204" pitchFamily="18" charset="0"/>
                                  <a:sym typeface="Arial"/>
                                </a:rPr>
                              </m:ctrlPr>
                            </m:fPr>
                            <m:num>
                              <m:sSub>
                                <m:sSubPr>
                                  <m:ctrlPr>
                                    <a:rPr lang="en-US" sz="1333" i="1" kern="0">
                                      <a:solidFill>
                                        <a:srgbClr val="836967"/>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𝛼</m:t>
                                  </m:r>
                                </m:e>
                                <m:sub>
                                  <m:r>
                                    <a:rPr lang="en-US" sz="1333" kern="0">
                                      <a:solidFill>
                                        <a:srgbClr val="000000"/>
                                      </a:solidFill>
                                      <a:latin typeface="Cambria Math" panose="02040503050406030204" pitchFamily="18" charset="0"/>
                                      <a:sym typeface="Arial"/>
                                    </a:rPr>
                                    <m:t>2</m:t>
                                  </m:r>
                                  <m:r>
                                    <a:rPr lang="en-US" sz="1333" i="1" kern="0">
                                      <a:solidFill>
                                        <a:srgbClr val="000000"/>
                                      </a:solidFill>
                                      <a:latin typeface="Cambria Math" panose="02040503050406030204" pitchFamily="18" charset="0"/>
                                      <a:sym typeface="Arial"/>
                                    </a:rPr>
                                    <m:t>𝑔𝑦</m:t>
                                  </m:r>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𝑒𝑠𝑡</m:t>
                                  </m:r>
                                </m:sub>
                              </m:sSub>
                            </m:num>
                            <m:den>
                              <m:r>
                                <a:rPr lang="en-US" sz="1333" i="1" kern="0">
                                  <a:solidFill>
                                    <a:srgbClr val="000000"/>
                                  </a:solidFill>
                                  <a:latin typeface="Cambria Math" panose="02040503050406030204" pitchFamily="18" charset="0"/>
                                  <a:sym typeface="Arial"/>
                                </a:rPr>
                                <m:t>𝑂𝐸𝑅</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den>
                          </m:f>
                          <m:d>
                            <m:dPr>
                              <m:ctrlPr>
                                <a:rPr lang="en-US" sz="1333" i="1" kern="0">
                                  <a:solidFill>
                                    <a:srgbClr val="836967"/>
                                  </a:solidFill>
                                  <a:latin typeface="Cambria Math" panose="02040503050406030204" pitchFamily="18" charset="0"/>
                                  <a:sym typeface="Arial"/>
                                </a:rPr>
                              </m:ctrlPr>
                            </m:dPr>
                            <m:e>
                              <m:r>
                                <a:rPr lang="en-US" sz="1333" i="1" kern="0">
                                  <a:solidFill>
                                    <a:srgbClr val="000000"/>
                                  </a:solidFill>
                                  <a:latin typeface="Cambria Math" panose="02040503050406030204" pitchFamily="18" charset="0"/>
                                  <a:sym typeface="Arial"/>
                                </a:rPr>
                                <m:t>𝐷𝑜𝑠𝑒</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r>
                                <a:rPr lang="en-US" sz="1333" kern="0">
                                  <a:solidFill>
                                    <a:srgbClr val="000000"/>
                                  </a:solidFill>
                                  <a:latin typeface="Cambria Math" panose="02040503050406030204" pitchFamily="18" charset="0"/>
                                  <a:sym typeface="Arial"/>
                                </a:rPr>
                                <m:t>+</m:t>
                              </m:r>
                              <m:f>
                                <m:fPr>
                                  <m:ctrlPr>
                                    <a:rPr lang="en-US" sz="1333" i="1" kern="0">
                                      <a:solidFill>
                                        <a:srgbClr val="836967"/>
                                      </a:solidFill>
                                      <a:latin typeface="Cambria Math" panose="02040503050406030204" pitchFamily="18" charset="0"/>
                                      <a:sym typeface="Arial"/>
                                    </a:rPr>
                                  </m:ctrlPr>
                                </m:fPr>
                                <m:num>
                                  <m:sSup>
                                    <m:sSupPr>
                                      <m:ctrlPr>
                                        <a:rPr lang="en-US" sz="1333" i="1" kern="0">
                                          <a:solidFill>
                                            <a:srgbClr val="836967"/>
                                          </a:solidFill>
                                          <a:latin typeface="Cambria Math" panose="02040503050406030204" pitchFamily="18" charset="0"/>
                                          <a:sym typeface="Arial"/>
                                        </a:rPr>
                                      </m:ctrlPr>
                                    </m:sSupPr>
                                    <m:e>
                                      <m:r>
                                        <a:rPr lang="en-US" sz="1333" i="1" kern="0">
                                          <a:solidFill>
                                            <a:srgbClr val="000000"/>
                                          </a:solidFill>
                                          <a:latin typeface="Cambria Math" panose="02040503050406030204" pitchFamily="18" charset="0"/>
                                          <a:sym typeface="Arial"/>
                                        </a:rPr>
                                        <m:t>𝐷𝑜𝑠𝑒</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e>
                                    <m:sup>
                                      <m:r>
                                        <a:rPr lang="en-US" sz="1333" kern="0">
                                          <a:solidFill>
                                            <a:srgbClr val="000000"/>
                                          </a:solidFill>
                                          <a:latin typeface="Cambria Math" panose="02040503050406030204" pitchFamily="18" charset="0"/>
                                          <a:sym typeface="Arial"/>
                                        </a:rPr>
                                        <m:t>2</m:t>
                                      </m:r>
                                    </m:sup>
                                  </m:sSup>
                                </m:num>
                                <m:den>
                                  <m:r>
                                    <a:rPr lang="en-US" sz="1333" i="1" kern="0">
                                      <a:solidFill>
                                        <a:srgbClr val="000000"/>
                                      </a:solidFill>
                                      <a:latin typeface="Cambria Math" panose="02040503050406030204" pitchFamily="18" charset="0"/>
                                      <a:sym typeface="Arial"/>
                                    </a:rPr>
                                    <m:t>𝑂𝐸𝑅</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r>
                                    <a:rPr lang="en-US" sz="1333" kern="0">
                                      <a:solidFill>
                                        <a:srgbClr val="000000"/>
                                      </a:solidFill>
                                      <a:latin typeface="Cambria Math" panose="02040503050406030204" pitchFamily="18" charset="0"/>
                                      <a:sym typeface="Arial"/>
                                    </a:rPr>
                                    <m:t> ∙</m:t>
                                  </m:r>
                                  <m:sSub>
                                    <m:sSubPr>
                                      <m:ctrlPr>
                                        <a:rPr lang="en-US" sz="1333" i="1" kern="0">
                                          <a:solidFill>
                                            <a:srgbClr val="836967"/>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𝛼</m:t>
                                      </m:r>
                                    </m:e>
                                    <m:sub>
                                      <m:r>
                                        <a:rPr lang="en-US" sz="1333" i="1" kern="0">
                                          <a:solidFill>
                                            <a:srgbClr val="000000"/>
                                          </a:solidFill>
                                          <a:latin typeface="Cambria Math" panose="02040503050406030204" pitchFamily="18" charset="0"/>
                                          <a:sym typeface="Arial"/>
                                        </a:rPr>
                                        <m:t>𝑅𝑇</m:t>
                                      </m:r>
                                    </m:sub>
                                  </m:sSub>
                                  <m:sSub>
                                    <m:sSubPr>
                                      <m:ctrlPr>
                                        <a:rPr lang="en-US" sz="1333" i="1" kern="0">
                                          <a:solidFill>
                                            <a:srgbClr val="836967"/>
                                          </a:solidFill>
                                          <a:latin typeface="Cambria Math" panose="02040503050406030204" pitchFamily="18" charset="0"/>
                                          <a:sym typeface="Arial"/>
                                        </a:rPr>
                                      </m:ctrlPr>
                                    </m:sSubPr>
                                    <m:e>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𝛽</m:t>
                                      </m:r>
                                    </m:e>
                                    <m:sub>
                                      <m:r>
                                        <a:rPr lang="en-US" sz="1333" i="1" kern="0">
                                          <a:solidFill>
                                            <a:srgbClr val="000000"/>
                                          </a:solidFill>
                                          <a:latin typeface="Cambria Math" panose="02040503050406030204" pitchFamily="18" charset="0"/>
                                          <a:sym typeface="Arial"/>
                                        </a:rPr>
                                        <m:t>𝑅𝑇</m:t>
                                      </m:r>
                                    </m:sub>
                                  </m:sSub>
                                </m:den>
                              </m:f>
                            </m:e>
                          </m:d>
                        </m:e>
                      </m:d>
                    </m:oMath>
                  </m:oMathPara>
                </a14:m>
                <a:endParaRPr lang="en-US" sz="1333" kern="0" dirty="0">
                  <a:solidFill>
                    <a:srgbClr val="000000"/>
                  </a:solidFill>
                  <a:latin typeface="Arial"/>
                  <a:cs typeface="Arial"/>
                  <a:sym typeface="Arial"/>
                </a:endParaRPr>
              </a:p>
            </p:txBody>
          </p:sp>
        </mc:Choice>
        <mc:Fallback xmlns="">
          <p:sp>
            <p:nvSpPr>
              <p:cNvPr id="20" name="TextBox 19">
                <a:extLst>
                  <a:ext uri="{FF2B5EF4-FFF2-40B4-BE49-F238E27FC236}">
                    <a16:creationId xmlns:a16="http://schemas.microsoft.com/office/drawing/2014/main" id="{44B246CE-EDD6-4B77-8D7B-A7074F7E537B}"/>
                  </a:ext>
                </a:extLst>
              </p:cNvPr>
              <p:cNvSpPr txBox="1">
                <a:spLocks noRot="1" noChangeAspect="1" noMove="1" noResize="1" noEditPoints="1" noAdjustHandles="1" noChangeArrowheads="1" noChangeShapeType="1" noTextEdit="1"/>
              </p:cNvSpPr>
              <p:nvPr/>
            </p:nvSpPr>
            <p:spPr>
              <a:xfrm>
                <a:off x="2846803" y="5666314"/>
                <a:ext cx="5039135" cy="622543"/>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3E891F9-F2EC-1DDC-B6A1-D55E32AC09AB}"/>
                  </a:ext>
                </a:extLst>
              </p:cNvPr>
              <p:cNvSpPr txBox="1"/>
              <p:nvPr/>
            </p:nvSpPr>
            <p:spPr>
              <a:xfrm>
                <a:off x="3189320" y="4381025"/>
                <a:ext cx="4467377" cy="563552"/>
              </a:xfrm>
              <a:prstGeom prst="rect">
                <a:avLst/>
              </a:prstGeom>
              <a:noFill/>
            </p:spPr>
            <p:txBody>
              <a:bodyPr wrap="non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333" i="1" kern="0" smtClea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1333" b="0" i="1" kern="0" smtClea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𝐶</m:t>
                          </m:r>
                        </m:sub>
                      </m:sSub>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333" i="1" kern="0">
                                  <a:solidFill>
                                    <a:srgbClr val="000000"/>
                                  </a:solidFill>
                                  <a:latin typeface="Cambria Math" panose="02040503050406030204" pitchFamily="18" charset="0"/>
                                  <a:ea typeface="Arial Unicode MS" panose="020B0604020202020204" pitchFamily="34" charset="-128"/>
                                  <a:sym typeface="Arial"/>
                                </a:rPr>
                              </m:ctrlPr>
                            </m:acc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333" i="1" ker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𝐿𝑄</m:t>
                          </m:r>
                        </m:sub>
                      </m:sSub>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333" i="1" kern="0">
                                  <a:solidFill>
                                    <a:srgbClr val="000000"/>
                                  </a:solidFill>
                                  <a:latin typeface="Cambria Math" panose="02040503050406030204" pitchFamily="18" charset="0"/>
                                  <a:ea typeface="Arial Unicode MS" panose="020B0604020202020204" pitchFamily="34" charset="-128"/>
                                  <a:sym typeface="Arial"/>
                                </a:rPr>
                              </m:ctrlPr>
                            </m:acc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r>
                        <m:rPr>
                          <m:nor/>
                        </m:rPr>
                        <a:rPr lang="en-US" sz="1333" kern="0">
                          <a:solidFill>
                            <a:srgbClr val="000000"/>
                          </a:solidFill>
                          <a:latin typeface="Times New Roman" panose="02020603050405020304" pitchFamily="18" charset="0"/>
                          <a:ea typeface="Arial Unicode MS" panose="020B0604020202020204" pitchFamily="34" charset="-128"/>
                          <a:cs typeface="Arial"/>
                          <a:sym typeface="Arial"/>
                        </a:rPr>
                        <m:t> + </m:t>
                      </m:r>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sSub>
                            <m:sSubPr>
                              <m:ctrlPr>
                                <a:rPr lang="en-US" sz="1333" i="1" ker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𝐿𝑄</m:t>
                              </m:r>
                            </m:sub>
                          </m:sSub>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333" i="1" kern="0">
                                      <a:solidFill>
                                        <a:srgbClr val="000000"/>
                                      </a:solidFill>
                                      <a:latin typeface="Cambria Math" panose="02040503050406030204" pitchFamily="18" charset="0"/>
                                      <a:ea typeface="Arial Unicode MS" panose="020B0604020202020204" pitchFamily="34" charset="-128"/>
                                      <a:sym typeface="Arial"/>
                                    </a:rPr>
                                  </m:ctrlPr>
                                </m:acc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e>
                      </m:d>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f>
                            <m:fPr>
                              <m:ctrlPr>
                                <a:rPr lang="en-US" sz="1333" i="1" kern="0">
                                  <a:solidFill>
                                    <a:srgbClr val="000000"/>
                                  </a:solidFill>
                                  <a:latin typeface="Cambria Math" panose="02040503050406030204" pitchFamily="18" charset="0"/>
                                  <a:ea typeface="Arial Unicode MS" panose="020B0604020202020204" pitchFamily="34" charset="-128"/>
                                  <a:sym typeface="Arial"/>
                                </a:rPr>
                              </m:ctrlPr>
                            </m:fPr>
                            <m:num>
                              <m:sSub>
                                <m:sSubPr>
                                  <m:ctrlPr>
                                    <a:rPr lang="en-US" sz="1333" i="1" kern="0">
                                      <a:solidFill>
                                        <a:srgbClr val="000000"/>
                                      </a:solidFill>
                                      <a:latin typeface="Cambria Math" panose="02040503050406030204" pitchFamily="18" charset="0"/>
                                      <a:ea typeface="Calibri" panose="020F0502020204030204" pitchFamily="34" charset="0"/>
                                      <a:sym typeface="Arial"/>
                                    </a:rPr>
                                  </m:ctrlPr>
                                </m:sSubPr>
                                <m:e>
                                  <m:acc>
                                    <m:accPr>
                                      <m:chr m:val="̂"/>
                                      <m:ctrlPr>
                                        <a:rPr lang="en-US" sz="1333" i="1" kern="0">
                                          <a:solidFill>
                                            <a:srgbClr val="000000"/>
                                          </a:solidFill>
                                          <a:latin typeface="Cambria Math" panose="02040503050406030204" pitchFamily="18" charset="0"/>
                                          <a:ea typeface="Calibri" panose="020F0502020204030204" pitchFamily="34" charset="0"/>
                                          <a:sym typeface="Arial"/>
                                        </a:rPr>
                                      </m:ctrlPr>
                                    </m:accPr>
                                    <m:e>
                                      <m:r>
                                        <a:rPr lang="en-US" sz="1333"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e>
                                  </m:acc>
                                </m:e>
                                <m:sub>
                                  <m:r>
                                    <a:rPr lang="en-US" sz="1333"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𝐸</m:t>
                                  </m:r>
                                </m:sub>
                              </m:sSub>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333" i="1" kern="0">
                                          <a:solidFill>
                                            <a:srgbClr val="000000"/>
                                          </a:solidFill>
                                          <a:latin typeface="Cambria Math" panose="02040503050406030204" pitchFamily="18" charset="0"/>
                                          <a:ea typeface="Arial Unicode MS" panose="020B0604020202020204" pitchFamily="34" charset="-128"/>
                                          <a:sym typeface="Arial"/>
                                        </a:rPr>
                                      </m:ctrlPr>
                                    </m:acc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333" i="1" kern="0">
                                      <a:solidFill>
                                        <a:srgbClr val="000000"/>
                                      </a:solidFill>
                                      <a:latin typeface="Cambria Math" panose="02040503050406030204" pitchFamily="18" charset="0"/>
                                      <a:ea typeface="Calibri" panose="020F0502020204030204" pitchFamily="34" charset="0"/>
                                      <a:sym typeface="Arial"/>
                                    </a:rPr>
                                  </m:ctrlPr>
                                </m:sSubPr>
                                <m:e>
                                  <m:acc>
                                    <m:accPr>
                                      <m:chr m:val="̂"/>
                                      <m:ctrlPr>
                                        <a:rPr lang="en-US" sz="1333" i="1" kern="0">
                                          <a:solidFill>
                                            <a:srgbClr val="000000"/>
                                          </a:solidFill>
                                          <a:latin typeface="Cambria Math" panose="02040503050406030204" pitchFamily="18" charset="0"/>
                                          <a:ea typeface="Calibri" panose="020F0502020204030204" pitchFamily="34" charset="0"/>
                                          <a:sym typeface="Arial"/>
                                        </a:rPr>
                                      </m:ctrlPr>
                                    </m:accPr>
                                    <m:e>
                                      <m:r>
                                        <a:rPr lang="en-US" sz="1333"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e>
                                  </m:acc>
                                </m:e>
                                <m:sub>
                                  <m:r>
                                    <a:rPr lang="en-US" sz="1333"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sub>
                              </m:sSub>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333" i="1" kern="0">
                                          <a:solidFill>
                                            <a:srgbClr val="000000"/>
                                          </a:solidFill>
                                          <a:latin typeface="Cambria Math" panose="02040503050406030204" pitchFamily="18" charset="0"/>
                                          <a:ea typeface="Arial Unicode MS" panose="020B0604020202020204" pitchFamily="34" charset="-128"/>
                                          <a:sym typeface="Arial"/>
                                        </a:rPr>
                                      </m:ctrlPr>
                                    </m:acc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num>
                            <m:den>
                              <m:sSub>
                                <m:sSubPr>
                                  <m:ctrlPr>
                                    <a:rPr lang="en-US" sz="1333" i="1" ker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𝜃</m:t>
                                  </m:r>
                                </m:e>
                                <m:sub>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333" i="1" ker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𝜃</m:t>
                                  </m:r>
                                </m:e>
                                <m:sub>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en>
                          </m:f>
                        </m:e>
                      </m:d>
                    </m:oMath>
                  </m:oMathPara>
                </a14:m>
                <a:endParaRPr lang="en-US" sz="1333" kern="0" dirty="0">
                  <a:solidFill>
                    <a:srgbClr val="000000"/>
                  </a:solidFill>
                  <a:latin typeface="Arial"/>
                  <a:cs typeface="Arial"/>
                  <a:sym typeface="Arial"/>
                </a:endParaRPr>
              </a:p>
            </p:txBody>
          </p:sp>
        </mc:Choice>
        <mc:Fallback xmlns="">
          <p:sp>
            <p:nvSpPr>
              <p:cNvPr id="28" name="TextBox 27">
                <a:extLst>
                  <a:ext uri="{FF2B5EF4-FFF2-40B4-BE49-F238E27FC236}">
                    <a16:creationId xmlns:a16="http://schemas.microsoft.com/office/drawing/2014/main" id="{F3E891F9-F2EC-1DDC-B6A1-D55E32AC09AB}"/>
                  </a:ext>
                </a:extLst>
              </p:cNvPr>
              <p:cNvSpPr txBox="1">
                <a:spLocks noRot="1" noChangeAspect="1" noMove="1" noResize="1" noEditPoints="1" noAdjustHandles="1" noChangeArrowheads="1" noChangeShapeType="1" noTextEdit="1"/>
              </p:cNvSpPr>
              <p:nvPr/>
            </p:nvSpPr>
            <p:spPr>
              <a:xfrm>
                <a:off x="3189320" y="4381025"/>
                <a:ext cx="4467377" cy="563552"/>
              </a:xfrm>
              <a:prstGeom prst="rect">
                <a:avLst/>
              </a:prstGeom>
              <a:blipFill>
                <a:blip r:embed="rId15"/>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B48876D-79A1-F08C-A264-0430C5E5D627}"/>
              </a:ext>
            </a:extLst>
          </p:cNvPr>
          <p:cNvSpPr txBox="1"/>
          <p:nvPr/>
        </p:nvSpPr>
        <p:spPr>
          <a:xfrm>
            <a:off x="132530" y="2158498"/>
            <a:ext cx="3190297" cy="338554"/>
          </a:xfrm>
          <a:prstGeom prst="rect">
            <a:avLst/>
          </a:prstGeom>
          <a:noFill/>
        </p:spPr>
        <p:txBody>
          <a:bodyPr wrap="none" rtlCol="0">
            <a:spAutoFit/>
          </a:bodyPr>
          <a:lstStyle/>
          <a:p>
            <a:pPr defTabSz="1219170">
              <a:buClr>
                <a:srgbClr val="000000"/>
              </a:buClr>
            </a:pPr>
            <a:r>
              <a:rPr lang="en-US" sz="1600" b="1" i="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Three scenarios to vary RT efficacy</a:t>
            </a:r>
          </a:p>
        </p:txBody>
      </p:sp>
      <p:sp>
        <p:nvSpPr>
          <p:cNvPr id="3" name="TextBox 2">
            <a:extLst>
              <a:ext uri="{FF2B5EF4-FFF2-40B4-BE49-F238E27FC236}">
                <a16:creationId xmlns:a16="http://schemas.microsoft.com/office/drawing/2014/main" id="{E12DE173-BF47-607B-8C88-A0FB8D9B782F}"/>
              </a:ext>
            </a:extLst>
          </p:cNvPr>
          <p:cNvSpPr txBox="1"/>
          <p:nvPr/>
        </p:nvSpPr>
        <p:spPr>
          <a:xfrm>
            <a:off x="2970443" y="1197195"/>
            <a:ext cx="1494320" cy="338554"/>
          </a:xfrm>
          <a:prstGeom prst="rect">
            <a:avLst/>
          </a:prstGeom>
          <a:noFill/>
        </p:spPr>
        <p:txBody>
          <a:bodyPr wrap="none" rtlCol="0">
            <a:spAutoFit/>
          </a:bodyPr>
          <a:lstStyle/>
          <a:p>
            <a:pPr defTabSz="1219170">
              <a:buClr>
                <a:srgbClr val="000000"/>
              </a:buClr>
            </a:pPr>
            <a:r>
              <a:rPr lang="en-US" sz="1600" i="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Response to RT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151E8D9-D316-6EC9-B0DF-022D97577943}"/>
                  </a:ext>
                </a:extLst>
              </p:cNvPr>
              <p:cNvSpPr txBox="1"/>
              <p:nvPr/>
            </p:nvSpPr>
            <p:spPr>
              <a:xfrm>
                <a:off x="9604111" y="5361260"/>
                <a:ext cx="2428624" cy="76918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00" i="1" kern="0">
                              <a:solidFill>
                                <a:srgbClr val="836967"/>
                              </a:solidFill>
                              <a:latin typeface="Cambria Math" panose="02040503050406030204" pitchFamily="18" charset="0"/>
                              <a:sym typeface="Arial"/>
                            </a:rPr>
                          </m:ctrlPr>
                        </m:sSubPr>
                        <m:e>
                          <m:r>
                            <a:rPr lang="en-US" sz="1400" i="1" kern="0">
                              <a:solidFill>
                                <a:srgbClr val="000000"/>
                              </a:solidFill>
                              <a:latin typeface="Cambria Math" panose="02040503050406030204" pitchFamily="18" charset="0"/>
                              <a:sym typeface="Arial"/>
                            </a:rPr>
                            <m:t>𝛼</m:t>
                          </m:r>
                        </m:e>
                        <m:sub>
                          <m:r>
                            <a:rPr lang="en-US" sz="1400" kern="0">
                              <a:solidFill>
                                <a:srgbClr val="000000"/>
                              </a:solidFill>
                              <a:latin typeface="Cambria Math" panose="02040503050406030204" pitchFamily="18" charset="0"/>
                              <a:sym typeface="Arial"/>
                            </a:rPr>
                            <m:t>2</m:t>
                          </m:r>
                          <m:r>
                            <a:rPr lang="en-US" sz="1400" i="1" kern="0">
                              <a:solidFill>
                                <a:srgbClr val="000000"/>
                              </a:solidFill>
                              <a:latin typeface="Cambria Math" panose="02040503050406030204" pitchFamily="18" charset="0"/>
                              <a:sym typeface="Arial"/>
                            </a:rPr>
                            <m:t>𝑔𝑦</m:t>
                          </m:r>
                          <m:r>
                            <a:rPr lang="en-US" sz="1400" kern="0">
                              <a:solidFill>
                                <a:srgbClr val="000000"/>
                              </a:solidFill>
                              <a:latin typeface="Cambria Math" panose="02040503050406030204" pitchFamily="18" charset="0"/>
                              <a:sym typeface="Arial"/>
                            </a:rPr>
                            <m:t>,</m:t>
                          </m:r>
                          <m:r>
                            <a:rPr lang="en-US" sz="1400" i="1" kern="0">
                              <a:solidFill>
                                <a:srgbClr val="000000"/>
                              </a:solidFill>
                              <a:latin typeface="Cambria Math" panose="02040503050406030204" pitchFamily="18" charset="0"/>
                              <a:sym typeface="Arial"/>
                            </a:rPr>
                            <m:t>𝑒𝑠𝑡</m:t>
                          </m:r>
                        </m:sub>
                      </m:sSub>
                      <m:r>
                        <a:rPr lang="en-US" sz="1400" kern="0">
                          <a:solidFill>
                            <a:srgbClr val="000000"/>
                          </a:solidFill>
                          <a:latin typeface="Cambria Math" panose="02040503050406030204" pitchFamily="18" charset="0"/>
                          <a:sym typeface="Arial"/>
                        </a:rPr>
                        <m:t>= </m:t>
                      </m:r>
                      <m:f>
                        <m:fPr>
                          <m:ctrlPr>
                            <a:rPr lang="en-US" sz="1400" i="1" kern="0">
                              <a:solidFill>
                                <a:srgbClr val="836967"/>
                              </a:solidFill>
                              <a:latin typeface="Cambria Math" panose="02040503050406030204" pitchFamily="18" charset="0"/>
                              <a:sym typeface="Arial"/>
                            </a:rPr>
                          </m:ctrlPr>
                        </m:fPr>
                        <m:num>
                          <m:r>
                            <m:rPr>
                              <m:sty m:val="p"/>
                            </m:rPr>
                            <a:rPr lang="en-US" sz="1400" kern="0">
                              <a:solidFill>
                                <a:srgbClr val="000000"/>
                              </a:solidFill>
                              <a:latin typeface="Cambria Math" panose="02040503050406030204" pitchFamily="18" charset="0"/>
                              <a:sym typeface="Arial"/>
                            </a:rPr>
                            <m:t>ln</m:t>
                          </m:r>
                          <m:d>
                            <m:dPr>
                              <m:ctrlPr>
                                <a:rPr lang="en-US" sz="1400" i="1" kern="0">
                                  <a:solidFill>
                                    <a:srgbClr val="000000"/>
                                  </a:solidFill>
                                  <a:latin typeface="Cambria Math" panose="02040503050406030204" pitchFamily="18" charset="0"/>
                                  <a:sym typeface="Arial"/>
                                </a:rPr>
                              </m:ctrlPr>
                            </m:dPr>
                            <m:e>
                              <m:sSub>
                                <m:sSubPr>
                                  <m:ctrlPr>
                                    <a:rPr lang="en-US" sz="1400" i="1" kern="0">
                                      <a:solidFill>
                                        <a:srgbClr val="836967"/>
                                      </a:solidFill>
                                      <a:latin typeface="Cambria Math" panose="02040503050406030204" pitchFamily="18" charset="0"/>
                                      <a:sym typeface="Arial"/>
                                    </a:rPr>
                                  </m:ctrlPr>
                                </m:sSubPr>
                                <m:e>
                                  <m:r>
                                    <a:rPr lang="en-US" sz="1400" i="1" kern="0">
                                      <a:solidFill>
                                        <a:srgbClr val="000000"/>
                                      </a:solidFill>
                                      <a:latin typeface="Cambria Math" panose="02040503050406030204" pitchFamily="18" charset="0"/>
                                      <a:sym typeface="Arial"/>
                                    </a:rPr>
                                    <m:t>𝑆𝐹</m:t>
                                  </m:r>
                                </m:e>
                                <m:sub>
                                  <m:r>
                                    <a:rPr lang="en-US" sz="1400" i="1" kern="0">
                                      <a:solidFill>
                                        <a:srgbClr val="000000"/>
                                      </a:solidFill>
                                      <a:latin typeface="Cambria Math" panose="02040503050406030204" pitchFamily="18" charset="0"/>
                                      <a:sym typeface="Arial"/>
                                    </a:rPr>
                                    <m:t>𝑡𝑎𝑟𝑔𝑒𝑡</m:t>
                                  </m:r>
                                </m:sub>
                              </m:sSub>
                            </m:e>
                          </m:d>
                        </m:num>
                        <m:den>
                          <m:r>
                            <a:rPr lang="en-US" sz="1400" kern="0">
                              <a:solidFill>
                                <a:srgbClr val="000000"/>
                              </a:solidFill>
                              <a:latin typeface="Cambria Math" panose="02040503050406030204" pitchFamily="18" charset="0"/>
                              <a:sym typeface="Arial"/>
                            </a:rPr>
                            <m:t>2+ </m:t>
                          </m:r>
                          <m:f>
                            <m:fPr>
                              <m:ctrlPr>
                                <a:rPr lang="en-US" sz="1400" i="1" kern="0">
                                  <a:solidFill>
                                    <a:srgbClr val="836967"/>
                                  </a:solidFill>
                                  <a:latin typeface="Cambria Math" panose="02040503050406030204" pitchFamily="18" charset="0"/>
                                  <a:sym typeface="Arial"/>
                                </a:rPr>
                              </m:ctrlPr>
                            </m:fPr>
                            <m:num>
                              <m:sSup>
                                <m:sSupPr>
                                  <m:ctrlPr>
                                    <a:rPr lang="en-US" sz="1400" i="1" kern="0">
                                      <a:solidFill>
                                        <a:srgbClr val="836967"/>
                                      </a:solidFill>
                                      <a:latin typeface="Cambria Math" panose="02040503050406030204" pitchFamily="18" charset="0"/>
                                      <a:sym typeface="Arial"/>
                                    </a:rPr>
                                  </m:ctrlPr>
                                </m:sSupPr>
                                <m:e>
                                  <m:r>
                                    <a:rPr lang="en-US" sz="1400" kern="0">
                                      <a:solidFill>
                                        <a:srgbClr val="000000"/>
                                      </a:solidFill>
                                      <a:latin typeface="Cambria Math" panose="02040503050406030204" pitchFamily="18" charset="0"/>
                                      <a:sym typeface="Arial"/>
                                    </a:rPr>
                                    <m:t>2</m:t>
                                  </m:r>
                                </m:e>
                                <m:sup>
                                  <m:r>
                                    <a:rPr lang="en-US" sz="1400" kern="0">
                                      <a:solidFill>
                                        <a:srgbClr val="000000"/>
                                      </a:solidFill>
                                      <a:latin typeface="Cambria Math" panose="02040503050406030204" pitchFamily="18" charset="0"/>
                                      <a:sym typeface="Arial"/>
                                    </a:rPr>
                                    <m:t>2</m:t>
                                  </m:r>
                                </m:sup>
                              </m:sSup>
                            </m:num>
                            <m:den>
                              <m:sSub>
                                <m:sSubPr>
                                  <m:ctrlPr>
                                    <a:rPr lang="en-US" sz="1400" i="1" kern="0">
                                      <a:solidFill>
                                        <a:srgbClr val="836967"/>
                                      </a:solidFill>
                                      <a:latin typeface="Cambria Math" panose="02040503050406030204" pitchFamily="18" charset="0"/>
                                      <a:sym typeface="Arial"/>
                                    </a:rPr>
                                  </m:ctrlPr>
                                </m:sSubPr>
                                <m:e>
                                  <m:r>
                                    <a:rPr lang="en-US" sz="1400" i="1" kern="0">
                                      <a:solidFill>
                                        <a:srgbClr val="000000"/>
                                      </a:solidFill>
                                      <a:latin typeface="Cambria Math" panose="02040503050406030204" pitchFamily="18" charset="0"/>
                                      <a:sym typeface="Arial"/>
                                    </a:rPr>
                                    <m:t>𝛼</m:t>
                                  </m:r>
                                </m:e>
                                <m:sub>
                                  <m:r>
                                    <a:rPr lang="en-US" sz="1400" i="1" kern="0">
                                      <a:solidFill>
                                        <a:srgbClr val="000000"/>
                                      </a:solidFill>
                                      <a:latin typeface="Cambria Math" panose="02040503050406030204" pitchFamily="18" charset="0"/>
                                      <a:sym typeface="Arial"/>
                                    </a:rPr>
                                    <m:t>𝑅𝑇</m:t>
                                  </m:r>
                                </m:sub>
                              </m:sSub>
                              <m:sSub>
                                <m:sSubPr>
                                  <m:ctrlPr>
                                    <a:rPr lang="en-US" sz="1400" i="1" kern="0">
                                      <a:solidFill>
                                        <a:srgbClr val="836967"/>
                                      </a:solidFill>
                                      <a:latin typeface="Cambria Math" panose="02040503050406030204" pitchFamily="18" charset="0"/>
                                      <a:sym typeface="Arial"/>
                                    </a:rPr>
                                  </m:ctrlPr>
                                </m:sSubPr>
                                <m:e>
                                  <m:r>
                                    <a:rPr lang="en-US" sz="1400" kern="0">
                                      <a:solidFill>
                                        <a:srgbClr val="000000"/>
                                      </a:solidFill>
                                      <a:latin typeface="Cambria Math" panose="02040503050406030204" pitchFamily="18" charset="0"/>
                                      <a:sym typeface="Arial"/>
                                    </a:rPr>
                                    <m:t>/</m:t>
                                  </m:r>
                                  <m:r>
                                    <a:rPr lang="en-US" sz="1400" i="1" kern="0">
                                      <a:solidFill>
                                        <a:srgbClr val="000000"/>
                                      </a:solidFill>
                                      <a:latin typeface="Cambria Math" panose="02040503050406030204" pitchFamily="18" charset="0"/>
                                      <a:sym typeface="Arial"/>
                                    </a:rPr>
                                    <m:t>𝛽</m:t>
                                  </m:r>
                                </m:e>
                                <m:sub>
                                  <m:r>
                                    <a:rPr lang="en-US" sz="1400" i="1" kern="0">
                                      <a:solidFill>
                                        <a:srgbClr val="000000"/>
                                      </a:solidFill>
                                      <a:latin typeface="Cambria Math" panose="02040503050406030204" pitchFamily="18" charset="0"/>
                                      <a:sym typeface="Arial"/>
                                    </a:rPr>
                                    <m:t>𝑅𝑇</m:t>
                                  </m:r>
                                </m:sub>
                              </m:sSub>
                            </m:den>
                          </m:f>
                        </m:den>
                      </m:f>
                    </m:oMath>
                  </m:oMathPara>
                </a14:m>
                <a:endParaRPr lang="en-US" sz="1400" kern="0" dirty="0">
                  <a:solidFill>
                    <a:srgbClr val="000000"/>
                  </a:solidFill>
                  <a:latin typeface="Arial"/>
                  <a:cs typeface="Arial"/>
                  <a:sym typeface="Arial"/>
                </a:endParaRPr>
              </a:p>
            </p:txBody>
          </p:sp>
        </mc:Choice>
        <mc:Fallback xmlns="">
          <p:sp>
            <p:nvSpPr>
              <p:cNvPr id="7" name="TextBox 6">
                <a:extLst>
                  <a:ext uri="{FF2B5EF4-FFF2-40B4-BE49-F238E27FC236}">
                    <a16:creationId xmlns:a16="http://schemas.microsoft.com/office/drawing/2014/main" id="{E151E8D9-D316-6EC9-B0DF-022D97577943}"/>
                  </a:ext>
                </a:extLst>
              </p:cNvPr>
              <p:cNvSpPr txBox="1">
                <a:spLocks noRot="1" noChangeAspect="1" noMove="1" noResize="1" noEditPoints="1" noAdjustHandles="1" noChangeArrowheads="1" noChangeShapeType="1" noTextEdit="1"/>
              </p:cNvSpPr>
              <p:nvPr/>
            </p:nvSpPr>
            <p:spPr>
              <a:xfrm>
                <a:off x="9604111" y="5361260"/>
                <a:ext cx="2428624" cy="769185"/>
              </a:xfrm>
              <a:prstGeom prst="rect">
                <a:avLst/>
              </a:prstGeom>
              <a:blipFill>
                <a:blip r:embed="rId16"/>
                <a:stretch>
                  <a:fillRect b="-4839"/>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2">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3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3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p:bldP spid="222" grpId="0" build="p"/>
      <p:bldP spid="13" grpId="0"/>
      <p:bldP spid="15" grpId="0"/>
      <p:bldP spid="17" grpId="0"/>
      <p:bldP spid="20" grpId="0"/>
      <p:bldP spid="28" grpId="0"/>
      <p:bldP spid="2" grpId="0"/>
      <p:bldP spid="3"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407">
          <a:extLst>
            <a:ext uri="{FF2B5EF4-FFF2-40B4-BE49-F238E27FC236}">
              <a16:creationId xmlns:a16="http://schemas.microsoft.com/office/drawing/2014/main" id="{1C652F54-CC0C-7325-D1F9-B2A11F0379EB}"/>
            </a:ext>
          </a:extLst>
        </p:cNvPr>
        <p:cNvGrpSpPr/>
        <p:nvPr/>
      </p:nvGrpSpPr>
      <p:grpSpPr>
        <a:xfrm>
          <a:off x="0" y="0"/>
          <a:ext cx="0" cy="0"/>
          <a:chOff x="0" y="0"/>
          <a:chExt cx="0" cy="0"/>
        </a:xfrm>
      </p:grpSpPr>
      <p:sp>
        <p:nvSpPr>
          <p:cNvPr id="54" name="Rounded Rectangle 53">
            <a:extLst>
              <a:ext uri="{FF2B5EF4-FFF2-40B4-BE49-F238E27FC236}">
                <a16:creationId xmlns:a16="http://schemas.microsoft.com/office/drawing/2014/main" id="{88D0CB2F-04B6-F78D-C3B9-C471EDC1808D}"/>
              </a:ext>
            </a:extLst>
          </p:cNvPr>
          <p:cNvSpPr/>
          <p:nvPr/>
        </p:nvSpPr>
        <p:spPr>
          <a:xfrm>
            <a:off x="5630351" y="725217"/>
            <a:ext cx="3999557" cy="858612"/>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Times New Roman" panose="02020603050405020304" pitchFamily="18" charset="0"/>
              <a:cs typeface="Times New Roman" panose="02020603050405020304" pitchFamily="18" charset="0"/>
              <a:sym typeface="Arial"/>
            </a:endParaRPr>
          </a:p>
        </p:txBody>
      </p:sp>
      <p:sp>
        <p:nvSpPr>
          <p:cNvPr id="5" name="Google Shape;56;p13">
            <a:extLst>
              <a:ext uri="{FF2B5EF4-FFF2-40B4-BE49-F238E27FC236}">
                <a16:creationId xmlns:a16="http://schemas.microsoft.com/office/drawing/2014/main" id="{6D570C1A-889F-F689-9612-6D114D4F44E8}"/>
              </a:ext>
            </a:extLst>
          </p:cNvPr>
          <p:cNvSpPr txBox="1"/>
          <p:nvPr/>
        </p:nvSpPr>
        <p:spPr>
          <a:xfrm>
            <a:off x="2027679" y="80789"/>
            <a:ext cx="8534400" cy="3300804"/>
          </a:xfrm>
          <a:prstGeom prst="rect">
            <a:avLst/>
          </a:prstGeom>
          <a:noFill/>
          <a:ln w="28575" cap="flat" cmpd="sng">
            <a:solidFill>
              <a:srgbClr val="000000"/>
            </a:solidFill>
            <a:prstDash val="solid"/>
            <a:round/>
            <a:headEnd type="none" w="sm" len="sm"/>
            <a:tailEnd type="none" w="sm" len="sm"/>
          </a:ln>
        </p:spPr>
        <p:txBody>
          <a:bodyPr spcFirstLastPara="1" wrap="square" lIns="162535" tIns="162535" rIns="162535" bIns="162535" anchor="t" anchorCtr="0">
            <a:noAutofit/>
          </a:bodyPr>
          <a:lstStyle/>
          <a:p>
            <a:pPr algn="ctr" defTabSz="1219170">
              <a:buClr>
                <a:srgbClr val="000000"/>
              </a:buClr>
            </a:pPr>
            <a:endParaRPr sz="32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Times New Roman"/>
            </a:endParaRPr>
          </a:p>
          <a:p>
            <a:pPr algn="ctr" defTabSz="1219170">
              <a:buClr>
                <a:srgbClr val="000000"/>
              </a:buClr>
            </a:pPr>
            <a:endParaRPr sz="32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Times New Roman"/>
            </a:endParaRPr>
          </a:p>
          <a:p>
            <a:pPr defTabSz="1219170">
              <a:buClr>
                <a:srgbClr val="000000"/>
              </a:buClr>
            </a:pPr>
            <a:endParaRPr sz="32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Times New Roman"/>
            </a:endParaRPr>
          </a:p>
          <a:p>
            <a:pPr algn="ctr" defTabSz="1219170">
              <a:buClr>
                <a:srgbClr val="000000"/>
              </a:buClr>
            </a:pPr>
            <a:endParaRPr sz="32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Times New Roman"/>
            </a:endParaRPr>
          </a:p>
        </p:txBody>
      </p:sp>
      <p:pic>
        <p:nvPicPr>
          <p:cNvPr id="7" name="Picture 6">
            <a:extLst>
              <a:ext uri="{FF2B5EF4-FFF2-40B4-BE49-F238E27FC236}">
                <a16:creationId xmlns:a16="http://schemas.microsoft.com/office/drawing/2014/main" id="{EBB5ADCB-F193-ADB9-3BE7-D4967DFE4AF9}"/>
              </a:ext>
            </a:extLst>
          </p:cNvPr>
          <p:cNvPicPr>
            <a:picLocks noChangeAspect="1"/>
          </p:cNvPicPr>
          <p:nvPr/>
        </p:nvPicPr>
        <p:blipFill>
          <a:blip r:embed="rId3"/>
          <a:stretch>
            <a:fillRect/>
          </a:stretch>
        </p:blipFill>
        <p:spPr>
          <a:xfrm>
            <a:off x="2214556" y="342581"/>
            <a:ext cx="3418949" cy="2564211"/>
          </a:xfrm>
          <a:prstGeom prst="rect">
            <a:avLst/>
          </a:prstGeom>
        </p:spPr>
      </p:pic>
      <p:sp>
        <p:nvSpPr>
          <p:cNvPr id="9" name="TextBox 8">
            <a:extLst>
              <a:ext uri="{FF2B5EF4-FFF2-40B4-BE49-F238E27FC236}">
                <a16:creationId xmlns:a16="http://schemas.microsoft.com/office/drawing/2014/main" id="{1F314B2C-2EA0-4A22-0DF3-FDBEDD869D0B}"/>
              </a:ext>
            </a:extLst>
          </p:cNvPr>
          <p:cNvSpPr txBox="1"/>
          <p:nvPr/>
        </p:nvSpPr>
        <p:spPr>
          <a:xfrm>
            <a:off x="2036832" y="80790"/>
            <a:ext cx="8269949" cy="297454"/>
          </a:xfrm>
          <a:prstGeom prst="rect">
            <a:avLst/>
          </a:prstGeom>
          <a:noFill/>
        </p:spPr>
        <p:txBody>
          <a:bodyPr wrap="square" rtlCol="0">
            <a:spAutoFit/>
          </a:bodyPr>
          <a:lstStyle/>
          <a:p>
            <a:pPr defTabSz="1219170">
              <a:buClr>
                <a:srgbClr val="000000"/>
              </a:buClr>
            </a:pPr>
            <a:r>
              <a:rPr lang="en-US" sz="1333" b="1"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(A) Predictions </a:t>
            </a:r>
            <a:r>
              <a:rPr lang="en" sz="1333" b="1"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Times New Roman"/>
              </a:rPr>
              <a:t>1-month post-RT with SOC dose</a:t>
            </a:r>
            <a:endParaRPr lang="en-US" sz="1333" b="1"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2F01E88-B9AC-6395-A501-7AC753E12E61}"/>
                  </a:ext>
                </a:extLst>
              </p:cNvPr>
              <p:cNvSpPr txBox="1"/>
              <p:nvPr/>
            </p:nvSpPr>
            <p:spPr>
              <a:xfrm rot="16200000">
                <a:off x="2153959" y="1405306"/>
                <a:ext cx="794897" cy="297454"/>
              </a:xfrm>
              <a:prstGeom prst="rect">
                <a:avLst/>
              </a:prstGeom>
              <a:noFill/>
            </p:spPr>
            <p:txBody>
              <a:bodyPr wrap="non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333" i="1" kern="0">
                          <a:solidFill>
                            <a:srgbClr val="000000"/>
                          </a:solidFill>
                          <a:latin typeface="Cambria Math" panose="02040503050406030204" pitchFamily="18" charset="0"/>
                          <a:ea typeface="Cambria Math" panose="02040503050406030204" pitchFamily="18" charset="0"/>
                          <a:sym typeface="Arial"/>
                        </a:rPr>
                        <m:t>%∆</m:t>
                      </m:r>
                      <m:r>
                        <a:rPr lang="en-US" sz="1333" i="1" kern="0">
                          <a:solidFill>
                            <a:srgbClr val="000000"/>
                          </a:solidFill>
                          <a:latin typeface="Cambria Math" panose="02040503050406030204" pitchFamily="18" charset="0"/>
                          <a:ea typeface="Cambria Math" panose="02040503050406030204" pitchFamily="18" charset="0"/>
                          <a:sym typeface="Arial"/>
                        </a:rPr>
                        <m:t>𝑇𝑇𝐶</m:t>
                      </m:r>
                    </m:oMath>
                  </m:oMathPara>
                </a14:m>
                <a:endParaRPr lang="en-US" sz="1333"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p:txBody>
          </p:sp>
        </mc:Choice>
        <mc:Fallback xmlns="">
          <p:sp>
            <p:nvSpPr>
              <p:cNvPr id="11" name="TextBox 10">
                <a:extLst>
                  <a:ext uri="{FF2B5EF4-FFF2-40B4-BE49-F238E27FC236}">
                    <a16:creationId xmlns:a16="http://schemas.microsoft.com/office/drawing/2014/main" id="{92F01E88-B9AC-6395-A501-7AC753E12E61}"/>
                  </a:ext>
                </a:extLst>
              </p:cNvPr>
              <p:cNvSpPr txBox="1">
                <a:spLocks noRot="1" noChangeAspect="1" noMove="1" noResize="1" noEditPoints="1" noAdjustHandles="1" noChangeArrowheads="1" noChangeShapeType="1" noTextEdit="1"/>
              </p:cNvSpPr>
              <p:nvPr/>
            </p:nvSpPr>
            <p:spPr>
              <a:xfrm rot="16200000">
                <a:off x="2153959" y="1405306"/>
                <a:ext cx="794897" cy="2974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FF81FE2-92E6-52EF-D04C-9FF997424D2E}"/>
                  </a:ext>
                </a:extLst>
              </p:cNvPr>
              <p:cNvSpPr txBox="1"/>
              <p:nvPr/>
            </p:nvSpPr>
            <p:spPr>
              <a:xfrm>
                <a:off x="2782351" y="2881435"/>
                <a:ext cx="2217017"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a:t>
                </a:r>
              </a:p>
            </p:txBody>
          </p:sp>
        </mc:Choice>
        <mc:Fallback xmlns="">
          <p:sp>
            <p:nvSpPr>
              <p:cNvPr id="12" name="TextBox 11">
                <a:extLst>
                  <a:ext uri="{FF2B5EF4-FFF2-40B4-BE49-F238E27FC236}">
                    <a16:creationId xmlns:a16="http://schemas.microsoft.com/office/drawing/2014/main" id="{CFF81FE2-92E6-52EF-D04C-9FF997424D2E}"/>
                  </a:ext>
                </a:extLst>
              </p:cNvPr>
              <p:cNvSpPr txBox="1">
                <a:spLocks noRot="1" noChangeAspect="1" noMove="1" noResize="1" noEditPoints="1" noAdjustHandles="1" noChangeArrowheads="1" noChangeShapeType="1" noTextEdit="1"/>
              </p:cNvSpPr>
              <p:nvPr/>
            </p:nvSpPr>
            <p:spPr>
              <a:xfrm>
                <a:off x="2782351" y="2881435"/>
                <a:ext cx="2217017" cy="314445"/>
              </a:xfrm>
              <a:prstGeom prst="rect">
                <a:avLst/>
              </a:prstGeom>
              <a:blipFill>
                <a:blip r:embed="rId5"/>
                <a:stretch>
                  <a:fillRect l="-568" t="-4000" b="-12000"/>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40918F46-ED39-8215-FA15-9E3BC8DE82B9}"/>
              </a:ext>
            </a:extLst>
          </p:cNvPr>
          <p:cNvGrpSpPr/>
          <p:nvPr/>
        </p:nvGrpSpPr>
        <p:grpSpPr>
          <a:xfrm>
            <a:off x="4459234" y="1998033"/>
            <a:ext cx="758431" cy="559916"/>
            <a:chOff x="3391157" y="2299790"/>
            <a:chExt cx="568823" cy="419937"/>
          </a:xfrm>
        </p:grpSpPr>
        <p:pic>
          <p:nvPicPr>
            <p:cNvPr id="16" name="Picture 15">
              <a:extLst>
                <a:ext uri="{FF2B5EF4-FFF2-40B4-BE49-F238E27FC236}">
                  <a16:creationId xmlns:a16="http://schemas.microsoft.com/office/drawing/2014/main" id="{93E0921A-5E3D-2BCB-845E-AFAB10201F38}"/>
                </a:ext>
              </a:extLst>
            </p:cNvPr>
            <p:cNvPicPr>
              <a:picLocks noChangeAspect="1"/>
            </p:cNvPicPr>
            <p:nvPr/>
          </p:nvPicPr>
          <p:blipFill>
            <a:blip r:embed="rId6"/>
            <a:srcRect r="51707" b="4500"/>
            <a:stretch/>
          </p:blipFill>
          <p:spPr>
            <a:xfrm>
              <a:off x="3391157" y="2365179"/>
              <a:ext cx="164928" cy="307687"/>
            </a:xfrm>
            <a:prstGeom prst="rect">
              <a:avLst/>
            </a:prstGeom>
          </p:spPr>
        </p:pic>
        <p:sp>
          <p:nvSpPr>
            <p:cNvPr id="17" name="TextBox 16">
              <a:extLst>
                <a:ext uri="{FF2B5EF4-FFF2-40B4-BE49-F238E27FC236}">
                  <a16:creationId xmlns:a16="http://schemas.microsoft.com/office/drawing/2014/main" id="{E53D0D49-A1E2-2886-60B9-724F5EEE4685}"/>
                </a:ext>
              </a:extLst>
            </p:cNvPr>
            <p:cNvSpPr txBox="1"/>
            <p:nvPr/>
          </p:nvSpPr>
          <p:spPr>
            <a:xfrm>
              <a:off x="3476576" y="2299790"/>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M</a:t>
              </a:r>
              <a:r>
                <a:rPr lang="en-US" sz="1067" kern="0" baseline="-2500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H</a:t>
              </a:r>
              <a:endPar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p:txBody>
        </p:sp>
        <p:sp>
          <p:nvSpPr>
            <p:cNvPr id="18" name="TextBox 17">
              <a:extLst>
                <a:ext uri="{FF2B5EF4-FFF2-40B4-BE49-F238E27FC236}">
                  <a16:creationId xmlns:a16="http://schemas.microsoft.com/office/drawing/2014/main" id="{5C15F4F0-748B-7011-F832-138BA188735B}"/>
                </a:ext>
              </a:extLst>
            </p:cNvPr>
            <p:cNvSpPr txBox="1"/>
            <p:nvPr/>
          </p:nvSpPr>
          <p:spPr>
            <a:xfrm>
              <a:off x="3480532" y="2416563"/>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M</a:t>
              </a:r>
              <a:r>
                <a:rPr lang="en-US" sz="1067" kern="0" baseline="-2500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V</a:t>
              </a:r>
              <a:endPar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p:txBody>
        </p:sp>
        <p:sp>
          <p:nvSpPr>
            <p:cNvPr id="19" name="TextBox 18">
              <a:extLst>
                <a:ext uri="{FF2B5EF4-FFF2-40B4-BE49-F238E27FC236}">
                  <a16:creationId xmlns:a16="http://schemas.microsoft.com/office/drawing/2014/main" id="{1372BEB6-B8C4-E6E2-70A7-BEA980C22CFA}"/>
                </a:ext>
              </a:extLst>
            </p:cNvPr>
            <p:cNvSpPr txBox="1"/>
            <p:nvPr/>
          </p:nvSpPr>
          <p:spPr>
            <a:xfrm>
              <a:off x="3484171" y="2527318"/>
              <a:ext cx="475809" cy="192409"/>
            </a:xfrm>
            <a:prstGeom prst="rect">
              <a:avLst/>
            </a:prstGeom>
            <a:noFill/>
          </p:spPr>
          <p:txBody>
            <a:bodyPr wrap="square">
              <a:spAutoFit/>
            </a:bodyPr>
            <a:lstStyle/>
            <a:p>
              <a:pPr defTabSz="1219170">
                <a:buClr>
                  <a:srgbClr val="000000"/>
                </a:buClr>
              </a:pPr>
              <a:r>
                <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M</a:t>
              </a:r>
              <a:r>
                <a:rPr lang="en-US" sz="1067" kern="0" baseline="-2500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CD</a:t>
              </a:r>
              <a:endPar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p:txBody>
        </p:sp>
      </p:grpSp>
      <p:sp>
        <p:nvSpPr>
          <p:cNvPr id="20" name="TextBox 19">
            <a:extLst>
              <a:ext uri="{FF2B5EF4-FFF2-40B4-BE49-F238E27FC236}">
                <a16:creationId xmlns:a16="http://schemas.microsoft.com/office/drawing/2014/main" id="{17CFBDCD-B55A-2130-632C-A4201823FA6E}"/>
              </a:ext>
            </a:extLst>
          </p:cNvPr>
          <p:cNvSpPr txBox="1"/>
          <p:nvPr/>
        </p:nvSpPr>
        <p:spPr>
          <a:xfrm>
            <a:off x="2947474" y="530787"/>
            <a:ext cx="787395"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Patient 2</a:t>
            </a:r>
          </a:p>
        </p:txBody>
      </p:sp>
      <p:sp>
        <p:nvSpPr>
          <p:cNvPr id="44" name="Google Shape;424;p41">
            <a:extLst>
              <a:ext uri="{FF2B5EF4-FFF2-40B4-BE49-F238E27FC236}">
                <a16:creationId xmlns:a16="http://schemas.microsoft.com/office/drawing/2014/main" id="{77EC6822-12C1-EDDA-BC65-DD810B44B264}"/>
              </a:ext>
            </a:extLst>
          </p:cNvPr>
          <p:cNvSpPr txBox="1"/>
          <p:nvPr/>
        </p:nvSpPr>
        <p:spPr>
          <a:xfrm>
            <a:off x="3053064" y="696763"/>
            <a:ext cx="1882800" cy="636159"/>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267" kern="0" dirty="0">
                <a:solidFill>
                  <a:srgbClr val="38761D"/>
                </a:solidFill>
                <a:latin typeface="Times New Roman" panose="02020603050405020304" pitchFamily="18" charset="0"/>
                <a:ea typeface="Lato" panose="020F0502020204030203" pitchFamily="34" charset="0"/>
                <a:cs typeface="Times New Roman" panose="02020603050405020304" pitchFamily="18" charset="0"/>
                <a:sym typeface="Lato"/>
              </a:rPr>
              <a:t>Tumor cell count increased by X% </a:t>
            </a:r>
            <a:endParaRPr sz="1267" kern="0" dirty="0">
              <a:solidFill>
                <a:srgbClr val="38761D"/>
              </a:solidFill>
              <a:latin typeface="Times New Roman" panose="02020603050405020304" pitchFamily="18" charset="0"/>
              <a:ea typeface="Lato" panose="020F0502020204030203" pitchFamily="34" charset="0"/>
              <a:cs typeface="Times New Roman" panose="02020603050405020304" pitchFamily="18" charset="0"/>
              <a:sym typeface="Lato"/>
            </a:endParaRPr>
          </a:p>
        </p:txBody>
      </p:sp>
      <p:cxnSp>
        <p:nvCxnSpPr>
          <p:cNvPr id="45" name="Google Shape;425;p41">
            <a:extLst>
              <a:ext uri="{FF2B5EF4-FFF2-40B4-BE49-F238E27FC236}">
                <a16:creationId xmlns:a16="http://schemas.microsoft.com/office/drawing/2014/main" id="{A3E7E5DE-3101-8769-F175-FC0B657FC9F3}"/>
              </a:ext>
            </a:extLst>
          </p:cNvPr>
          <p:cNvCxnSpPr>
            <a:cxnSpLocks/>
          </p:cNvCxnSpPr>
          <p:nvPr/>
        </p:nvCxnSpPr>
        <p:spPr>
          <a:xfrm rot="10800000" flipH="1">
            <a:off x="3059137" y="837685"/>
            <a:ext cx="1600" cy="364600"/>
          </a:xfrm>
          <a:prstGeom prst="straightConnector1">
            <a:avLst/>
          </a:prstGeom>
          <a:noFill/>
          <a:ln w="28575" cap="flat" cmpd="sng">
            <a:solidFill>
              <a:srgbClr val="38761D"/>
            </a:solidFill>
            <a:prstDash val="solid"/>
            <a:round/>
            <a:headEnd type="none" w="med" len="med"/>
            <a:tailEnd type="triangle" w="med" len="med"/>
          </a:ln>
        </p:spPr>
      </p:cxnSp>
      <p:cxnSp>
        <p:nvCxnSpPr>
          <p:cNvPr id="46" name="Google Shape;426;p41">
            <a:extLst>
              <a:ext uri="{FF2B5EF4-FFF2-40B4-BE49-F238E27FC236}">
                <a16:creationId xmlns:a16="http://schemas.microsoft.com/office/drawing/2014/main" id="{828E78F0-6EB0-B024-611F-B64D6D5DA18F}"/>
              </a:ext>
            </a:extLst>
          </p:cNvPr>
          <p:cNvCxnSpPr>
            <a:cxnSpLocks/>
          </p:cNvCxnSpPr>
          <p:nvPr/>
        </p:nvCxnSpPr>
        <p:spPr>
          <a:xfrm>
            <a:off x="3059937" y="1247552"/>
            <a:ext cx="0" cy="839600"/>
          </a:xfrm>
          <a:prstGeom prst="straightConnector1">
            <a:avLst/>
          </a:prstGeom>
          <a:noFill/>
          <a:ln w="28575" cap="flat" cmpd="sng">
            <a:solidFill>
              <a:srgbClr val="E69138"/>
            </a:solidFill>
            <a:prstDash val="solid"/>
            <a:round/>
            <a:headEnd type="none" w="med" len="med"/>
            <a:tailEnd type="triangle" w="med" len="med"/>
          </a:ln>
        </p:spPr>
      </p:cxnSp>
      <p:sp>
        <p:nvSpPr>
          <p:cNvPr id="47" name="Google Shape;427;p41">
            <a:extLst>
              <a:ext uri="{FF2B5EF4-FFF2-40B4-BE49-F238E27FC236}">
                <a16:creationId xmlns:a16="http://schemas.microsoft.com/office/drawing/2014/main" id="{3E3FC5B3-CEAC-B6DA-82DA-650B25608591}"/>
              </a:ext>
            </a:extLst>
          </p:cNvPr>
          <p:cNvSpPr txBox="1"/>
          <p:nvPr/>
        </p:nvSpPr>
        <p:spPr>
          <a:xfrm>
            <a:off x="3051132" y="1140088"/>
            <a:ext cx="2201200" cy="636159"/>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267" kern="0" dirty="0">
                <a:solidFill>
                  <a:srgbClr val="E69138"/>
                </a:solidFill>
                <a:latin typeface="Times New Roman" panose="02020603050405020304" pitchFamily="18" charset="0"/>
                <a:ea typeface="Lato" panose="020F0502020204030203" pitchFamily="34" charset="0"/>
                <a:cs typeface="Times New Roman" panose="02020603050405020304" pitchFamily="18" charset="0"/>
                <a:sym typeface="Lato"/>
              </a:rPr>
              <a:t>Tumor cell count </a:t>
            </a:r>
            <a:endParaRPr sz="1267" kern="0" dirty="0">
              <a:solidFill>
                <a:srgbClr val="E69138"/>
              </a:solidFill>
              <a:latin typeface="Times New Roman" panose="02020603050405020304" pitchFamily="18" charset="0"/>
              <a:ea typeface="Lato" panose="020F0502020204030203" pitchFamily="34" charset="0"/>
              <a:cs typeface="Times New Roman" panose="02020603050405020304" pitchFamily="18" charset="0"/>
              <a:sym typeface="Lato"/>
            </a:endParaRPr>
          </a:p>
          <a:p>
            <a:pPr defTabSz="609585">
              <a:buClr>
                <a:srgbClr val="000000"/>
              </a:buClr>
            </a:pPr>
            <a:r>
              <a:rPr lang="en" sz="1267" kern="0" dirty="0">
                <a:solidFill>
                  <a:srgbClr val="E69138"/>
                </a:solidFill>
                <a:latin typeface="Times New Roman" panose="02020603050405020304" pitchFamily="18" charset="0"/>
                <a:ea typeface="Lato" panose="020F0502020204030203" pitchFamily="34" charset="0"/>
                <a:cs typeface="Times New Roman" panose="02020603050405020304" pitchFamily="18" charset="0"/>
                <a:sym typeface="Lato"/>
              </a:rPr>
              <a:t>decreased by X%</a:t>
            </a:r>
            <a:endParaRPr sz="1267" kern="0" dirty="0">
              <a:solidFill>
                <a:srgbClr val="E69138"/>
              </a:solidFill>
              <a:latin typeface="Times New Roman" panose="02020603050405020304" pitchFamily="18" charset="0"/>
              <a:ea typeface="Lato" panose="020F0502020204030203" pitchFamily="34" charset="0"/>
              <a:cs typeface="Times New Roman" panose="02020603050405020304" pitchFamily="18" charset="0"/>
              <a:sym typeface="Lato"/>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E733DC0-3E5D-19CE-E854-7D9FD6A8C70F}"/>
                  </a:ext>
                </a:extLst>
              </p:cNvPr>
              <p:cNvSpPr txBox="1"/>
              <p:nvPr/>
            </p:nvSpPr>
            <p:spPr>
              <a:xfrm>
                <a:off x="5639577" y="840803"/>
                <a:ext cx="3990331" cy="59676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𝑇𝑇𝐶</m:t>
                      </m:r>
                      <m:r>
                        <a:rPr lang="en-US" sz="1600" kern="0">
                          <a:solidFill>
                            <a:srgbClr val="000000"/>
                          </a:solidFill>
                          <a:latin typeface="Cambria Math" panose="02040503050406030204" pitchFamily="18" charset="0"/>
                          <a:sym typeface="Arial"/>
                        </a:rPr>
                        <m:t>= 100∙</m:t>
                      </m:r>
                      <m:d>
                        <m:dPr>
                          <m:ctrlPr>
                            <a:rPr lang="en-US" sz="1600" i="1" kern="0">
                              <a:solidFill>
                                <a:srgbClr val="836967"/>
                              </a:solidFill>
                              <a:latin typeface="Cambria Math" panose="02040503050406030204" pitchFamily="18" charset="0"/>
                              <a:sym typeface="Arial"/>
                            </a:rPr>
                          </m:ctrlPr>
                        </m:dPr>
                        <m:e>
                          <m:f>
                            <m:fPr>
                              <m:ctrlPr>
                                <a:rPr lang="en-US" sz="1600" i="1" kern="0">
                                  <a:solidFill>
                                    <a:srgbClr val="836967"/>
                                  </a:solidFill>
                                  <a:latin typeface="Cambria Math" panose="02040503050406030204" pitchFamily="18" charset="0"/>
                                  <a:sym typeface="Arial"/>
                                </a:rPr>
                              </m:ctrlPr>
                            </m:fPr>
                            <m:num>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𝑃𝑅𝑇</m:t>
                                  </m:r>
                                </m:e>
                                <m:sub>
                                  <m:r>
                                    <a:rPr lang="en-US" sz="1600" i="1" kern="0">
                                      <a:solidFill>
                                        <a:srgbClr val="000000"/>
                                      </a:solidFill>
                                      <a:latin typeface="Cambria Math" panose="02040503050406030204" pitchFamily="18" charset="0"/>
                                      <a:sym typeface="Arial"/>
                                    </a:rPr>
                                    <m:t>𝑘</m:t>
                                  </m:r>
                                </m:sub>
                              </m:sSub>
                              <m:sSub>
                                <m:sSubPr>
                                  <m:ctrlPr>
                                    <a:rPr lang="en-US" sz="1600" i="1" kern="0">
                                      <a:solidFill>
                                        <a:srgbClr val="836967"/>
                                      </a:solidFill>
                                      <a:latin typeface="Cambria Math" panose="02040503050406030204" pitchFamily="18" charset="0"/>
                                      <a:sym typeface="Arial"/>
                                    </a:rPr>
                                  </m:ctrlPr>
                                </m:sSubPr>
                                <m:e>
                                  <m:r>
                                    <a:rPr lang="en-US" sz="1600" i="1" kern="0">
                                      <a:solidFill>
                                        <a:srgbClr val="836967"/>
                                      </a:solidFill>
                                      <a:latin typeface="Cambria Math" panose="02040503050406030204" pitchFamily="18" charset="0"/>
                                      <a:sym typeface="Arial"/>
                                    </a:rPr>
                                    <m:t>− </m:t>
                                  </m:r>
                                  <m:r>
                                    <a:rPr lang="en-US" sz="1600" i="1" kern="0">
                                      <a:solidFill>
                                        <a:srgbClr val="000000"/>
                                      </a:solidFill>
                                      <a:latin typeface="Cambria Math" panose="02040503050406030204" pitchFamily="18" charset="0"/>
                                      <a:sym typeface="Arial"/>
                                    </a:rPr>
                                    <m:t>𝑇𝑇𝐶</m:t>
                                  </m:r>
                                </m:e>
                                <m:sub>
                                  <m:r>
                                    <a:rPr lang="en-US" sz="1600" kern="0">
                                      <a:solidFill>
                                        <a:srgbClr val="000000"/>
                                      </a:solidFill>
                                      <a:latin typeface="Cambria Math" panose="02040503050406030204" pitchFamily="18" charset="0"/>
                                      <a:sym typeface="Arial"/>
                                    </a:rPr>
                                    <m:t>0</m:t>
                                  </m:r>
                                </m:sub>
                              </m:sSub>
                              <m:r>
                                <a:rPr lang="en-US" sz="1600" kern="0">
                                  <a:solidFill>
                                    <a:srgbClr val="000000"/>
                                  </a:solidFill>
                                  <a:latin typeface="Cambria Math" panose="02040503050406030204" pitchFamily="18" charset="0"/>
                                  <a:sym typeface="Arial"/>
                                </a:rPr>
                                <m:t> </m:t>
                              </m:r>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𝑇𝑇𝐶</m:t>
                                  </m:r>
                                </m:e>
                                <m:sub>
                                  <m:r>
                                    <a:rPr lang="en-US" sz="1600" kern="0">
                                      <a:solidFill>
                                        <a:srgbClr val="000000"/>
                                      </a:solidFill>
                                      <a:latin typeface="Cambria Math" panose="02040503050406030204" pitchFamily="18" charset="0"/>
                                      <a:sym typeface="Arial"/>
                                    </a:rPr>
                                    <m:t>0</m:t>
                                  </m:r>
                                </m:sub>
                              </m:sSub>
                            </m:den>
                          </m:f>
                        </m:e>
                      </m:d>
                    </m:oMath>
                  </m:oMathPara>
                </a14:m>
                <a:endParaRPr lang="en-US" sz="1600" kern="0" dirty="0">
                  <a:solidFill>
                    <a:srgbClr val="000000"/>
                  </a:solidFill>
                  <a:latin typeface="Times New Roman" panose="02020603050405020304" pitchFamily="18" charset="0"/>
                  <a:cs typeface="Times New Roman" panose="02020603050405020304" pitchFamily="18" charset="0"/>
                  <a:sym typeface="Arial"/>
                </a:endParaRPr>
              </a:p>
            </p:txBody>
          </p:sp>
        </mc:Choice>
        <mc:Fallback xmlns="">
          <p:sp>
            <p:nvSpPr>
              <p:cNvPr id="53" name="TextBox 52">
                <a:extLst>
                  <a:ext uri="{FF2B5EF4-FFF2-40B4-BE49-F238E27FC236}">
                    <a16:creationId xmlns:a16="http://schemas.microsoft.com/office/drawing/2014/main" id="{DE733DC0-3E5D-19CE-E854-7D9FD6A8C70F}"/>
                  </a:ext>
                </a:extLst>
              </p:cNvPr>
              <p:cNvSpPr txBox="1">
                <a:spLocks noRot="1" noChangeAspect="1" noMove="1" noResize="1" noEditPoints="1" noAdjustHandles="1" noChangeArrowheads="1" noChangeShapeType="1" noTextEdit="1"/>
              </p:cNvSpPr>
              <p:nvPr/>
            </p:nvSpPr>
            <p:spPr>
              <a:xfrm>
                <a:off x="5639577" y="840803"/>
                <a:ext cx="3990331" cy="59676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7592672-EAEF-A5C5-BFB9-C323FE430E2C}"/>
                  </a:ext>
                </a:extLst>
              </p:cNvPr>
              <p:cNvSpPr txBox="1"/>
              <p:nvPr/>
            </p:nvSpPr>
            <p:spPr>
              <a:xfrm>
                <a:off x="5640379" y="1602440"/>
                <a:ext cx="4704743" cy="1036181"/>
              </a:xfrm>
              <a:prstGeom prst="rect">
                <a:avLst/>
              </a:prstGeom>
              <a:noFill/>
            </p:spPr>
            <p:txBody>
              <a:bodyPr wrap="square" rtlCol="0">
                <a:spAutoFit/>
              </a:bodyPr>
              <a:lstStyle/>
              <a:p>
                <a:pPr defTabSz="1219170">
                  <a:spcAft>
                    <a:spcPts val="800"/>
                  </a:spcAft>
                  <a:buClr>
                    <a:srgbClr val="000000"/>
                  </a:buClr>
                </a:pPr>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Total tumor cell count: </a:t>
                </a:r>
                <a14:m>
                  <m:oMath xmlns:m="http://schemas.openxmlformats.org/officeDocument/2006/math">
                    <m:r>
                      <a:rPr lang="en-US" sz="1600" i="1" kern="0">
                        <a:solidFill>
                          <a:srgbClr val="000000"/>
                        </a:solidFill>
                        <a:latin typeface="Cambria Math" panose="02040503050406030204" pitchFamily="18" charset="0"/>
                        <a:sym typeface="Arial"/>
                      </a:rPr>
                      <m:t>𝑇𝑇𝐶</m:t>
                    </m:r>
                  </m:oMath>
                </a14:m>
                <a:endParaRPr lang="en-US" sz="1600" i="1"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a:p>
                <a:pPr defTabSz="1219170">
                  <a:spcAft>
                    <a:spcPts val="800"/>
                  </a:spcAft>
                  <a:buClr>
                    <a:srgbClr val="000000"/>
                  </a:buClr>
                </a:pPr>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Pre-RT </a:t>
                </a:r>
                <a14:m>
                  <m:oMath xmlns:m="http://schemas.openxmlformats.org/officeDocument/2006/math">
                    <m:r>
                      <a:rPr lang="en-US" sz="1600" i="1" kern="0">
                        <a:solidFill>
                          <a:srgbClr val="000000"/>
                        </a:solidFill>
                        <a:latin typeface="Cambria Math" panose="02040503050406030204" pitchFamily="18" charset="0"/>
                        <a:sym typeface="Arial"/>
                      </a:rPr>
                      <m:t>𝑇𝑇𝐶</m:t>
                    </m:r>
                  </m:oMath>
                </a14:m>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 </a:t>
                </a:r>
                <a14:m>
                  <m:oMath xmlns:m="http://schemas.openxmlformats.org/officeDocument/2006/math">
                    <m:sSub>
                      <m:sSubPr>
                        <m:ctrlPr>
                          <a:rPr lang="en-US" sz="1600" i="1" kern="0">
                            <a:solidFill>
                              <a:srgbClr val="000000"/>
                            </a:solidFill>
                            <a:latin typeface="Cambria Math" panose="02040503050406030204" pitchFamily="18" charset="0"/>
                            <a:ea typeface="Arial Unicode MS" panose="020B0604020202020204" pitchFamily="34" charset="-128"/>
                            <a:sym typeface="Arial"/>
                          </a:rPr>
                        </m:ctrlPr>
                      </m:sSubPr>
                      <m:e>
                        <m:r>
                          <a:rPr lang="en-US" sz="16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𝑇𝑇𝐶</m:t>
                        </m:r>
                      </m:e>
                      <m:sub>
                        <m:r>
                          <a:rPr lang="en-US" sz="16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0</m:t>
                        </m:r>
                      </m:sub>
                    </m:sSub>
                  </m:oMath>
                </a14:m>
                <a:endPar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a:p>
                <a:pPr defTabSz="1219170">
                  <a:spcAft>
                    <a:spcPts val="800"/>
                  </a:spcAft>
                  <a:buClr>
                    <a:srgbClr val="000000"/>
                  </a:buClr>
                </a:pPr>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k-month(s) post-RT </a:t>
                </a:r>
                <a14:m>
                  <m:oMath xmlns:m="http://schemas.openxmlformats.org/officeDocument/2006/math">
                    <m:r>
                      <a:rPr lang="en-US" sz="1600" i="1" kern="0">
                        <a:solidFill>
                          <a:srgbClr val="000000"/>
                        </a:solidFill>
                        <a:latin typeface="Cambria Math" panose="02040503050406030204" pitchFamily="18" charset="0"/>
                        <a:sym typeface="Arial"/>
                      </a:rPr>
                      <m:t>𝑇𝑇𝐶</m:t>
                    </m:r>
                    <m:r>
                      <a:rPr lang="en-US" sz="1600" i="1" kern="0">
                        <a:solidFill>
                          <a:srgbClr val="000000"/>
                        </a:solidFill>
                        <a:latin typeface="Cambria Math" panose="02040503050406030204" pitchFamily="18" charset="0"/>
                        <a:sym typeface="Arial"/>
                      </a:rPr>
                      <m:t> </m:t>
                    </m:r>
                  </m:oMath>
                </a14:m>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 </a:t>
                </a:r>
                <a14:m>
                  <m:oMath xmlns:m="http://schemas.openxmlformats.org/officeDocument/2006/math">
                    <m:r>
                      <a:rPr lang="en-US" sz="1600" i="1" kern="0">
                        <a:solidFill>
                          <a:srgbClr val="000000"/>
                        </a:solidFill>
                        <a:latin typeface="Cambria Math" panose="02040503050406030204" pitchFamily="18" charset="0"/>
                        <a:sym typeface="Arial"/>
                      </a:rPr>
                      <m:t>𝑃𝑅𝑇</m:t>
                    </m:r>
                  </m:oMath>
                </a14:m>
                <a:r>
                  <a:rPr lang="en-US" sz="1600" kern="0" baseline="-2500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k</a:t>
                </a:r>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 where k = {1,3,5} </a:t>
                </a:r>
              </a:p>
            </p:txBody>
          </p:sp>
        </mc:Choice>
        <mc:Fallback xmlns="">
          <p:sp>
            <p:nvSpPr>
              <p:cNvPr id="55" name="TextBox 54">
                <a:extLst>
                  <a:ext uri="{FF2B5EF4-FFF2-40B4-BE49-F238E27FC236}">
                    <a16:creationId xmlns:a16="http://schemas.microsoft.com/office/drawing/2014/main" id="{37592672-EAEF-A5C5-BFB9-C323FE430E2C}"/>
                  </a:ext>
                </a:extLst>
              </p:cNvPr>
              <p:cNvSpPr txBox="1">
                <a:spLocks noRot="1" noChangeAspect="1" noMove="1" noResize="1" noEditPoints="1" noAdjustHandles="1" noChangeArrowheads="1" noChangeShapeType="1" noTextEdit="1"/>
              </p:cNvSpPr>
              <p:nvPr/>
            </p:nvSpPr>
            <p:spPr>
              <a:xfrm>
                <a:off x="5640379" y="1602440"/>
                <a:ext cx="4704743" cy="1036181"/>
              </a:xfrm>
              <a:prstGeom prst="rect">
                <a:avLst/>
              </a:prstGeom>
              <a:blipFill>
                <a:blip r:embed="rId8"/>
                <a:stretch>
                  <a:fillRect l="-809" t="-2439" b="-7317"/>
                </a:stretch>
              </a:blipFill>
            </p:spPr>
            <p:txBody>
              <a:bodyPr/>
              <a:lstStyle/>
              <a:p>
                <a:r>
                  <a:rPr lang="en-US">
                    <a:noFill/>
                  </a:rPr>
                  <a:t> </a:t>
                </a:r>
              </a:p>
            </p:txBody>
          </p:sp>
        </mc:Fallback>
      </mc:AlternateContent>
    </p:spTree>
    <p:extLst>
      <p:ext uri="{BB962C8B-B14F-4D97-AF65-F5344CB8AC3E}">
        <p14:creationId xmlns:p14="http://schemas.microsoft.com/office/powerpoint/2010/main" val="310092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 grpId="0" animBg="1"/>
      <p:bldP spid="9" grpId="0"/>
      <p:bldP spid="11" grpId="0"/>
      <p:bldP spid="12" grpId="0"/>
      <p:bldP spid="20" grpId="0"/>
      <p:bldP spid="44" grpId="0"/>
      <p:bldP spid="47" grpId="0"/>
      <p:bldP spid="53" grpId="0"/>
      <p:bldP spid="5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7">
          <a:extLst>
            <a:ext uri="{FF2B5EF4-FFF2-40B4-BE49-F238E27FC236}">
              <a16:creationId xmlns:a16="http://schemas.microsoft.com/office/drawing/2014/main" id="{79BBA6BD-85F4-F1B6-82FD-3781F4ADF39E}"/>
            </a:ext>
          </a:extLst>
        </p:cNvPr>
        <p:cNvGrpSpPr/>
        <p:nvPr/>
      </p:nvGrpSpPr>
      <p:grpSpPr>
        <a:xfrm>
          <a:off x="0" y="0"/>
          <a:ext cx="0" cy="0"/>
          <a:chOff x="0" y="0"/>
          <a:chExt cx="0" cy="0"/>
        </a:xfrm>
      </p:grpSpPr>
      <p:sp>
        <p:nvSpPr>
          <p:cNvPr id="3" name="Google Shape;56;p13">
            <a:extLst>
              <a:ext uri="{FF2B5EF4-FFF2-40B4-BE49-F238E27FC236}">
                <a16:creationId xmlns:a16="http://schemas.microsoft.com/office/drawing/2014/main" id="{CDFD5B56-F956-AF47-071F-515593210696}"/>
              </a:ext>
            </a:extLst>
          </p:cNvPr>
          <p:cNvSpPr txBox="1"/>
          <p:nvPr/>
        </p:nvSpPr>
        <p:spPr>
          <a:xfrm>
            <a:off x="2028351" y="3380946"/>
            <a:ext cx="8534400" cy="3274327"/>
          </a:xfrm>
          <a:prstGeom prst="rect">
            <a:avLst/>
          </a:prstGeom>
          <a:noFill/>
          <a:ln w="28575" cap="flat" cmpd="sng">
            <a:solidFill>
              <a:srgbClr val="000000"/>
            </a:solidFill>
            <a:prstDash val="solid"/>
            <a:round/>
            <a:headEnd type="none" w="sm" len="sm"/>
            <a:tailEnd type="none" w="sm" len="sm"/>
          </a:ln>
        </p:spPr>
        <p:txBody>
          <a:bodyPr spcFirstLastPara="1" wrap="square" lIns="162535" tIns="162535" rIns="162535" bIns="162535" anchor="t" anchorCtr="0">
            <a:noAutofit/>
          </a:bodyPr>
          <a:lstStyle/>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p:txBody>
      </p:sp>
      <p:pic>
        <p:nvPicPr>
          <p:cNvPr id="2" name="Picture 1">
            <a:extLst>
              <a:ext uri="{FF2B5EF4-FFF2-40B4-BE49-F238E27FC236}">
                <a16:creationId xmlns:a16="http://schemas.microsoft.com/office/drawing/2014/main" id="{7DCE6271-1146-ECD7-0199-2F3F6B53C049}"/>
              </a:ext>
            </a:extLst>
          </p:cNvPr>
          <p:cNvPicPr>
            <a:picLocks noChangeAspect="1"/>
          </p:cNvPicPr>
          <p:nvPr/>
        </p:nvPicPr>
        <p:blipFill>
          <a:blip r:embed="rId3"/>
          <a:stretch>
            <a:fillRect/>
          </a:stretch>
        </p:blipFill>
        <p:spPr>
          <a:xfrm>
            <a:off x="4870396" y="3717098"/>
            <a:ext cx="3409769" cy="2557327"/>
          </a:xfrm>
          <a:prstGeom prst="rect">
            <a:avLst/>
          </a:prstGeom>
        </p:spPr>
      </p:pic>
      <p:pic>
        <p:nvPicPr>
          <p:cNvPr id="4" name="Picture 3">
            <a:extLst>
              <a:ext uri="{FF2B5EF4-FFF2-40B4-BE49-F238E27FC236}">
                <a16:creationId xmlns:a16="http://schemas.microsoft.com/office/drawing/2014/main" id="{A4FFFC78-C5CC-7492-2DF5-A0220F30C3AB}"/>
              </a:ext>
            </a:extLst>
          </p:cNvPr>
          <p:cNvPicPr>
            <a:picLocks noChangeAspect="1"/>
          </p:cNvPicPr>
          <p:nvPr/>
        </p:nvPicPr>
        <p:blipFill>
          <a:blip r:embed="rId4"/>
          <a:stretch>
            <a:fillRect/>
          </a:stretch>
        </p:blipFill>
        <p:spPr>
          <a:xfrm>
            <a:off x="2219148" y="3717098"/>
            <a:ext cx="3409769" cy="2557327"/>
          </a:xfrm>
          <a:prstGeom prst="rect">
            <a:avLst/>
          </a:prstGeom>
        </p:spPr>
      </p:pic>
      <p:sp>
        <p:nvSpPr>
          <p:cNvPr id="5" name="Google Shape;56;p13">
            <a:extLst>
              <a:ext uri="{FF2B5EF4-FFF2-40B4-BE49-F238E27FC236}">
                <a16:creationId xmlns:a16="http://schemas.microsoft.com/office/drawing/2014/main" id="{DBF07F56-9337-2D9B-773F-03D65308EFE7}"/>
              </a:ext>
            </a:extLst>
          </p:cNvPr>
          <p:cNvSpPr txBox="1"/>
          <p:nvPr/>
        </p:nvSpPr>
        <p:spPr>
          <a:xfrm>
            <a:off x="2027679" y="80789"/>
            <a:ext cx="8534400" cy="3300804"/>
          </a:xfrm>
          <a:prstGeom prst="rect">
            <a:avLst/>
          </a:prstGeom>
          <a:noFill/>
          <a:ln w="28575" cap="flat" cmpd="sng">
            <a:solidFill>
              <a:srgbClr val="000000"/>
            </a:solidFill>
            <a:prstDash val="solid"/>
            <a:round/>
            <a:headEnd type="none" w="sm" len="sm"/>
            <a:tailEnd type="none" w="sm" len="sm"/>
          </a:ln>
        </p:spPr>
        <p:txBody>
          <a:bodyPr spcFirstLastPara="1" wrap="square" lIns="162535" tIns="162535" rIns="162535" bIns="162535" anchor="t" anchorCtr="0">
            <a:noAutofit/>
          </a:bodyPr>
          <a:lstStyle/>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p:txBody>
      </p:sp>
      <p:pic>
        <p:nvPicPr>
          <p:cNvPr id="6" name="Picture 5">
            <a:extLst>
              <a:ext uri="{FF2B5EF4-FFF2-40B4-BE49-F238E27FC236}">
                <a16:creationId xmlns:a16="http://schemas.microsoft.com/office/drawing/2014/main" id="{14A2F136-C9FC-A008-F845-A096476A4F84}"/>
              </a:ext>
            </a:extLst>
          </p:cNvPr>
          <p:cNvPicPr>
            <a:picLocks noChangeAspect="1"/>
          </p:cNvPicPr>
          <p:nvPr/>
        </p:nvPicPr>
        <p:blipFill>
          <a:blip r:embed="rId5"/>
          <a:stretch>
            <a:fillRect/>
          </a:stretch>
        </p:blipFill>
        <p:spPr>
          <a:xfrm>
            <a:off x="7482767" y="342581"/>
            <a:ext cx="3418948" cy="2564211"/>
          </a:xfrm>
          <a:prstGeom prst="rect">
            <a:avLst/>
          </a:prstGeom>
        </p:spPr>
      </p:pic>
      <p:pic>
        <p:nvPicPr>
          <p:cNvPr id="7" name="Picture 6">
            <a:extLst>
              <a:ext uri="{FF2B5EF4-FFF2-40B4-BE49-F238E27FC236}">
                <a16:creationId xmlns:a16="http://schemas.microsoft.com/office/drawing/2014/main" id="{7BF64AEC-E70A-6F0D-1C5F-3E8135C3FBEF}"/>
              </a:ext>
            </a:extLst>
          </p:cNvPr>
          <p:cNvPicPr>
            <a:picLocks noChangeAspect="1"/>
          </p:cNvPicPr>
          <p:nvPr/>
        </p:nvPicPr>
        <p:blipFill>
          <a:blip r:embed="rId6"/>
          <a:stretch>
            <a:fillRect/>
          </a:stretch>
        </p:blipFill>
        <p:spPr>
          <a:xfrm>
            <a:off x="2214556" y="342581"/>
            <a:ext cx="3418949" cy="2564211"/>
          </a:xfrm>
          <a:prstGeom prst="rect">
            <a:avLst/>
          </a:prstGeom>
        </p:spPr>
      </p:pic>
      <p:pic>
        <p:nvPicPr>
          <p:cNvPr id="8" name="Picture 7">
            <a:extLst>
              <a:ext uri="{FF2B5EF4-FFF2-40B4-BE49-F238E27FC236}">
                <a16:creationId xmlns:a16="http://schemas.microsoft.com/office/drawing/2014/main" id="{7FF4E2FD-EE4F-4BD3-F29E-A014A1FFFAD1}"/>
              </a:ext>
            </a:extLst>
          </p:cNvPr>
          <p:cNvPicPr>
            <a:picLocks noChangeAspect="1"/>
          </p:cNvPicPr>
          <p:nvPr/>
        </p:nvPicPr>
        <p:blipFill>
          <a:blip r:embed="rId7"/>
          <a:stretch>
            <a:fillRect/>
          </a:stretch>
        </p:blipFill>
        <p:spPr>
          <a:xfrm>
            <a:off x="4841546" y="342581"/>
            <a:ext cx="3418948" cy="2564211"/>
          </a:xfrm>
          <a:prstGeom prst="rect">
            <a:avLst/>
          </a:prstGeom>
        </p:spPr>
      </p:pic>
      <p:sp>
        <p:nvSpPr>
          <p:cNvPr id="9" name="TextBox 8">
            <a:extLst>
              <a:ext uri="{FF2B5EF4-FFF2-40B4-BE49-F238E27FC236}">
                <a16:creationId xmlns:a16="http://schemas.microsoft.com/office/drawing/2014/main" id="{42E0F71F-C2FE-B287-F851-651113D3EA98}"/>
              </a:ext>
            </a:extLst>
          </p:cNvPr>
          <p:cNvSpPr txBox="1"/>
          <p:nvPr/>
        </p:nvSpPr>
        <p:spPr>
          <a:xfrm>
            <a:off x="2036832" y="80790"/>
            <a:ext cx="8269949" cy="297454"/>
          </a:xfrm>
          <a:prstGeom prst="rect">
            <a:avLst/>
          </a:prstGeom>
          <a:noFill/>
        </p:spPr>
        <p:txBody>
          <a:bodyPr wrap="square" rtlCol="0">
            <a:spAutoFit/>
          </a:bodyPr>
          <a:lstStyle/>
          <a:p>
            <a:pPr defTabSz="1219170">
              <a:buClr>
                <a:srgbClr val="000000"/>
              </a:buClr>
            </a:pPr>
            <a:r>
              <a:rPr lang="en-US"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 Predictions </a:t>
            </a:r>
            <a:r>
              <a:rPr lang="en"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1-month post-RT with SOC dose</a:t>
            </a:r>
            <a:endParaRPr lang="en-US"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21396CF-2C10-DA54-B73C-B0A44038C086}"/>
                  </a:ext>
                </a:extLst>
              </p:cNvPr>
              <p:cNvSpPr txBox="1"/>
              <p:nvPr/>
            </p:nvSpPr>
            <p:spPr>
              <a:xfrm rot="16200000">
                <a:off x="2153959" y="1405306"/>
                <a:ext cx="794897" cy="297454"/>
              </a:xfrm>
              <a:prstGeom prst="rect">
                <a:avLst/>
              </a:prstGeom>
              <a:noFill/>
            </p:spPr>
            <p:txBody>
              <a:bodyPr wrap="non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333" i="1" kern="0">
                          <a:solidFill>
                            <a:srgbClr val="000000"/>
                          </a:solidFill>
                          <a:latin typeface="Cambria Math" panose="02040503050406030204" pitchFamily="18" charset="0"/>
                          <a:ea typeface="Cambria Math" panose="02040503050406030204" pitchFamily="18" charset="0"/>
                          <a:sym typeface="Arial"/>
                        </a:rPr>
                        <m:t>%∆</m:t>
                      </m:r>
                      <m:r>
                        <a:rPr lang="en-US" sz="1333" i="1" kern="0">
                          <a:solidFill>
                            <a:srgbClr val="000000"/>
                          </a:solidFill>
                          <a:latin typeface="Cambria Math" panose="02040503050406030204" pitchFamily="18" charset="0"/>
                          <a:ea typeface="Cambria Math" panose="02040503050406030204" pitchFamily="18" charset="0"/>
                          <a:sym typeface="Arial"/>
                        </a:rPr>
                        <m:t>𝑇𝑇𝐶</m:t>
                      </m:r>
                    </m:oMath>
                  </m:oMathPara>
                </a14:m>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Choice>
        <mc:Fallback xmlns="">
          <p:sp>
            <p:nvSpPr>
              <p:cNvPr id="11" name="TextBox 10">
                <a:extLst>
                  <a:ext uri="{FF2B5EF4-FFF2-40B4-BE49-F238E27FC236}">
                    <a16:creationId xmlns:a16="http://schemas.microsoft.com/office/drawing/2014/main" id="{F21396CF-2C10-DA54-B73C-B0A44038C086}"/>
                  </a:ext>
                </a:extLst>
              </p:cNvPr>
              <p:cNvSpPr txBox="1">
                <a:spLocks noRot="1" noChangeAspect="1" noMove="1" noResize="1" noEditPoints="1" noAdjustHandles="1" noChangeArrowheads="1" noChangeShapeType="1" noTextEdit="1"/>
              </p:cNvSpPr>
              <p:nvPr/>
            </p:nvSpPr>
            <p:spPr>
              <a:xfrm rot="16200000">
                <a:off x="2153959" y="1405306"/>
                <a:ext cx="794897" cy="2974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8D424EA-BB3B-5C4B-0A34-84B1ED787132}"/>
                  </a:ext>
                </a:extLst>
              </p:cNvPr>
              <p:cNvSpPr txBox="1"/>
              <p:nvPr/>
            </p:nvSpPr>
            <p:spPr>
              <a:xfrm>
                <a:off x="2781947" y="2891618"/>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12" name="TextBox 11">
                <a:extLst>
                  <a:ext uri="{FF2B5EF4-FFF2-40B4-BE49-F238E27FC236}">
                    <a16:creationId xmlns:a16="http://schemas.microsoft.com/office/drawing/2014/main" id="{C8D424EA-BB3B-5C4B-0A34-84B1ED787132}"/>
                  </a:ext>
                </a:extLst>
              </p:cNvPr>
              <p:cNvSpPr txBox="1">
                <a:spLocks noRot="1" noChangeAspect="1" noMove="1" noResize="1" noEditPoints="1" noAdjustHandles="1" noChangeArrowheads="1" noChangeShapeType="1" noTextEdit="1"/>
              </p:cNvSpPr>
              <p:nvPr/>
            </p:nvSpPr>
            <p:spPr>
              <a:xfrm>
                <a:off x="2781947" y="2891618"/>
                <a:ext cx="2263505" cy="314445"/>
              </a:xfrm>
              <a:prstGeom prst="rect">
                <a:avLst/>
              </a:prstGeom>
              <a:blipFill>
                <a:blip r:embed="rId9"/>
                <a:stretch>
                  <a:fillRect l="-556"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4533870-7528-2191-5203-FF5C92779C0F}"/>
                  </a:ext>
                </a:extLst>
              </p:cNvPr>
              <p:cNvSpPr txBox="1"/>
              <p:nvPr/>
            </p:nvSpPr>
            <p:spPr>
              <a:xfrm>
                <a:off x="8115751" y="2906791"/>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13" name="TextBox 12">
                <a:extLst>
                  <a:ext uri="{FF2B5EF4-FFF2-40B4-BE49-F238E27FC236}">
                    <a16:creationId xmlns:a16="http://schemas.microsoft.com/office/drawing/2014/main" id="{C4533870-7528-2191-5203-FF5C92779C0F}"/>
                  </a:ext>
                </a:extLst>
              </p:cNvPr>
              <p:cNvSpPr txBox="1">
                <a:spLocks noRot="1" noChangeAspect="1" noMove="1" noResize="1" noEditPoints="1" noAdjustHandles="1" noChangeArrowheads="1" noChangeShapeType="1" noTextEdit="1"/>
              </p:cNvSpPr>
              <p:nvPr/>
            </p:nvSpPr>
            <p:spPr>
              <a:xfrm>
                <a:off x="8115751" y="2906791"/>
                <a:ext cx="2263505" cy="314445"/>
              </a:xfrm>
              <a:prstGeom prst="rect">
                <a:avLst/>
              </a:prstGeom>
              <a:blipFill>
                <a:blip r:embed="rId9"/>
                <a:stretch>
                  <a:fillRect l="-556"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0F348C-3EAD-949E-69A1-F44EE564646B}"/>
                  </a:ext>
                </a:extLst>
              </p:cNvPr>
              <p:cNvSpPr txBox="1"/>
              <p:nvPr/>
            </p:nvSpPr>
            <p:spPr>
              <a:xfrm>
                <a:off x="5406694" y="2906791"/>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14" name="TextBox 13">
                <a:extLst>
                  <a:ext uri="{FF2B5EF4-FFF2-40B4-BE49-F238E27FC236}">
                    <a16:creationId xmlns:a16="http://schemas.microsoft.com/office/drawing/2014/main" id="{F20F348C-3EAD-949E-69A1-F44EE564646B}"/>
                  </a:ext>
                </a:extLst>
              </p:cNvPr>
              <p:cNvSpPr txBox="1">
                <a:spLocks noRot="1" noChangeAspect="1" noMove="1" noResize="1" noEditPoints="1" noAdjustHandles="1" noChangeArrowheads="1" noChangeShapeType="1" noTextEdit="1"/>
              </p:cNvSpPr>
              <p:nvPr/>
            </p:nvSpPr>
            <p:spPr>
              <a:xfrm>
                <a:off x="5406694" y="2906791"/>
                <a:ext cx="2263505" cy="314445"/>
              </a:xfrm>
              <a:prstGeom prst="rect">
                <a:avLst/>
              </a:prstGeom>
              <a:blipFill>
                <a:blip r:embed="rId10"/>
                <a:stretch>
                  <a:fillRect l="-559" b="-11538"/>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339941BF-DCC6-8CB6-4864-9A5267EF2394}"/>
              </a:ext>
            </a:extLst>
          </p:cNvPr>
          <p:cNvGrpSpPr/>
          <p:nvPr/>
        </p:nvGrpSpPr>
        <p:grpSpPr>
          <a:xfrm>
            <a:off x="4459234" y="1998033"/>
            <a:ext cx="758431" cy="559916"/>
            <a:chOff x="3391157" y="2299790"/>
            <a:chExt cx="568823" cy="419937"/>
          </a:xfrm>
        </p:grpSpPr>
        <p:pic>
          <p:nvPicPr>
            <p:cNvPr id="16" name="Picture 15">
              <a:extLst>
                <a:ext uri="{FF2B5EF4-FFF2-40B4-BE49-F238E27FC236}">
                  <a16:creationId xmlns:a16="http://schemas.microsoft.com/office/drawing/2014/main" id="{04464D04-BA55-8AF5-39D8-4D2E6924215E}"/>
                </a:ext>
              </a:extLst>
            </p:cNvPr>
            <p:cNvPicPr>
              <a:picLocks noChangeAspect="1"/>
            </p:cNvPicPr>
            <p:nvPr/>
          </p:nvPicPr>
          <p:blipFill>
            <a:blip r:embed="rId11"/>
            <a:srcRect r="51707" b="4500"/>
            <a:stretch/>
          </p:blipFill>
          <p:spPr>
            <a:xfrm>
              <a:off x="3391157" y="2365179"/>
              <a:ext cx="164928" cy="307687"/>
            </a:xfrm>
            <a:prstGeom prst="rect">
              <a:avLst/>
            </a:prstGeom>
          </p:spPr>
        </p:pic>
        <p:sp>
          <p:nvSpPr>
            <p:cNvPr id="17" name="TextBox 16">
              <a:extLst>
                <a:ext uri="{FF2B5EF4-FFF2-40B4-BE49-F238E27FC236}">
                  <a16:creationId xmlns:a16="http://schemas.microsoft.com/office/drawing/2014/main" id="{1B0A5D29-44B3-CBC8-258B-A24AD3B686FD}"/>
                </a:ext>
              </a:extLst>
            </p:cNvPr>
            <p:cNvSpPr txBox="1"/>
            <p:nvPr/>
          </p:nvSpPr>
          <p:spPr>
            <a:xfrm>
              <a:off x="3476576" y="2299790"/>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H</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18" name="TextBox 17">
              <a:extLst>
                <a:ext uri="{FF2B5EF4-FFF2-40B4-BE49-F238E27FC236}">
                  <a16:creationId xmlns:a16="http://schemas.microsoft.com/office/drawing/2014/main" id="{4EB3E920-E809-5FFC-D75B-8F39C2507BE6}"/>
                </a:ext>
              </a:extLst>
            </p:cNvPr>
            <p:cNvSpPr txBox="1"/>
            <p:nvPr/>
          </p:nvSpPr>
          <p:spPr>
            <a:xfrm>
              <a:off x="3480532" y="2416563"/>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V</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19" name="TextBox 18">
              <a:extLst>
                <a:ext uri="{FF2B5EF4-FFF2-40B4-BE49-F238E27FC236}">
                  <a16:creationId xmlns:a16="http://schemas.microsoft.com/office/drawing/2014/main" id="{E3601A70-CCAA-DC46-051A-2F897D8B681D}"/>
                </a:ext>
              </a:extLst>
            </p:cNvPr>
            <p:cNvSpPr txBox="1"/>
            <p:nvPr/>
          </p:nvSpPr>
          <p:spPr>
            <a:xfrm>
              <a:off x="3484171" y="2527318"/>
              <a:ext cx="475809"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CD</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grpSp>
      <p:sp>
        <p:nvSpPr>
          <p:cNvPr id="20" name="TextBox 19">
            <a:extLst>
              <a:ext uri="{FF2B5EF4-FFF2-40B4-BE49-F238E27FC236}">
                <a16:creationId xmlns:a16="http://schemas.microsoft.com/office/drawing/2014/main" id="{41D6598B-9D48-FB5F-3317-9CAAACE2BEF9}"/>
              </a:ext>
            </a:extLst>
          </p:cNvPr>
          <p:cNvSpPr txBox="1"/>
          <p:nvPr/>
        </p:nvSpPr>
        <p:spPr>
          <a:xfrm>
            <a:off x="2947474" y="530787"/>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2</a:t>
            </a:r>
          </a:p>
        </p:txBody>
      </p:sp>
      <p:sp>
        <p:nvSpPr>
          <p:cNvPr id="21" name="TextBox 20">
            <a:extLst>
              <a:ext uri="{FF2B5EF4-FFF2-40B4-BE49-F238E27FC236}">
                <a16:creationId xmlns:a16="http://schemas.microsoft.com/office/drawing/2014/main" id="{868A8AD6-5C8C-04FC-59EC-B701AABEF19E}"/>
              </a:ext>
            </a:extLst>
          </p:cNvPr>
          <p:cNvSpPr txBox="1"/>
          <p:nvPr/>
        </p:nvSpPr>
        <p:spPr>
          <a:xfrm>
            <a:off x="5564913" y="530787"/>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9</a:t>
            </a:r>
          </a:p>
        </p:txBody>
      </p:sp>
      <p:sp>
        <p:nvSpPr>
          <p:cNvPr id="22" name="TextBox 21">
            <a:extLst>
              <a:ext uri="{FF2B5EF4-FFF2-40B4-BE49-F238E27FC236}">
                <a16:creationId xmlns:a16="http://schemas.microsoft.com/office/drawing/2014/main" id="{97926758-1619-334A-F468-A95049A2BB37}"/>
              </a:ext>
            </a:extLst>
          </p:cNvPr>
          <p:cNvSpPr txBox="1"/>
          <p:nvPr/>
        </p:nvSpPr>
        <p:spPr>
          <a:xfrm>
            <a:off x="8197333" y="530787"/>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6</a:t>
            </a:r>
          </a:p>
        </p:txBody>
      </p:sp>
      <p:sp>
        <p:nvSpPr>
          <p:cNvPr id="23" name="TextBox 22">
            <a:extLst>
              <a:ext uri="{FF2B5EF4-FFF2-40B4-BE49-F238E27FC236}">
                <a16:creationId xmlns:a16="http://schemas.microsoft.com/office/drawing/2014/main" id="{26A7446A-9ECC-A8DD-AA20-7ECBF6ADD657}"/>
              </a:ext>
            </a:extLst>
          </p:cNvPr>
          <p:cNvSpPr txBox="1"/>
          <p:nvPr/>
        </p:nvSpPr>
        <p:spPr>
          <a:xfrm>
            <a:off x="2081168" y="3403788"/>
            <a:ext cx="8269949" cy="297454"/>
          </a:xfrm>
          <a:prstGeom prst="rect">
            <a:avLst/>
          </a:prstGeom>
          <a:noFill/>
        </p:spPr>
        <p:txBody>
          <a:bodyPr wrap="square" rtlCol="0">
            <a:spAutoFit/>
          </a:bodyPr>
          <a:lstStyle/>
          <a:p>
            <a:pPr defTabSz="1219170">
              <a:buClr>
                <a:srgbClr val="000000"/>
              </a:buClr>
            </a:pPr>
            <a:r>
              <a:rPr lang="en-US"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(B) Predictions </a:t>
            </a:r>
            <a:r>
              <a:rPr lang="en"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1-month post-RT with personalized dose</a:t>
            </a:r>
            <a:endParaRPr lang="en-US"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A9D3A96-B4DC-D64C-2A38-68B9CDF7D178}"/>
                  </a:ext>
                </a:extLst>
              </p:cNvPr>
              <p:cNvSpPr txBox="1"/>
              <p:nvPr/>
            </p:nvSpPr>
            <p:spPr>
              <a:xfrm rot="16200000">
                <a:off x="2220350" y="4802917"/>
                <a:ext cx="794897" cy="297454"/>
              </a:xfrm>
              <a:prstGeom prst="rect">
                <a:avLst/>
              </a:prstGeom>
              <a:noFill/>
            </p:spPr>
            <p:txBody>
              <a:bodyPr wrap="non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333" i="1" kern="0">
                          <a:solidFill>
                            <a:srgbClr val="000000"/>
                          </a:solidFill>
                          <a:latin typeface="Cambria Math" panose="02040503050406030204" pitchFamily="18" charset="0"/>
                          <a:ea typeface="Cambria Math" panose="02040503050406030204" pitchFamily="18" charset="0"/>
                          <a:sym typeface="Arial"/>
                        </a:rPr>
                        <m:t>%∆</m:t>
                      </m:r>
                      <m:r>
                        <a:rPr lang="en-US" sz="1333" i="1" kern="0">
                          <a:solidFill>
                            <a:srgbClr val="000000"/>
                          </a:solidFill>
                          <a:latin typeface="Cambria Math" panose="02040503050406030204" pitchFamily="18" charset="0"/>
                          <a:ea typeface="Cambria Math" panose="02040503050406030204" pitchFamily="18" charset="0"/>
                          <a:sym typeface="Arial"/>
                        </a:rPr>
                        <m:t>𝑇𝑇𝐶</m:t>
                      </m:r>
                    </m:oMath>
                  </m:oMathPara>
                </a14:m>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Choice>
        <mc:Fallback xmlns="">
          <p:sp>
            <p:nvSpPr>
              <p:cNvPr id="24" name="TextBox 23">
                <a:extLst>
                  <a:ext uri="{FF2B5EF4-FFF2-40B4-BE49-F238E27FC236}">
                    <a16:creationId xmlns:a16="http://schemas.microsoft.com/office/drawing/2014/main" id="{AA9D3A96-B4DC-D64C-2A38-68B9CDF7D178}"/>
                  </a:ext>
                </a:extLst>
              </p:cNvPr>
              <p:cNvSpPr txBox="1">
                <a:spLocks noRot="1" noChangeAspect="1" noMove="1" noResize="1" noEditPoints="1" noAdjustHandles="1" noChangeArrowheads="1" noChangeShapeType="1" noTextEdit="1"/>
              </p:cNvSpPr>
              <p:nvPr/>
            </p:nvSpPr>
            <p:spPr>
              <a:xfrm rot="16200000">
                <a:off x="2220350" y="4802917"/>
                <a:ext cx="794897" cy="29745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CD16DE4-D276-A7C7-CA8F-D991F173B81E}"/>
                  </a:ext>
                </a:extLst>
              </p:cNvPr>
              <p:cNvSpPr txBox="1"/>
              <p:nvPr/>
            </p:nvSpPr>
            <p:spPr>
              <a:xfrm>
                <a:off x="2767970" y="6291383"/>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25" name="TextBox 24">
                <a:extLst>
                  <a:ext uri="{FF2B5EF4-FFF2-40B4-BE49-F238E27FC236}">
                    <a16:creationId xmlns:a16="http://schemas.microsoft.com/office/drawing/2014/main" id="{6CD16DE4-D276-A7C7-CA8F-D991F173B81E}"/>
                  </a:ext>
                </a:extLst>
              </p:cNvPr>
              <p:cNvSpPr txBox="1">
                <a:spLocks noRot="1" noChangeAspect="1" noMove="1" noResize="1" noEditPoints="1" noAdjustHandles="1" noChangeArrowheads="1" noChangeShapeType="1" noTextEdit="1"/>
              </p:cNvSpPr>
              <p:nvPr/>
            </p:nvSpPr>
            <p:spPr>
              <a:xfrm>
                <a:off x="2767970" y="6291383"/>
                <a:ext cx="2263505" cy="314445"/>
              </a:xfrm>
              <a:prstGeom prst="rect">
                <a:avLst/>
              </a:prstGeom>
              <a:blipFill>
                <a:blip r:embed="rId13"/>
                <a:stretch>
                  <a:fillRect l="-559" t="-3846"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C741161-C495-E2EC-42F8-8373FF9EE7AE}"/>
                  </a:ext>
                </a:extLst>
              </p:cNvPr>
              <p:cNvSpPr txBox="1"/>
              <p:nvPr/>
            </p:nvSpPr>
            <p:spPr>
              <a:xfrm>
                <a:off x="8115751" y="6304402"/>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26" name="TextBox 25">
                <a:extLst>
                  <a:ext uri="{FF2B5EF4-FFF2-40B4-BE49-F238E27FC236}">
                    <a16:creationId xmlns:a16="http://schemas.microsoft.com/office/drawing/2014/main" id="{0C741161-C495-E2EC-42F8-8373FF9EE7AE}"/>
                  </a:ext>
                </a:extLst>
              </p:cNvPr>
              <p:cNvSpPr txBox="1">
                <a:spLocks noRot="1" noChangeAspect="1" noMove="1" noResize="1" noEditPoints="1" noAdjustHandles="1" noChangeArrowheads="1" noChangeShapeType="1" noTextEdit="1"/>
              </p:cNvSpPr>
              <p:nvPr/>
            </p:nvSpPr>
            <p:spPr>
              <a:xfrm>
                <a:off x="8115751" y="6304402"/>
                <a:ext cx="2263505" cy="314445"/>
              </a:xfrm>
              <a:prstGeom prst="rect">
                <a:avLst/>
              </a:prstGeom>
              <a:blipFill>
                <a:blip r:embed="rId14"/>
                <a:stretch>
                  <a:fillRect l="-556" t="-3846"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713AEDC-8A3C-5CE6-781B-341925DDC388}"/>
                  </a:ext>
                </a:extLst>
              </p:cNvPr>
              <p:cNvSpPr txBox="1"/>
              <p:nvPr/>
            </p:nvSpPr>
            <p:spPr>
              <a:xfrm>
                <a:off x="5387966" y="6304402"/>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27" name="TextBox 26">
                <a:extLst>
                  <a:ext uri="{FF2B5EF4-FFF2-40B4-BE49-F238E27FC236}">
                    <a16:creationId xmlns:a16="http://schemas.microsoft.com/office/drawing/2014/main" id="{B713AEDC-8A3C-5CE6-781B-341925DDC388}"/>
                  </a:ext>
                </a:extLst>
              </p:cNvPr>
              <p:cNvSpPr txBox="1">
                <a:spLocks noRot="1" noChangeAspect="1" noMove="1" noResize="1" noEditPoints="1" noAdjustHandles="1" noChangeArrowheads="1" noChangeShapeType="1" noTextEdit="1"/>
              </p:cNvSpPr>
              <p:nvPr/>
            </p:nvSpPr>
            <p:spPr>
              <a:xfrm>
                <a:off x="5387966" y="6304402"/>
                <a:ext cx="2263505" cy="314445"/>
              </a:xfrm>
              <a:prstGeom prst="rect">
                <a:avLst/>
              </a:prstGeom>
              <a:blipFill>
                <a:blip r:embed="rId15"/>
                <a:stretch>
                  <a:fillRect l="-559" t="-3846" b="-11538"/>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52C970AD-6936-7B24-CBCD-CF682746EDF7}"/>
              </a:ext>
            </a:extLst>
          </p:cNvPr>
          <p:cNvGrpSpPr/>
          <p:nvPr/>
        </p:nvGrpSpPr>
        <p:grpSpPr>
          <a:xfrm>
            <a:off x="4459234" y="5376673"/>
            <a:ext cx="758431" cy="559916"/>
            <a:chOff x="3391157" y="2299790"/>
            <a:chExt cx="568823" cy="419937"/>
          </a:xfrm>
        </p:grpSpPr>
        <p:pic>
          <p:nvPicPr>
            <p:cNvPr id="29" name="Picture 28">
              <a:extLst>
                <a:ext uri="{FF2B5EF4-FFF2-40B4-BE49-F238E27FC236}">
                  <a16:creationId xmlns:a16="http://schemas.microsoft.com/office/drawing/2014/main" id="{D0A217B8-10BB-42AC-4EC8-28D43A1799BC}"/>
                </a:ext>
              </a:extLst>
            </p:cNvPr>
            <p:cNvPicPr>
              <a:picLocks noChangeAspect="1"/>
            </p:cNvPicPr>
            <p:nvPr/>
          </p:nvPicPr>
          <p:blipFill>
            <a:blip r:embed="rId11"/>
            <a:srcRect r="51707" b="4500"/>
            <a:stretch/>
          </p:blipFill>
          <p:spPr>
            <a:xfrm>
              <a:off x="3391157" y="2365179"/>
              <a:ext cx="164928" cy="307687"/>
            </a:xfrm>
            <a:prstGeom prst="rect">
              <a:avLst/>
            </a:prstGeom>
          </p:spPr>
        </p:pic>
        <p:sp>
          <p:nvSpPr>
            <p:cNvPr id="30" name="TextBox 29">
              <a:extLst>
                <a:ext uri="{FF2B5EF4-FFF2-40B4-BE49-F238E27FC236}">
                  <a16:creationId xmlns:a16="http://schemas.microsoft.com/office/drawing/2014/main" id="{EBEB5A51-1371-4FD8-5602-91A6B234DD13}"/>
                </a:ext>
              </a:extLst>
            </p:cNvPr>
            <p:cNvSpPr txBox="1"/>
            <p:nvPr/>
          </p:nvSpPr>
          <p:spPr>
            <a:xfrm>
              <a:off x="3476576" y="2299790"/>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H</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31" name="TextBox 30">
              <a:extLst>
                <a:ext uri="{FF2B5EF4-FFF2-40B4-BE49-F238E27FC236}">
                  <a16:creationId xmlns:a16="http://schemas.microsoft.com/office/drawing/2014/main" id="{BB44F798-E161-4981-5493-8CB3CD64C7EF}"/>
                </a:ext>
              </a:extLst>
            </p:cNvPr>
            <p:cNvSpPr txBox="1"/>
            <p:nvPr/>
          </p:nvSpPr>
          <p:spPr>
            <a:xfrm>
              <a:off x="3480532" y="2416563"/>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V</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32" name="TextBox 31">
              <a:extLst>
                <a:ext uri="{FF2B5EF4-FFF2-40B4-BE49-F238E27FC236}">
                  <a16:creationId xmlns:a16="http://schemas.microsoft.com/office/drawing/2014/main" id="{3BC3E58B-1731-9A64-8B51-F969424DFE57}"/>
                </a:ext>
              </a:extLst>
            </p:cNvPr>
            <p:cNvSpPr txBox="1"/>
            <p:nvPr/>
          </p:nvSpPr>
          <p:spPr>
            <a:xfrm>
              <a:off x="3484171" y="2527318"/>
              <a:ext cx="475809"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CD</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grpSp>
      <p:pic>
        <p:nvPicPr>
          <p:cNvPr id="35" name="Picture 34">
            <a:extLst>
              <a:ext uri="{FF2B5EF4-FFF2-40B4-BE49-F238E27FC236}">
                <a16:creationId xmlns:a16="http://schemas.microsoft.com/office/drawing/2014/main" id="{055B1916-F584-61DA-AEEB-B25E49A82F76}"/>
              </a:ext>
            </a:extLst>
          </p:cNvPr>
          <p:cNvPicPr>
            <a:picLocks noChangeAspect="1"/>
          </p:cNvPicPr>
          <p:nvPr/>
        </p:nvPicPr>
        <p:blipFill>
          <a:blip r:embed="rId16"/>
          <a:stretch>
            <a:fillRect/>
          </a:stretch>
        </p:blipFill>
        <p:spPr>
          <a:xfrm>
            <a:off x="7499273" y="3713655"/>
            <a:ext cx="3418948" cy="2564211"/>
          </a:xfrm>
          <a:prstGeom prst="rect">
            <a:avLst/>
          </a:prstGeom>
        </p:spPr>
      </p:pic>
      <p:sp>
        <p:nvSpPr>
          <p:cNvPr id="40" name="TextBox 39">
            <a:extLst>
              <a:ext uri="{FF2B5EF4-FFF2-40B4-BE49-F238E27FC236}">
                <a16:creationId xmlns:a16="http://schemas.microsoft.com/office/drawing/2014/main" id="{0D384C5D-1AD1-0E0C-22C1-4744AE3E6326}"/>
              </a:ext>
            </a:extLst>
          </p:cNvPr>
          <p:cNvSpPr txBox="1"/>
          <p:nvPr/>
        </p:nvSpPr>
        <p:spPr>
          <a:xfrm>
            <a:off x="2947474" y="3910252"/>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2</a:t>
            </a:r>
          </a:p>
        </p:txBody>
      </p:sp>
      <p:sp>
        <p:nvSpPr>
          <p:cNvPr id="41" name="TextBox 40">
            <a:extLst>
              <a:ext uri="{FF2B5EF4-FFF2-40B4-BE49-F238E27FC236}">
                <a16:creationId xmlns:a16="http://schemas.microsoft.com/office/drawing/2014/main" id="{BD1A51FD-F6A6-5044-1B66-A270419E19F3}"/>
              </a:ext>
            </a:extLst>
          </p:cNvPr>
          <p:cNvSpPr txBox="1"/>
          <p:nvPr/>
        </p:nvSpPr>
        <p:spPr>
          <a:xfrm>
            <a:off x="5564913" y="3910252"/>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9</a:t>
            </a:r>
          </a:p>
        </p:txBody>
      </p:sp>
      <p:sp>
        <p:nvSpPr>
          <p:cNvPr id="42" name="TextBox 41">
            <a:extLst>
              <a:ext uri="{FF2B5EF4-FFF2-40B4-BE49-F238E27FC236}">
                <a16:creationId xmlns:a16="http://schemas.microsoft.com/office/drawing/2014/main" id="{B28042A4-0E33-3685-E2B3-55DDE15A1730}"/>
              </a:ext>
            </a:extLst>
          </p:cNvPr>
          <p:cNvSpPr txBox="1"/>
          <p:nvPr/>
        </p:nvSpPr>
        <p:spPr>
          <a:xfrm>
            <a:off x="8197333" y="3910252"/>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6</a:t>
            </a:r>
          </a:p>
        </p:txBody>
      </p:sp>
    </p:spTree>
    <p:extLst>
      <p:ext uri="{BB962C8B-B14F-4D97-AF65-F5344CB8AC3E}">
        <p14:creationId xmlns:p14="http://schemas.microsoft.com/office/powerpoint/2010/main" val="190711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14" grpId="0"/>
      <p:bldP spid="21" grpId="0"/>
      <p:bldP spid="22" grpId="0"/>
      <p:bldP spid="23" grpId="0"/>
      <p:bldP spid="24" grpId="0"/>
      <p:bldP spid="25" grpId="0"/>
      <p:bldP spid="26" grpId="0"/>
      <p:bldP spid="27" grpId="0"/>
      <p:bldP spid="40" grpId="0"/>
      <p:bldP spid="41" grpId="0"/>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56">
          <a:extLst>
            <a:ext uri="{FF2B5EF4-FFF2-40B4-BE49-F238E27FC236}">
              <a16:creationId xmlns:a16="http://schemas.microsoft.com/office/drawing/2014/main" id="{7CDE87D1-E948-A6D5-9B54-E24F9E67EA3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3F1ED96-76F3-8429-BBE2-D8CE5B08644F}"/>
              </a:ext>
            </a:extLst>
          </p:cNvPr>
          <p:cNvPicPr>
            <a:picLocks noChangeAspect="1"/>
          </p:cNvPicPr>
          <p:nvPr/>
        </p:nvPicPr>
        <p:blipFill>
          <a:blip r:embed="rId3"/>
          <a:srcRect t="-1" b="818"/>
          <a:stretch/>
        </p:blipFill>
        <p:spPr>
          <a:xfrm>
            <a:off x="3335345" y="189263"/>
            <a:ext cx="5521309" cy="2212446"/>
          </a:xfrm>
          <a:prstGeom prst="rect">
            <a:avLst/>
          </a:prstGeom>
        </p:spPr>
      </p:pic>
      <p:pic>
        <p:nvPicPr>
          <p:cNvPr id="3" name="Picture 2">
            <a:extLst>
              <a:ext uri="{FF2B5EF4-FFF2-40B4-BE49-F238E27FC236}">
                <a16:creationId xmlns:a16="http://schemas.microsoft.com/office/drawing/2014/main" id="{B02C566E-5498-9A89-7439-66B70686A85B}"/>
              </a:ext>
            </a:extLst>
          </p:cNvPr>
          <p:cNvPicPr>
            <a:picLocks noChangeAspect="1"/>
          </p:cNvPicPr>
          <p:nvPr/>
        </p:nvPicPr>
        <p:blipFill>
          <a:blip r:embed="rId4"/>
          <a:srcRect l="446" t="747" r="1966" b="1063"/>
          <a:stretch/>
        </p:blipFill>
        <p:spPr>
          <a:xfrm>
            <a:off x="3332234" y="2401709"/>
            <a:ext cx="5524420" cy="2212446"/>
          </a:xfrm>
          <a:prstGeom prst="rect">
            <a:avLst/>
          </a:prstGeom>
        </p:spPr>
      </p:pic>
      <p:pic>
        <p:nvPicPr>
          <p:cNvPr id="5" name="Picture 4">
            <a:extLst>
              <a:ext uri="{FF2B5EF4-FFF2-40B4-BE49-F238E27FC236}">
                <a16:creationId xmlns:a16="http://schemas.microsoft.com/office/drawing/2014/main" id="{89C23B6E-1A7A-9CB0-CA71-587D912ABCE9}"/>
              </a:ext>
            </a:extLst>
          </p:cNvPr>
          <p:cNvPicPr>
            <a:picLocks noChangeAspect="1"/>
          </p:cNvPicPr>
          <p:nvPr/>
        </p:nvPicPr>
        <p:blipFill>
          <a:blip r:embed="rId5"/>
          <a:srcRect l="755" t="1623" r="587" b="1481"/>
          <a:stretch/>
        </p:blipFill>
        <p:spPr>
          <a:xfrm>
            <a:off x="3341699" y="4601039"/>
            <a:ext cx="5519620" cy="1979867"/>
          </a:xfrm>
          <a:prstGeom prst="rect">
            <a:avLst/>
          </a:prstGeom>
        </p:spPr>
      </p:pic>
    </p:spTree>
    <p:extLst>
      <p:ext uri="{BB962C8B-B14F-4D97-AF65-F5344CB8AC3E}">
        <p14:creationId xmlns:p14="http://schemas.microsoft.com/office/powerpoint/2010/main" val="147756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D1F254F7-46FB-12E9-6774-9E57E1E120B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105F4F8-5D4F-9E06-DE80-42D044FA5237}"/>
              </a:ext>
            </a:extLst>
          </p:cNvPr>
          <p:cNvPicPr>
            <a:picLocks noChangeAspect="1"/>
          </p:cNvPicPr>
          <p:nvPr/>
        </p:nvPicPr>
        <p:blipFill>
          <a:blip r:embed="rId3"/>
          <a:stretch>
            <a:fillRect/>
          </a:stretch>
        </p:blipFill>
        <p:spPr>
          <a:xfrm>
            <a:off x="5647275" y="1571530"/>
            <a:ext cx="5418224" cy="4063669"/>
          </a:xfrm>
          <a:prstGeom prst="rect">
            <a:avLst/>
          </a:prstGeom>
        </p:spPr>
      </p:pic>
      <p:pic>
        <p:nvPicPr>
          <p:cNvPr id="7" name="Picture 6">
            <a:extLst>
              <a:ext uri="{FF2B5EF4-FFF2-40B4-BE49-F238E27FC236}">
                <a16:creationId xmlns:a16="http://schemas.microsoft.com/office/drawing/2014/main" id="{9C571A22-1FED-5F31-7085-DF62BCA1C8B2}"/>
              </a:ext>
            </a:extLst>
          </p:cNvPr>
          <p:cNvPicPr>
            <a:picLocks noChangeAspect="1"/>
          </p:cNvPicPr>
          <p:nvPr/>
        </p:nvPicPr>
        <p:blipFill>
          <a:blip r:embed="rId4"/>
          <a:stretch>
            <a:fillRect/>
          </a:stretch>
        </p:blipFill>
        <p:spPr>
          <a:xfrm>
            <a:off x="1063354" y="1571530"/>
            <a:ext cx="5418225" cy="4063669"/>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C7C943-0524-BEF8-4883-2A9F03C18ABF}"/>
                  </a:ext>
                </a:extLst>
              </p:cNvPr>
              <p:cNvSpPr txBox="1"/>
              <p:nvPr/>
            </p:nvSpPr>
            <p:spPr>
              <a:xfrm rot="16200000">
                <a:off x="5373535" y="3294724"/>
                <a:ext cx="1774781" cy="379656"/>
              </a:xfrm>
              <a:prstGeom prst="rect">
                <a:avLst/>
              </a:prstGeom>
              <a:noFill/>
            </p:spPr>
            <p:txBody>
              <a:bodyPr wrap="none" rtlCol="0">
                <a:spAutoFit/>
              </a:bodyPr>
              <a:lstStyle/>
              <a:p>
                <a:pPr defTabSz="1219170">
                  <a:buClr>
                    <a:srgbClr val="000000"/>
                  </a:buClr>
                </a:pPr>
                <a14:m>
                  <m:oMath xmlns:m="http://schemas.openxmlformats.org/officeDocument/2006/math">
                    <m:sSubSup>
                      <m:sSubSupPr>
                        <m:ctrlPr>
                          <a:rPr lang="en-US" sz="1600" i="1" kern="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Arial"/>
                          </a:rPr>
                        </m:ctrlPr>
                      </m:sSubSupPr>
                      <m:e>
                        <m:r>
                          <m:rPr>
                            <m:nor/>
                          </m:rP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m:t>
                        </m:r>
                      </m:e>
                      <m:sub>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CD</m:t>
                        </m:r>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t>
                        </m:r>
                        <m:r>
                          <a:rPr lang="en-US" sz="1600" b="0" i="1" kern="0" baseline="-25000" dirty="0"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t>𝑝𝑒𝑟𝑠</m:t>
                        </m:r>
                      </m:sub>
                      <m:sup>
                        <m:r>
                          <a:rPr lang="en-US" sz="1600" i="1" kern="0">
                            <a:solidFill>
                              <a:srgbClr val="000000"/>
                            </a:solidFill>
                            <a:latin typeface="Cambria Math" panose="02040503050406030204" pitchFamily="18" charset="0"/>
                            <a:ea typeface="Cambria Math" panose="02040503050406030204" pitchFamily="18" charset="0"/>
                            <a:sym typeface="Arial"/>
                          </a:rPr>
                          <m:t>%∆</m:t>
                        </m:r>
                        <m:r>
                          <a:rPr lang="en-US" sz="1600" i="1" kern="0">
                            <a:solidFill>
                              <a:srgbClr val="000000"/>
                            </a:solidFill>
                            <a:latin typeface="Cambria Math" panose="02040503050406030204" pitchFamily="18" charset="0"/>
                            <a:ea typeface="Cambria Math" panose="02040503050406030204" pitchFamily="18" charset="0"/>
                            <a:sym typeface="Arial"/>
                          </a:rPr>
                          <m:t>𝑇𝑇𝐶</m:t>
                        </m:r>
                      </m:sup>
                    </m:sSubSup>
                  </m:oMath>
                </a14:m>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a:t>
                </a:r>
                <a14:m>
                  <m:oMath xmlns:m="http://schemas.openxmlformats.org/officeDocument/2006/math">
                    <m:sSubSup>
                      <m:sSubSupPr>
                        <m:ctrlPr>
                          <a:rPr lang="en-US" sz="1600" i="1" ker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Arial"/>
                          </a:rPr>
                        </m:ctrlPr>
                      </m:sSubSupPr>
                      <m:e>
                        <m:r>
                          <m:rPr>
                            <m:nor/>
                          </m:rP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m:t>
                        </m:r>
                      </m:e>
                      <m:sub>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CD</m:t>
                        </m:r>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t>
                        </m:r>
                        <m:r>
                          <a:rPr lang="en-US" sz="1600" b="0" i="1" kern="0" baseline="-25000" dirty="0"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t>𝑆𝑂𝐶</m:t>
                        </m:r>
                      </m:sub>
                      <m:sup>
                        <m:r>
                          <a:rPr lang="en-US" sz="1600" i="1" kern="0">
                            <a:solidFill>
                              <a:srgbClr val="000000"/>
                            </a:solidFill>
                            <a:latin typeface="Cambria Math" panose="02040503050406030204" pitchFamily="18" charset="0"/>
                            <a:ea typeface="Cambria Math" panose="02040503050406030204" pitchFamily="18" charset="0"/>
                            <a:sym typeface="Arial"/>
                          </a:rPr>
                          <m:t>%∆</m:t>
                        </m:r>
                        <m:r>
                          <a:rPr lang="en-US" sz="1600" i="1" kern="0">
                            <a:solidFill>
                              <a:srgbClr val="000000"/>
                            </a:solidFill>
                            <a:latin typeface="Cambria Math" panose="02040503050406030204" pitchFamily="18" charset="0"/>
                            <a:ea typeface="Cambria Math" panose="02040503050406030204" pitchFamily="18" charset="0"/>
                            <a:sym typeface="Arial"/>
                          </a:rPr>
                          <m:t>𝑇𝑇𝐶</m:t>
                        </m:r>
                      </m:sup>
                    </m:sSubSup>
                  </m:oMath>
                </a14:m>
                <a:endPar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Choice>
        <mc:Fallback xmlns="">
          <p:sp>
            <p:nvSpPr>
              <p:cNvPr id="10" name="TextBox 9">
                <a:extLst>
                  <a:ext uri="{FF2B5EF4-FFF2-40B4-BE49-F238E27FC236}">
                    <a16:creationId xmlns:a16="http://schemas.microsoft.com/office/drawing/2014/main" id="{ABC7C943-0524-BEF8-4883-2A9F03C18ABF}"/>
                  </a:ext>
                </a:extLst>
              </p:cNvPr>
              <p:cNvSpPr txBox="1">
                <a:spLocks noRot="1" noChangeAspect="1" noMove="1" noResize="1" noEditPoints="1" noAdjustHandles="1" noChangeArrowheads="1" noChangeShapeType="1" noTextEdit="1"/>
              </p:cNvSpPr>
              <p:nvPr/>
            </p:nvSpPr>
            <p:spPr>
              <a:xfrm rot="16200000">
                <a:off x="5373535" y="3294724"/>
                <a:ext cx="1774781" cy="379656"/>
              </a:xfrm>
              <a:prstGeom prst="rect">
                <a:avLst/>
              </a:prstGeom>
              <a:blipFill>
                <a:blip r:embed="rId5"/>
                <a:stretch>
                  <a:fillRect l="-3333"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C2AC696-34EE-1099-6256-5A574DBBAD49}"/>
                  </a:ext>
                </a:extLst>
              </p:cNvPr>
              <p:cNvSpPr txBox="1"/>
              <p:nvPr/>
            </p:nvSpPr>
            <p:spPr>
              <a:xfrm>
                <a:off x="7048583" y="5635199"/>
                <a:ext cx="2685094" cy="358560"/>
              </a:xfrm>
              <a:prstGeom prst="rect">
                <a:avLst/>
              </a:prstGeom>
              <a:noFill/>
            </p:spPr>
            <p:txBody>
              <a:bodyPr wrap="none" rtlCol="0">
                <a:spAutoFit/>
              </a:bodyPr>
              <a:lstStyle/>
              <a:p>
                <a:pPr defTabSz="1219170">
                  <a:buClr>
                    <a:srgbClr val="000000"/>
                  </a:buClr>
                </a:pPr>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600" i="1" kern="0">
                            <a:solidFill>
                              <a:srgbClr val="000000"/>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𝑆𝐹</m:t>
                        </m:r>
                      </m:e>
                      <m:sub>
                        <m:r>
                          <a:rPr lang="en-US" sz="1600" i="1" kern="0">
                            <a:solidFill>
                              <a:srgbClr val="000000"/>
                            </a:solidFill>
                            <a:latin typeface="Cambria Math" panose="02040503050406030204" pitchFamily="18" charset="0"/>
                            <a:sym typeface="Arial"/>
                          </a:rPr>
                          <m:t>𝑡𝑎𝑟𝑔𝑒𝑡</m:t>
                        </m:r>
                      </m:sub>
                    </m:sSub>
                  </m:oMath>
                </a14:m>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11" name="TextBox 10">
                <a:extLst>
                  <a:ext uri="{FF2B5EF4-FFF2-40B4-BE49-F238E27FC236}">
                    <a16:creationId xmlns:a16="http://schemas.microsoft.com/office/drawing/2014/main" id="{2C2AC696-34EE-1099-6256-5A574DBBAD49}"/>
                  </a:ext>
                </a:extLst>
              </p:cNvPr>
              <p:cNvSpPr txBox="1">
                <a:spLocks noRot="1" noChangeAspect="1" noMove="1" noResize="1" noEditPoints="1" noAdjustHandles="1" noChangeArrowheads="1" noChangeShapeType="1" noTextEdit="1"/>
              </p:cNvSpPr>
              <p:nvPr/>
            </p:nvSpPr>
            <p:spPr>
              <a:xfrm>
                <a:off x="7048583" y="5635199"/>
                <a:ext cx="2685094" cy="358560"/>
              </a:xfrm>
              <a:prstGeom prst="rect">
                <a:avLst/>
              </a:prstGeom>
              <a:blipFill>
                <a:blip r:embed="rId6"/>
                <a:stretch>
                  <a:fillRect l="-939" t="-6897" r="-469"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EAD247-0440-5827-4EE9-D7C9CE446A68}"/>
                  </a:ext>
                </a:extLst>
              </p:cNvPr>
              <p:cNvSpPr txBox="1"/>
              <p:nvPr/>
            </p:nvSpPr>
            <p:spPr>
              <a:xfrm rot="16200000">
                <a:off x="789619" y="3294914"/>
                <a:ext cx="1774781" cy="379271"/>
              </a:xfrm>
              <a:prstGeom prst="rect">
                <a:avLst/>
              </a:prstGeom>
              <a:noFill/>
            </p:spPr>
            <p:txBody>
              <a:bodyPr wrap="none" rtlCol="0">
                <a:spAutoFit/>
              </a:bodyPr>
              <a:lstStyle/>
              <a:p>
                <a:pPr defTabSz="1219170">
                  <a:buClr>
                    <a:srgbClr val="000000"/>
                  </a:buClr>
                </a:pPr>
                <a14:m>
                  <m:oMath xmlns:m="http://schemas.openxmlformats.org/officeDocument/2006/math">
                    <m:sSubSup>
                      <m:sSubSupPr>
                        <m:ctrlPr>
                          <a:rPr lang="en-US" sz="1600" i="1" kern="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Arial"/>
                          </a:rPr>
                        </m:ctrlPr>
                      </m:sSubSupPr>
                      <m:e>
                        <m:r>
                          <m:rPr>
                            <m:nor/>
                          </m:rP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m:t>
                        </m:r>
                      </m:e>
                      <m:sub>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V</m:t>
                        </m:r>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t>
                        </m:r>
                        <m:r>
                          <a:rPr lang="en-US" sz="1600" b="0" i="1" kern="0" baseline="-25000" dirty="0"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t>𝑝𝑒𝑟𝑠</m:t>
                        </m:r>
                      </m:sub>
                      <m:sup>
                        <m:r>
                          <a:rPr lang="en-US" sz="1600" i="1" kern="0">
                            <a:solidFill>
                              <a:srgbClr val="000000"/>
                            </a:solidFill>
                            <a:latin typeface="Cambria Math" panose="02040503050406030204" pitchFamily="18" charset="0"/>
                            <a:ea typeface="Cambria Math" panose="02040503050406030204" pitchFamily="18" charset="0"/>
                            <a:sym typeface="Arial"/>
                          </a:rPr>
                          <m:t>%∆</m:t>
                        </m:r>
                        <m:r>
                          <a:rPr lang="en-US" sz="1600" i="1" kern="0">
                            <a:solidFill>
                              <a:srgbClr val="000000"/>
                            </a:solidFill>
                            <a:latin typeface="Cambria Math" panose="02040503050406030204" pitchFamily="18" charset="0"/>
                            <a:ea typeface="Cambria Math" panose="02040503050406030204" pitchFamily="18" charset="0"/>
                            <a:sym typeface="Arial"/>
                          </a:rPr>
                          <m:t>𝑇𝑇𝐶</m:t>
                        </m:r>
                      </m:sup>
                    </m:sSubSup>
                  </m:oMath>
                </a14:m>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a:t>
                </a:r>
                <a14:m>
                  <m:oMath xmlns:m="http://schemas.openxmlformats.org/officeDocument/2006/math">
                    <m:sSubSup>
                      <m:sSubSupPr>
                        <m:ctrlPr>
                          <a:rPr lang="en-US" sz="1600" i="1" ker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Arial"/>
                          </a:rPr>
                        </m:ctrlPr>
                      </m:sSubSupPr>
                      <m:e>
                        <m:r>
                          <m:rPr>
                            <m:nor/>
                          </m:rP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m:t>
                        </m:r>
                      </m:e>
                      <m:sub>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V</m:t>
                        </m:r>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t>
                        </m:r>
                        <m:r>
                          <a:rPr lang="en-US" sz="1600" b="0" i="1" kern="0" baseline="-25000" dirty="0"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t>𝑆𝑂𝐶</m:t>
                        </m:r>
                      </m:sub>
                      <m:sup>
                        <m:r>
                          <a:rPr lang="en-US" sz="1600" i="1" kern="0">
                            <a:solidFill>
                              <a:srgbClr val="000000"/>
                            </a:solidFill>
                            <a:latin typeface="Cambria Math" panose="02040503050406030204" pitchFamily="18" charset="0"/>
                            <a:ea typeface="Cambria Math" panose="02040503050406030204" pitchFamily="18" charset="0"/>
                            <a:sym typeface="Arial"/>
                          </a:rPr>
                          <m:t>%∆</m:t>
                        </m:r>
                        <m:r>
                          <a:rPr lang="en-US" sz="1600" i="1" kern="0">
                            <a:solidFill>
                              <a:srgbClr val="000000"/>
                            </a:solidFill>
                            <a:latin typeface="Cambria Math" panose="02040503050406030204" pitchFamily="18" charset="0"/>
                            <a:ea typeface="Cambria Math" panose="02040503050406030204" pitchFamily="18" charset="0"/>
                            <a:sym typeface="Arial"/>
                          </a:rPr>
                          <m:t>𝑇𝑇𝐶</m:t>
                        </m:r>
                      </m:sup>
                    </m:sSubSup>
                  </m:oMath>
                </a14:m>
                <a:endPar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Choice>
        <mc:Fallback xmlns="">
          <p:sp>
            <p:nvSpPr>
              <p:cNvPr id="12" name="TextBox 11">
                <a:extLst>
                  <a:ext uri="{FF2B5EF4-FFF2-40B4-BE49-F238E27FC236}">
                    <a16:creationId xmlns:a16="http://schemas.microsoft.com/office/drawing/2014/main" id="{1EEAD247-0440-5827-4EE9-D7C9CE446A68}"/>
                  </a:ext>
                </a:extLst>
              </p:cNvPr>
              <p:cNvSpPr txBox="1">
                <a:spLocks noRot="1" noChangeAspect="1" noMove="1" noResize="1" noEditPoints="1" noAdjustHandles="1" noChangeArrowheads="1" noChangeShapeType="1" noTextEdit="1"/>
              </p:cNvSpPr>
              <p:nvPr/>
            </p:nvSpPr>
            <p:spPr>
              <a:xfrm rot="16200000">
                <a:off x="789619" y="3294914"/>
                <a:ext cx="1774781" cy="379271"/>
              </a:xfrm>
              <a:prstGeom prst="rect">
                <a:avLst/>
              </a:prstGeom>
              <a:blipFill>
                <a:blip r:embed="rId7"/>
                <a:stretch>
                  <a:fillRect l="-3333"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3600916-A08A-13B7-FCF6-45E4B75A25B0}"/>
                  </a:ext>
                </a:extLst>
              </p:cNvPr>
              <p:cNvSpPr txBox="1"/>
              <p:nvPr/>
            </p:nvSpPr>
            <p:spPr>
              <a:xfrm>
                <a:off x="2464662" y="5635199"/>
                <a:ext cx="2685094" cy="358560"/>
              </a:xfrm>
              <a:prstGeom prst="rect">
                <a:avLst/>
              </a:prstGeom>
              <a:noFill/>
            </p:spPr>
            <p:txBody>
              <a:bodyPr wrap="none" rtlCol="0">
                <a:spAutoFit/>
              </a:bodyPr>
              <a:lstStyle/>
              <a:p>
                <a:pPr defTabSz="1219170">
                  <a:buClr>
                    <a:srgbClr val="000000"/>
                  </a:buClr>
                </a:pPr>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600" i="1" kern="0">
                            <a:solidFill>
                              <a:srgbClr val="000000"/>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𝑆𝐹</m:t>
                        </m:r>
                      </m:e>
                      <m:sub>
                        <m:r>
                          <a:rPr lang="en-US" sz="1600" i="1" kern="0">
                            <a:solidFill>
                              <a:srgbClr val="000000"/>
                            </a:solidFill>
                            <a:latin typeface="Cambria Math" panose="02040503050406030204" pitchFamily="18" charset="0"/>
                            <a:sym typeface="Arial"/>
                          </a:rPr>
                          <m:t>𝑡𝑎𝑟𝑔𝑒𝑡</m:t>
                        </m:r>
                      </m:sub>
                    </m:sSub>
                  </m:oMath>
                </a14:m>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13" name="TextBox 12">
                <a:extLst>
                  <a:ext uri="{FF2B5EF4-FFF2-40B4-BE49-F238E27FC236}">
                    <a16:creationId xmlns:a16="http://schemas.microsoft.com/office/drawing/2014/main" id="{D3600916-A08A-13B7-FCF6-45E4B75A25B0}"/>
                  </a:ext>
                </a:extLst>
              </p:cNvPr>
              <p:cNvSpPr txBox="1">
                <a:spLocks noRot="1" noChangeAspect="1" noMove="1" noResize="1" noEditPoints="1" noAdjustHandles="1" noChangeArrowheads="1" noChangeShapeType="1" noTextEdit="1"/>
              </p:cNvSpPr>
              <p:nvPr/>
            </p:nvSpPr>
            <p:spPr>
              <a:xfrm>
                <a:off x="2464662" y="5635199"/>
                <a:ext cx="2685094" cy="358560"/>
              </a:xfrm>
              <a:prstGeom prst="rect">
                <a:avLst/>
              </a:prstGeom>
              <a:blipFill>
                <a:blip r:embed="rId8"/>
                <a:stretch>
                  <a:fillRect l="-939" t="-6897" r="-469" b="-1379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BE834E3E-2C8A-74A8-254C-7C9EEA50D421}"/>
              </a:ext>
            </a:extLst>
          </p:cNvPr>
          <p:cNvSpPr txBox="1"/>
          <p:nvPr/>
        </p:nvSpPr>
        <p:spPr>
          <a:xfrm>
            <a:off x="2201476" y="1890608"/>
            <a:ext cx="439544" cy="338554"/>
          </a:xfrm>
          <a:prstGeom prst="rect">
            <a:avLst/>
          </a:prstGeom>
          <a:noFill/>
        </p:spPr>
        <p:txBody>
          <a:bodyPr wrap="none" rtlCol="0">
            <a:spAutoFit/>
          </a:bodyPr>
          <a:lstStyle/>
          <a:p>
            <a:pPr defTabSz="1219170">
              <a:buClr>
                <a:srgbClr val="000000"/>
              </a:buClr>
            </a:pPr>
            <a:r>
              <a:rPr lang="en-US" sz="1600"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a:t>
            </a:r>
          </a:p>
        </p:txBody>
      </p:sp>
      <p:sp>
        <p:nvSpPr>
          <p:cNvPr id="16" name="TextBox 15">
            <a:extLst>
              <a:ext uri="{FF2B5EF4-FFF2-40B4-BE49-F238E27FC236}">
                <a16:creationId xmlns:a16="http://schemas.microsoft.com/office/drawing/2014/main" id="{AD9C098F-79B5-7AA0-6BCF-00DC16B7ADD8}"/>
              </a:ext>
            </a:extLst>
          </p:cNvPr>
          <p:cNvSpPr txBox="1"/>
          <p:nvPr/>
        </p:nvSpPr>
        <p:spPr>
          <a:xfrm>
            <a:off x="6796152" y="1890608"/>
            <a:ext cx="431528" cy="338554"/>
          </a:xfrm>
          <a:prstGeom prst="rect">
            <a:avLst/>
          </a:prstGeom>
          <a:noFill/>
        </p:spPr>
        <p:txBody>
          <a:bodyPr wrap="none" rtlCol="0">
            <a:spAutoFit/>
          </a:bodyPr>
          <a:lstStyle/>
          <a:p>
            <a:pPr defTabSz="1219170">
              <a:buClr>
                <a:srgbClr val="000000"/>
              </a:buClr>
            </a:pPr>
            <a:r>
              <a:rPr lang="en-US" sz="1600"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(B)</a:t>
            </a:r>
          </a:p>
        </p:txBody>
      </p:sp>
      <p:sp>
        <p:nvSpPr>
          <p:cNvPr id="18" name="TextBox 17">
            <a:extLst>
              <a:ext uri="{FF2B5EF4-FFF2-40B4-BE49-F238E27FC236}">
                <a16:creationId xmlns:a16="http://schemas.microsoft.com/office/drawing/2014/main" id="{BD1DA04A-BEF9-DDBF-0247-CB802DA73A07}"/>
              </a:ext>
            </a:extLst>
          </p:cNvPr>
          <p:cNvSpPr txBox="1"/>
          <p:nvPr/>
        </p:nvSpPr>
        <p:spPr>
          <a:xfrm>
            <a:off x="296753" y="972677"/>
            <a:ext cx="11928340" cy="379656"/>
          </a:xfrm>
          <a:prstGeom prst="rect">
            <a:avLst/>
          </a:prstGeom>
          <a:noFill/>
        </p:spPr>
        <p:txBody>
          <a:bodyPr wrap="square">
            <a:spAutoFit/>
          </a:bodyPr>
          <a:lstStyle/>
          <a:p>
            <a:pPr defTabSz="1219170">
              <a:buClr>
                <a:srgbClr val="000000"/>
              </a:buClr>
            </a:pPr>
            <a:r>
              <a:rPr lang="en-US" sz="18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Heterogeneous RT efficacy model predictions </a:t>
            </a:r>
            <a:r>
              <a:rPr lang="en" sz="1867"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1 month post-RT </a:t>
            </a:r>
            <a:r>
              <a:rPr lang="en" sz="1867" b="1"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with</a:t>
            </a:r>
            <a:r>
              <a:rPr lang="en" sz="1867"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 </a:t>
            </a:r>
            <a:r>
              <a:rPr lang="en" sz="1867" b="1"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personalized dose</a:t>
            </a:r>
            <a:r>
              <a:rPr lang="en" sz="1867"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a:t>
            </a:r>
            <a:endParaRPr lang="en-US" sz="18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21" name="Google Shape;217;p32">
            <a:extLst>
              <a:ext uri="{FF2B5EF4-FFF2-40B4-BE49-F238E27FC236}">
                <a16:creationId xmlns:a16="http://schemas.microsoft.com/office/drawing/2014/main" id="{56AFDB05-3E93-467F-769A-7196F4051813}"/>
              </a:ext>
            </a:extLst>
          </p:cNvPr>
          <p:cNvSpPr txBox="1">
            <a:spLocks/>
          </p:cNvSpPr>
          <p:nvPr/>
        </p:nvSpPr>
        <p:spPr>
          <a:xfrm>
            <a:off x="-2" y="0"/>
            <a:ext cx="9890761"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533400" algn="l" rtl="0">
              <a:lnSpc>
                <a:spcPct val="100000"/>
              </a:lnSpc>
              <a:spcBef>
                <a:spcPts val="1200"/>
              </a:spcBef>
              <a:spcAft>
                <a:spcPts val="0"/>
              </a:spcAft>
              <a:buClr>
                <a:schemeClr val="accent6"/>
              </a:buClr>
              <a:buSzPts val="4800"/>
              <a:buFont typeface="Lato"/>
              <a:buChar char="▷"/>
              <a:defRPr sz="4800" b="0" i="0" u="none" strike="noStrike" cap="none">
                <a:solidFill>
                  <a:schemeClr val="dk1"/>
                </a:solidFill>
                <a:latin typeface="Lato"/>
                <a:ea typeface="Lato"/>
                <a:cs typeface="Lato"/>
                <a:sym typeface="Lato"/>
              </a:defRPr>
            </a:lvl1pPr>
            <a:lvl2pPr marL="914400" marR="0" lvl="1"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2pPr>
            <a:lvl3pPr marL="1371600" marR="0" lvl="2"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3pPr>
            <a:lvl4pPr marL="1828800" marR="0" lvl="3"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4pPr>
            <a:lvl5pPr marL="2286000" marR="0" lvl="4"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5pPr>
            <a:lvl6pPr marL="2743200" marR="0" lvl="5"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6pPr>
            <a:lvl7pPr marL="3200400" marR="0" lvl="6"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7pPr>
            <a:lvl8pPr marL="3657600" marR="0" lvl="7"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8pPr>
            <a:lvl9pPr marL="4114800" marR="0" lvl="8"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b="1" kern="0" dirty="0">
                <a:solidFill>
                  <a:srgbClr val="2185C5"/>
                </a:solidFill>
                <a:latin typeface="Raleway"/>
                <a:ea typeface="Raleway"/>
                <a:cs typeface="Raleway"/>
                <a:sym typeface="Raleway"/>
              </a:rPr>
              <a:t>Model predictions for the cohort</a:t>
            </a:r>
            <a:endParaRPr lang="en-US" sz="3200" i="1" kern="0" dirty="0">
              <a:solidFill>
                <a:srgbClr val="2185C5"/>
              </a:solidFill>
              <a:latin typeface="Raleway"/>
              <a:ea typeface="Raleway"/>
              <a:cs typeface="Raleway"/>
              <a:sym typeface="Raleway"/>
            </a:endParaRPr>
          </a:p>
        </p:txBody>
      </p:sp>
    </p:spTree>
    <p:extLst>
      <p:ext uri="{BB962C8B-B14F-4D97-AF65-F5344CB8AC3E}">
        <p14:creationId xmlns:p14="http://schemas.microsoft.com/office/powerpoint/2010/main" val="240036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2">
          <a:extLst>
            <a:ext uri="{FF2B5EF4-FFF2-40B4-BE49-F238E27FC236}">
              <a16:creationId xmlns:a16="http://schemas.microsoft.com/office/drawing/2014/main" id="{F2D9907B-25C4-1195-4D17-D6C77DE43C12}"/>
            </a:ext>
          </a:extLst>
        </p:cNvPr>
        <p:cNvGrpSpPr/>
        <p:nvPr/>
      </p:nvGrpSpPr>
      <p:grpSpPr>
        <a:xfrm>
          <a:off x="0" y="0"/>
          <a:ext cx="0" cy="0"/>
          <a:chOff x="0" y="0"/>
          <a:chExt cx="0" cy="0"/>
        </a:xfrm>
      </p:grpSpPr>
      <p:sp>
        <p:nvSpPr>
          <p:cNvPr id="323" name="Google Shape;323;p42">
            <a:extLst>
              <a:ext uri="{FF2B5EF4-FFF2-40B4-BE49-F238E27FC236}">
                <a16:creationId xmlns:a16="http://schemas.microsoft.com/office/drawing/2014/main" id="{ED60404E-BACC-55A8-B4A2-94099D0BAD8B}"/>
              </a:ext>
            </a:extLst>
          </p:cNvPr>
          <p:cNvSpPr txBox="1">
            <a:spLocks noGrp="1"/>
          </p:cNvSpPr>
          <p:nvPr>
            <p:ph type="subTitle" idx="4294967295"/>
          </p:nvPr>
        </p:nvSpPr>
        <p:spPr>
          <a:xfrm>
            <a:off x="991999" y="465967"/>
            <a:ext cx="10071111" cy="1897200"/>
          </a:xfrm>
          <a:prstGeom prst="rect">
            <a:avLst/>
          </a:prstGeom>
        </p:spPr>
        <p:txBody>
          <a:bodyPr spcFirstLastPara="1" wrap="square" lIns="121900" tIns="121900" rIns="121900" bIns="121900" anchor="t" anchorCtr="0">
            <a:noAutofit/>
          </a:bodyPr>
          <a:lstStyle/>
          <a:p>
            <a:pPr marL="0" indent="0">
              <a:spcBef>
                <a:spcPts val="0"/>
              </a:spcBef>
              <a:buNone/>
            </a:pPr>
            <a:r>
              <a:rPr lang="en-US" sz="5333" b="1" dirty="0">
                <a:solidFill>
                  <a:schemeClr val="lt1"/>
                </a:solidFill>
                <a:latin typeface="Raleway"/>
                <a:ea typeface="Raleway"/>
                <a:cs typeface="Raleway"/>
                <a:sym typeface="Raleway"/>
              </a:rPr>
              <a:t>Dose personalization</a:t>
            </a:r>
          </a:p>
          <a:p>
            <a:pPr marL="0" indent="0">
              <a:spcBef>
                <a:spcPts val="0"/>
              </a:spcBef>
              <a:buNone/>
            </a:pPr>
            <a:r>
              <a:rPr lang="en-US" sz="3467" i="1" dirty="0">
                <a:solidFill>
                  <a:schemeClr val="lt1"/>
                </a:solidFill>
                <a:latin typeface="Raleway"/>
                <a:ea typeface="Raleway"/>
                <a:cs typeface="Raleway"/>
                <a:sym typeface="Raleway"/>
              </a:rPr>
              <a:t>(for heterogeneous RT </a:t>
            </a:r>
            <a:r>
              <a:rPr lang="en-US" sz="3467" i="1">
                <a:solidFill>
                  <a:schemeClr val="lt1"/>
                </a:solidFill>
                <a:latin typeface="Raleway"/>
                <a:ea typeface="Raleway"/>
                <a:cs typeface="Raleway"/>
                <a:sym typeface="Raleway"/>
              </a:rPr>
              <a:t>efficacy models only)</a:t>
            </a:r>
            <a:endParaRPr lang="en-US" sz="3467" i="1"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3069109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56">
          <a:extLst>
            <a:ext uri="{FF2B5EF4-FFF2-40B4-BE49-F238E27FC236}">
              <a16:creationId xmlns:a16="http://schemas.microsoft.com/office/drawing/2014/main" id="{7EE0C17C-9377-196A-54D1-9C0E9028CCC0}"/>
            </a:ext>
          </a:extLst>
        </p:cNvPr>
        <p:cNvGrpSpPr/>
        <p:nvPr/>
      </p:nvGrpSpPr>
      <p:grpSpPr>
        <a:xfrm>
          <a:off x="0" y="0"/>
          <a:ext cx="0" cy="0"/>
          <a:chOff x="0" y="0"/>
          <a:chExt cx="0" cy="0"/>
        </a:xfrm>
      </p:grpSpPr>
      <p:sp>
        <p:nvSpPr>
          <p:cNvPr id="38" name="Google Shape;157;p27">
            <a:extLst>
              <a:ext uri="{FF2B5EF4-FFF2-40B4-BE49-F238E27FC236}">
                <a16:creationId xmlns:a16="http://schemas.microsoft.com/office/drawing/2014/main" id="{9264B6B1-208C-D794-6020-890B61B94FE9}"/>
              </a:ext>
            </a:extLst>
          </p:cNvPr>
          <p:cNvSpPr txBox="1">
            <a:spLocks noGrp="1"/>
          </p:cNvSpPr>
          <p:nvPr>
            <p:ph type="title"/>
          </p:nvPr>
        </p:nvSpPr>
        <p:spPr>
          <a:xfrm>
            <a:off x="1" y="14124"/>
            <a:ext cx="11822807" cy="1042011"/>
          </a:xfrm>
          <a:prstGeom prst="rect">
            <a:avLst/>
          </a:prstGeom>
        </p:spPr>
        <p:txBody>
          <a:bodyPr spcFirstLastPara="1" wrap="square" lIns="121900" tIns="121900" rIns="121900" bIns="121900" anchor="b" anchorCtr="0">
            <a:noAutofit/>
          </a:bodyPr>
          <a:lstStyle/>
          <a:p>
            <a:r>
              <a:rPr lang="en-US" sz="3200" b="1" dirty="0">
                <a:solidFill>
                  <a:schemeClr val="dk2"/>
                </a:solidFill>
              </a:rPr>
              <a:t>Calculating spatial dose boost</a:t>
            </a:r>
            <a:br>
              <a:rPr lang="en-US" sz="3200" b="1" dirty="0">
                <a:solidFill>
                  <a:schemeClr val="dk2"/>
                </a:solidFill>
              </a:rPr>
            </a:br>
            <a:r>
              <a:rPr lang="en-US" sz="2133" i="1" dirty="0">
                <a:solidFill>
                  <a:schemeClr val="dk2"/>
                </a:solidFill>
              </a:rPr>
              <a:t>Use CTV as domain for dose boost calculation</a:t>
            </a:r>
            <a:endParaRPr lang="en-US" sz="3200" i="1" dirty="0">
              <a:solidFill>
                <a:schemeClr val="accent1"/>
              </a:solidFill>
            </a:endParaRPr>
          </a:p>
        </p:txBody>
      </p:sp>
      <p:sp>
        <p:nvSpPr>
          <p:cNvPr id="40" name="TextBox 39">
            <a:extLst>
              <a:ext uri="{FF2B5EF4-FFF2-40B4-BE49-F238E27FC236}">
                <a16:creationId xmlns:a16="http://schemas.microsoft.com/office/drawing/2014/main" id="{1DD0D0F9-98F2-1CE5-711A-A2DA82FF903B}"/>
              </a:ext>
            </a:extLst>
          </p:cNvPr>
          <p:cNvSpPr txBox="1"/>
          <p:nvPr/>
        </p:nvSpPr>
        <p:spPr>
          <a:xfrm>
            <a:off x="9386123" y="14124"/>
            <a:ext cx="2805877" cy="830997"/>
          </a:xfrm>
          <a:prstGeom prst="rect">
            <a:avLst/>
          </a:prstGeom>
          <a:noFill/>
        </p:spPr>
        <p:txBody>
          <a:bodyPr wrap="square">
            <a:spAutoFit/>
          </a:bodyPr>
          <a:lstStyle/>
          <a:p>
            <a:pPr defTabSz="1219170">
              <a:buClr>
                <a:srgbClr val="000000"/>
              </a:buClr>
            </a:pPr>
            <a:r>
              <a:rPr lang="en-US" sz="1600"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GTV: gross tumor volume</a:t>
            </a:r>
          </a:p>
          <a:p>
            <a:pPr defTabSz="1219170">
              <a:buClr>
                <a:srgbClr val="000000"/>
              </a:buClr>
            </a:pPr>
            <a:r>
              <a:rPr lang="en-US" sz="1600"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CTV: clinical target volume </a:t>
            </a:r>
          </a:p>
          <a:p>
            <a:pPr defTabSz="1219170">
              <a:buClr>
                <a:srgbClr val="000000"/>
              </a:buClr>
            </a:pPr>
            <a:r>
              <a:rPr lang="en-US" sz="1600"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PTV: planning target volume </a:t>
            </a:r>
          </a:p>
        </p:txBody>
      </p:sp>
      <p:pic>
        <p:nvPicPr>
          <p:cNvPr id="5" name="Picture 2" descr="11: In patients with GBM, the GTV is defined by radiologists as the... |  Download Scientific Diagram">
            <a:extLst>
              <a:ext uri="{FF2B5EF4-FFF2-40B4-BE49-F238E27FC236}">
                <a16:creationId xmlns:a16="http://schemas.microsoft.com/office/drawing/2014/main" id="{E3CB06E4-DD6C-4101-5C80-CCD6C75F0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93" y="2023872"/>
            <a:ext cx="5765699" cy="42245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990B7C9-1C27-6F1B-7114-6CD5EAFAF318}"/>
              </a:ext>
            </a:extLst>
          </p:cNvPr>
          <p:cNvSpPr txBox="1"/>
          <p:nvPr/>
        </p:nvSpPr>
        <p:spPr>
          <a:xfrm>
            <a:off x="304421" y="1089021"/>
            <a:ext cx="11213963" cy="748795"/>
          </a:xfrm>
          <a:prstGeom prst="rect">
            <a:avLst/>
          </a:prstGeom>
          <a:noFill/>
        </p:spPr>
        <p:txBody>
          <a:bodyPr wrap="square">
            <a:spAutoFit/>
          </a:bodyPr>
          <a:lstStyle/>
          <a:p>
            <a:pPr defTabSz="1219170">
              <a:spcAft>
                <a:spcPts val="800"/>
              </a:spcAft>
              <a:buClr>
                <a:srgbClr val="000000"/>
              </a:buClr>
            </a:pPr>
            <a:r>
              <a:rPr lang="en-US" sz="2133" u="sng"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Goal:</a:t>
            </a:r>
            <a:r>
              <a:rPr lang="en-US" sz="2133"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Expand GTV by uniform distance (1.5 cm) in all directions (3D) to account for infiltrative disease</a:t>
            </a:r>
            <a:endParaRPr lang="en-US" sz="2133" u="sng"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10" name="TextBox 9">
            <a:extLst>
              <a:ext uri="{FF2B5EF4-FFF2-40B4-BE49-F238E27FC236}">
                <a16:creationId xmlns:a16="http://schemas.microsoft.com/office/drawing/2014/main" id="{A29DB096-1F1A-A0F7-E35F-BB8957DA63F8}"/>
              </a:ext>
            </a:extLst>
          </p:cNvPr>
          <p:cNvSpPr txBox="1"/>
          <p:nvPr/>
        </p:nvSpPr>
        <p:spPr>
          <a:xfrm>
            <a:off x="2150841" y="3433159"/>
            <a:ext cx="1540806"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a:t>
            </a:r>
            <a:r>
              <a:rPr lang="en-US" sz="1867" kern="0" dirty="0" err="1">
                <a:solidFill>
                  <a:srgbClr val="000000"/>
                </a:solidFill>
                <a:latin typeface="Arial"/>
                <a:cs typeface="Arial"/>
                <a:sym typeface="Arial"/>
              </a:rPr>
              <a:t>enh</a:t>
            </a:r>
            <a:r>
              <a:rPr lang="en-US" sz="1867" kern="0" dirty="0">
                <a:solidFill>
                  <a:srgbClr val="000000"/>
                </a:solidFill>
                <a:latin typeface="Arial"/>
                <a:cs typeface="Arial"/>
                <a:sym typeface="Arial"/>
              </a:rPr>
              <a:t>. region)</a:t>
            </a:r>
          </a:p>
        </p:txBody>
      </p:sp>
      <p:sp>
        <p:nvSpPr>
          <p:cNvPr id="11" name="TextBox 10">
            <a:extLst>
              <a:ext uri="{FF2B5EF4-FFF2-40B4-BE49-F238E27FC236}">
                <a16:creationId xmlns:a16="http://schemas.microsoft.com/office/drawing/2014/main" id="{1AA335A6-E0CB-3533-5113-0CD29FA678F6}"/>
              </a:ext>
            </a:extLst>
          </p:cNvPr>
          <p:cNvSpPr txBox="1"/>
          <p:nvPr/>
        </p:nvSpPr>
        <p:spPr>
          <a:xfrm>
            <a:off x="4122466" y="3304991"/>
            <a:ext cx="2005677"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(non </a:t>
            </a:r>
            <a:r>
              <a:rPr lang="en-US" sz="1867" kern="0" dirty="0" err="1">
                <a:solidFill>
                  <a:srgbClr val="000000"/>
                </a:solidFill>
                <a:latin typeface="Arial"/>
                <a:cs typeface="Arial"/>
                <a:sym typeface="Arial"/>
              </a:rPr>
              <a:t>enh</a:t>
            </a:r>
            <a:r>
              <a:rPr lang="en-US" sz="1867" kern="0" dirty="0">
                <a:solidFill>
                  <a:srgbClr val="000000"/>
                </a:solidFill>
                <a:latin typeface="Arial"/>
                <a:cs typeface="Arial"/>
                <a:sym typeface="Arial"/>
              </a:rPr>
              <a:t>. region)</a:t>
            </a:r>
          </a:p>
        </p:txBody>
      </p:sp>
      <p:pic>
        <p:nvPicPr>
          <p:cNvPr id="2050" name="Picture 2" descr="Full article: Study on the Appropriate Timing of Postoperative Adaptive  Radiotherapy for High-Grade Glioma">
            <a:extLst>
              <a:ext uri="{FF2B5EF4-FFF2-40B4-BE49-F238E27FC236}">
                <a16:creationId xmlns:a16="http://schemas.microsoft.com/office/drawing/2014/main" id="{33156954-013E-B003-4ABC-815AA07E77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320" r="34736"/>
          <a:stretch/>
        </p:blipFill>
        <p:spPr bwMode="auto">
          <a:xfrm>
            <a:off x="7673147" y="2301357"/>
            <a:ext cx="2958277" cy="3679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08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112B69D-87EE-859F-3DE5-38F3FDAD5338}"/>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255A88B-6BC3-B4D7-A2C6-7CCB2C01C606}"/>
              </a:ext>
            </a:extLst>
          </p:cNvPr>
          <p:cNvSpPr txBox="1"/>
          <p:nvPr/>
        </p:nvSpPr>
        <p:spPr>
          <a:xfrm>
            <a:off x="4918541" y="1310955"/>
            <a:ext cx="2350323"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SOC outside of CTV</a:t>
            </a:r>
          </a:p>
        </p:txBody>
      </p:sp>
      <p:sp>
        <p:nvSpPr>
          <p:cNvPr id="15" name="TextBox 14">
            <a:extLst>
              <a:ext uri="{FF2B5EF4-FFF2-40B4-BE49-F238E27FC236}">
                <a16:creationId xmlns:a16="http://schemas.microsoft.com/office/drawing/2014/main" id="{74F1A9F2-1376-41EA-7FDB-C3BEED6B9368}"/>
              </a:ext>
            </a:extLst>
          </p:cNvPr>
          <p:cNvSpPr txBox="1"/>
          <p:nvPr/>
        </p:nvSpPr>
        <p:spPr>
          <a:xfrm>
            <a:off x="7293995" y="0"/>
            <a:ext cx="4898004" cy="379656"/>
          </a:xfrm>
          <a:prstGeom prst="rect">
            <a:avLst/>
          </a:prstGeom>
          <a:noFill/>
        </p:spPr>
        <p:txBody>
          <a:bodyPr wrap="square">
            <a:spAutoFit/>
          </a:bodyPr>
          <a:lstStyle/>
          <a:p>
            <a:pPr algn="r" defTabSz="1219170">
              <a:buClr>
                <a:srgbClr val="000000"/>
              </a:buClr>
            </a:pPr>
            <a:r>
              <a:rPr lang="en-US" sz="1867"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CTV: Clinical Target Volume</a:t>
            </a:r>
            <a:endParaRPr lang="en-US" sz="18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3" name="TextBox 2">
            <a:extLst>
              <a:ext uri="{FF2B5EF4-FFF2-40B4-BE49-F238E27FC236}">
                <a16:creationId xmlns:a16="http://schemas.microsoft.com/office/drawing/2014/main" id="{1B794638-F5FF-FBB9-61C3-C8E7FB5B92CC}"/>
              </a:ext>
            </a:extLst>
          </p:cNvPr>
          <p:cNvSpPr txBox="1"/>
          <p:nvPr/>
        </p:nvSpPr>
        <p:spPr>
          <a:xfrm>
            <a:off x="1382759" y="5599735"/>
            <a:ext cx="1407758" cy="379656"/>
          </a:xfrm>
          <a:prstGeom prst="rect">
            <a:avLst/>
          </a:prstGeom>
          <a:noFill/>
        </p:spPr>
        <p:txBody>
          <a:bodyPr wrap="none" rtlCol="0">
            <a:spAutoFit/>
          </a:bodyPr>
          <a:lstStyle/>
          <a:p>
            <a:pPr defTabSz="1219170">
              <a:buClr>
                <a:srgbClr val="000000"/>
              </a:buClr>
            </a:pPr>
            <a:r>
              <a:rPr lang="en-US" sz="1867" kern="0" dirty="0" err="1">
                <a:solidFill>
                  <a:srgbClr val="000000"/>
                </a:solidFill>
                <a:latin typeface="Lato" panose="020F0502020204030203" pitchFamily="34" charset="0"/>
                <a:ea typeface="Lato" panose="020F0502020204030203" pitchFamily="34" charset="0"/>
                <a:cs typeface="Lato" panose="020F0502020204030203" pitchFamily="34" charset="0"/>
                <a:sym typeface="Arial"/>
              </a:rPr>
              <a:t>Gy</a:t>
            </a:r>
            <a:r>
              <a:rPr lang="en-US" sz="18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/fraction</a:t>
            </a:r>
          </a:p>
        </p:txBody>
      </p:sp>
      <p:sp>
        <p:nvSpPr>
          <p:cNvPr id="4" name="TextBox 3">
            <a:extLst>
              <a:ext uri="{FF2B5EF4-FFF2-40B4-BE49-F238E27FC236}">
                <a16:creationId xmlns:a16="http://schemas.microsoft.com/office/drawing/2014/main" id="{5EC2780B-0762-BF05-5EDE-13E0D76F0491}"/>
              </a:ext>
            </a:extLst>
          </p:cNvPr>
          <p:cNvSpPr txBox="1"/>
          <p:nvPr/>
        </p:nvSpPr>
        <p:spPr>
          <a:xfrm>
            <a:off x="761553" y="1341924"/>
            <a:ext cx="2616422"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Dose boost within CTV</a:t>
            </a:r>
          </a:p>
        </p:txBody>
      </p:sp>
      <p:pic>
        <p:nvPicPr>
          <p:cNvPr id="6" name="Picture 5">
            <a:extLst>
              <a:ext uri="{FF2B5EF4-FFF2-40B4-BE49-F238E27FC236}">
                <a16:creationId xmlns:a16="http://schemas.microsoft.com/office/drawing/2014/main" id="{C41289CE-F258-76A4-AA87-67971F4843EF}"/>
              </a:ext>
            </a:extLst>
          </p:cNvPr>
          <p:cNvPicPr>
            <a:picLocks noChangeAspect="1"/>
          </p:cNvPicPr>
          <p:nvPr/>
        </p:nvPicPr>
        <p:blipFill>
          <a:blip r:embed="rId3"/>
          <a:srcRect r="20643"/>
          <a:stretch/>
        </p:blipFill>
        <p:spPr>
          <a:xfrm>
            <a:off x="3649679" y="1427281"/>
            <a:ext cx="4202056" cy="3971353"/>
          </a:xfrm>
          <a:prstGeom prst="rect">
            <a:avLst/>
          </a:prstGeom>
        </p:spPr>
      </p:pic>
      <p:pic>
        <p:nvPicPr>
          <p:cNvPr id="7" name="Picture 6">
            <a:extLst>
              <a:ext uri="{FF2B5EF4-FFF2-40B4-BE49-F238E27FC236}">
                <a16:creationId xmlns:a16="http://schemas.microsoft.com/office/drawing/2014/main" id="{F72DB5DA-5752-1F2F-2153-3AD00813DFD7}"/>
              </a:ext>
            </a:extLst>
          </p:cNvPr>
          <p:cNvPicPr>
            <a:picLocks noChangeAspect="1"/>
          </p:cNvPicPr>
          <p:nvPr/>
        </p:nvPicPr>
        <p:blipFill>
          <a:blip r:embed="rId4"/>
          <a:srcRect r="20629"/>
          <a:stretch/>
        </p:blipFill>
        <p:spPr>
          <a:xfrm>
            <a:off x="-369174" y="1442924"/>
            <a:ext cx="4202817" cy="3971353"/>
          </a:xfrm>
          <a:prstGeom prst="rect">
            <a:avLst/>
          </a:prstGeom>
        </p:spPr>
      </p:pic>
      <p:sp>
        <p:nvSpPr>
          <p:cNvPr id="11" name="TextBox 10">
            <a:extLst>
              <a:ext uri="{FF2B5EF4-FFF2-40B4-BE49-F238E27FC236}">
                <a16:creationId xmlns:a16="http://schemas.microsoft.com/office/drawing/2014/main" id="{CC04EA8E-4A9B-8CA8-B143-B9206C1CD853}"/>
              </a:ext>
            </a:extLst>
          </p:cNvPr>
          <p:cNvSpPr txBox="1"/>
          <p:nvPr/>
        </p:nvSpPr>
        <p:spPr>
          <a:xfrm>
            <a:off x="6861243" y="6365733"/>
            <a:ext cx="5291847" cy="379656"/>
          </a:xfrm>
          <a:prstGeom prst="rect">
            <a:avLst/>
          </a:prstGeom>
          <a:noFill/>
        </p:spPr>
        <p:txBody>
          <a:bodyPr wrap="square">
            <a:spAutoFit/>
          </a:bodyPr>
          <a:lstStyle/>
          <a:p>
            <a:pPr defTabSz="1219170">
              <a:buClr>
                <a:srgbClr val="000000"/>
              </a:buClr>
            </a:pP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Patient 4, central tumor slice, </a:t>
            </a:r>
            <a:r>
              <a:rPr lang="en-US" sz="1867" i="1"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867" i="1" kern="0" baseline="-2500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target</a:t>
            </a: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 0.86, M</a:t>
            </a:r>
            <a:r>
              <a:rPr lang="en-US" sz="1867"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V</a:t>
            </a:r>
            <a:endPar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12" name="Google Shape;217;p32">
            <a:extLst>
              <a:ext uri="{FF2B5EF4-FFF2-40B4-BE49-F238E27FC236}">
                <a16:creationId xmlns:a16="http://schemas.microsoft.com/office/drawing/2014/main" id="{1CB8E5AD-2419-7FA4-C3BE-3055DB177A82}"/>
              </a:ext>
            </a:extLst>
          </p:cNvPr>
          <p:cNvSpPr txBox="1">
            <a:spLocks/>
          </p:cNvSpPr>
          <p:nvPr/>
        </p:nvSpPr>
        <p:spPr>
          <a:xfrm>
            <a:off x="-1" y="0"/>
            <a:ext cx="10268375"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533400" algn="l" rtl="0">
              <a:lnSpc>
                <a:spcPct val="100000"/>
              </a:lnSpc>
              <a:spcBef>
                <a:spcPts val="1200"/>
              </a:spcBef>
              <a:spcAft>
                <a:spcPts val="0"/>
              </a:spcAft>
              <a:buClr>
                <a:schemeClr val="accent6"/>
              </a:buClr>
              <a:buSzPts val="4800"/>
              <a:buFont typeface="Lato"/>
              <a:buChar char="▷"/>
              <a:defRPr sz="4800" b="0" i="0" u="none" strike="noStrike" cap="none">
                <a:solidFill>
                  <a:schemeClr val="dk1"/>
                </a:solidFill>
                <a:latin typeface="Lato"/>
                <a:ea typeface="Lato"/>
                <a:cs typeface="Lato"/>
                <a:sym typeface="Lato"/>
              </a:defRPr>
            </a:lvl1pPr>
            <a:lvl2pPr marL="914400" marR="0" lvl="1"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2pPr>
            <a:lvl3pPr marL="1371600" marR="0" lvl="2"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3pPr>
            <a:lvl4pPr marL="1828800" marR="0" lvl="3"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4pPr>
            <a:lvl5pPr marL="2286000" marR="0" lvl="4"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5pPr>
            <a:lvl6pPr marL="2743200" marR="0" lvl="5"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6pPr>
            <a:lvl7pPr marL="3200400" marR="0" lvl="6"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7pPr>
            <a:lvl8pPr marL="3657600" marR="0" lvl="7"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8pPr>
            <a:lvl9pPr marL="4114800" marR="0" lvl="8"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b="1" kern="0" dirty="0">
                <a:solidFill>
                  <a:srgbClr val="2185C5"/>
                </a:solidFill>
                <a:latin typeface="Raleway"/>
                <a:ea typeface="Raleway"/>
                <a:cs typeface="Raleway"/>
                <a:sym typeface="Raleway"/>
              </a:rPr>
              <a:t>Personalized dose maps</a:t>
            </a:r>
            <a:endParaRPr lang="en-US" sz="3200" i="1" kern="0" dirty="0">
              <a:solidFill>
                <a:srgbClr val="2185C5"/>
              </a:solidFill>
              <a:latin typeface="Raleway"/>
              <a:ea typeface="Raleway"/>
              <a:cs typeface="Raleway"/>
              <a:sym typeface="Raleway"/>
            </a:endParaRPr>
          </a:p>
        </p:txBody>
      </p:sp>
      <p:pic>
        <p:nvPicPr>
          <p:cNvPr id="13" name="Picture 12">
            <a:extLst>
              <a:ext uri="{FF2B5EF4-FFF2-40B4-BE49-F238E27FC236}">
                <a16:creationId xmlns:a16="http://schemas.microsoft.com/office/drawing/2014/main" id="{014D1F02-34F5-0319-8D5E-879163FF9B64}"/>
              </a:ext>
            </a:extLst>
          </p:cNvPr>
          <p:cNvPicPr>
            <a:picLocks noChangeAspect="1"/>
          </p:cNvPicPr>
          <p:nvPr/>
        </p:nvPicPr>
        <p:blipFill>
          <a:blip r:embed="rId5"/>
          <a:srcRect r="20644"/>
          <a:stretch/>
        </p:blipFill>
        <p:spPr>
          <a:xfrm>
            <a:off x="7667769" y="1427281"/>
            <a:ext cx="4202056" cy="3971355"/>
          </a:xfrm>
          <a:prstGeom prst="rect">
            <a:avLst/>
          </a:prstGeom>
        </p:spPr>
      </p:pic>
      <p:pic>
        <p:nvPicPr>
          <p:cNvPr id="16" name="Picture 15">
            <a:extLst>
              <a:ext uri="{FF2B5EF4-FFF2-40B4-BE49-F238E27FC236}">
                <a16:creationId xmlns:a16="http://schemas.microsoft.com/office/drawing/2014/main" id="{C89971A6-16AE-723F-CB3E-B2AEDF21F7DE}"/>
              </a:ext>
            </a:extLst>
          </p:cNvPr>
          <p:cNvPicPr>
            <a:picLocks noChangeAspect="1"/>
          </p:cNvPicPr>
          <p:nvPr/>
        </p:nvPicPr>
        <p:blipFill>
          <a:blip r:embed="rId6"/>
          <a:srcRect l="71731" t="4372" r="24056" b="6812"/>
          <a:stretch/>
        </p:blipFill>
        <p:spPr>
          <a:xfrm rot="5400000">
            <a:off x="1996445" y="3658815"/>
            <a:ext cx="314143" cy="3542207"/>
          </a:xfrm>
          <a:prstGeom prst="rect">
            <a:avLst/>
          </a:prstGeom>
        </p:spPr>
      </p:pic>
      <p:sp>
        <p:nvSpPr>
          <p:cNvPr id="17" name="TextBox 16">
            <a:extLst>
              <a:ext uri="{FF2B5EF4-FFF2-40B4-BE49-F238E27FC236}">
                <a16:creationId xmlns:a16="http://schemas.microsoft.com/office/drawing/2014/main" id="{6765EC0C-1E50-88A8-25AD-E073FBCDCA7A}"/>
              </a:ext>
            </a:extLst>
          </p:cNvPr>
          <p:cNvSpPr txBox="1"/>
          <p:nvPr/>
        </p:nvSpPr>
        <p:spPr>
          <a:xfrm>
            <a:off x="3761840" y="5230403"/>
            <a:ext cx="708560" cy="338554"/>
          </a:xfrm>
          <a:prstGeom prst="rect">
            <a:avLst/>
          </a:prstGeom>
          <a:noFill/>
        </p:spPr>
        <p:txBody>
          <a:bodyPr wrap="square" rtlCol="0">
            <a:spAutoFit/>
          </a:bodyPr>
          <a:lstStyle/>
          <a:p>
            <a:pPr defTabSz="1219170">
              <a:buClr>
                <a:srgbClr val="000000"/>
              </a:buClr>
            </a:pPr>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4.30</a:t>
            </a:r>
          </a:p>
        </p:txBody>
      </p:sp>
      <p:sp>
        <p:nvSpPr>
          <p:cNvPr id="18" name="TextBox 17">
            <a:extLst>
              <a:ext uri="{FF2B5EF4-FFF2-40B4-BE49-F238E27FC236}">
                <a16:creationId xmlns:a16="http://schemas.microsoft.com/office/drawing/2014/main" id="{663524C2-E894-3401-AE73-31AA01DF687D}"/>
              </a:ext>
            </a:extLst>
          </p:cNvPr>
          <p:cNvSpPr txBox="1"/>
          <p:nvPr/>
        </p:nvSpPr>
        <p:spPr>
          <a:xfrm>
            <a:off x="183060" y="5230403"/>
            <a:ext cx="504949" cy="338554"/>
          </a:xfrm>
          <a:prstGeom prst="rect">
            <a:avLst/>
          </a:prstGeom>
          <a:noFill/>
        </p:spPr>
        <p:txBody>
          <a:bodyPr wrap="square" rtlCol="0">
            <a:spAutoFit/>
          </a:bodyPr>
          <a:lstStyle/>
          <a:p>
            <a:pPr defTabSz="1219170">
              <a:buClr>
                <a:srgbClr val="000000"/>
              </a:buClr>
            </a:pPr>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0</a:t>
            </a:r>
          </a:p>
        </p:txBody>
      </p:sp>
      <p:sp>
        <p:nvSpPr>
          <p:cNvPr id="19" name="TextBox 18">
            <a:extLst>
              <a:ext uri="{FF2B5EF4-FFF2-40B4-BE49-F238E27FC236}">
                <a16:creationId xmlns:a16="http://schemas.microsoft.com/office/drawing/2014/main" id="{240BA996-ABBA-8FF9-EB4F-B9690B829345}"/>
              </a:ext>
            </a:extLst>
          </p:cNvPr>
          <p:cNvSpPr txBox="1"/>
          <p:nvPr/>
        </p:nvSpPr>
        <p:spPr>
          <a:xfrm>
            <a:off x="8768705" y="1310955"/>
            <a:ext cx="2685351"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Personalized dose map</a:t>
            </a:r>
          </a:p>
        </p:txBody>
      </p:sp>
      <p:sp>
        <p:nvSpPr>
          <p:cNvPr id="20" name="Plus 19">
            <a:extLst>
              <a:ext uri="{FF2B5EF4-FFF2-40B4-BE49-F238E27FC236}">
                <a16:creationId xmlns:a16="http://schemas.microsoft.com/office/drawing/2014/main" id="{F1BFBA28-C723-E6EE-B797-E31D535D8866}"/>
              </a:ext>
            </a:extLst>
          </p:cNvPr>
          <p:cNvSpPr/>
          <p:nvPr/>
        </p:nvSpPr>
        <p:spPr>
          <a:xfrm>
            <a:off x="3833643" y="3007360"/>
            <a:ext cx="636757" cy="650240"/>
          </a:xfrm>
          <a:prstGeom prst="mathPlus">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21" name="Equal 20">
            <a:extLst>
              <a:ext uri="{FF2B5EF4-FFF2-40B4-BE49-F238E27FC236}">
                <a16:creationId xmlns:a16="http://schemas.microsoft.com/office/drawing/2014/main" id="{C01CAD87-5E6A-815F-D37F-D046278D9415}"/>
              </a:ext>
            </a:extLst>
          </p:cNvPr>
          <p:cNvSpPr/>
          <p:nvPr/>
        </p:nvSpPr>
        <p:spPr>
          <a:xfrm>
            <a:off x="7851735" y="3075094"/>
            <a:ext cx="609600" cy="514773"/>
          </a:xfrm>
          <a:prstGeom prst="mathEqual">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defTabSz="1219170">
              <a:buClr>
                <a:srgbClr val="000000"/>
              </a:buClr>
            </a:pPr>
            <a:endParaRPr lang="en-US" sz="1867" kern="0">
              <a:solidFill>
                <a:srgbClr val="677480"/>
              </a:solidFill>
              <a:latin typeface="Arial"/>
              <a:sym typeface="Arial"/>
            </a:endParaRPr>
          </a:p>
        </p:txBody>
      </p:sp>
    </p:spTree>
    <p:extLst>
      <p:ext uri="{BB962C8B-B14F-4D97-AF65-F5344CB8AC3E}">
        <p14:creationId xmlns:p14="http://schemas.microsoft.com/office/powerpoint/2010/main" val="402068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4" grpId="0"/>
      <p:bldP spid="17" grpId="0"/>
      <p:bldP spid="18" grpId="0"/>
      <p:bldP spid="19" grpId="0"/>
      <p:bldP spid="20" grpId="0" animBg="1"/>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7">
          <a:extLst>
            <a:ext uri="{FF2B5EF4-FFF2-40B4-BE49-F238E27FC236}">
              <a16:creationId xmlns:a16="http://schemas.microsoft.com/office/drawing/2014/main" id="{E37564D3-1FC8-0BE0-177B-5796FCC128A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5FC34DC6-ABC3-71AD-5100-B7E385C349ED}"/>
              </a:ext>
            </a:extLst>
          </p:cNvPr>
          <p:cNvPicPr>
            <a:picLocks noChangeAspect="1"/>
          </p:cNvPicPr>
          <p:nvPr/>
        </p:nvPicPr>
        <p:blipFill>
          <a:blip r:embed="rId3"/>
          <a:stretch>
            <a:fillRect/>
          </a:stretch>
        </p:blipFill>
        <p:spPr>
          <a:xfrm>
            <a:off x="1428609" y="3785788"/>
            <a:ext cx="1865415" cy="2010473"/>
          </a:xfrm>
          <a:prstGeom prst="rect">
            <a:avLst/>
          </a:prstGeom>
        </p:spPr>
      </p:pic>
      <p:pic>
        <p:nvPicPr>
          <p:cNvPr id="33" name="Picture 32">
            <a:extLst>
              <a:ext uri="{FF2B5EF4-FFF2-40B4-BE49-F238E27FC236}">
                <a16:creationId xmlns:a16="http://schemas.microsoft.com/office/drawing/2014/main" id="{01C2524C-D803-3A83-9976-2871809A0E81}"/>
              </a:ext>
            </a:extLst>
          </p:cNvPr>
          <p:cNvPicPr>
            <a:picLocks noChangeAspect="1"/>
          </p:cNvPicPr>
          <p:nvPr/>
        </p:nvPicPr>
        <p:blipFill>
          <a:blip r:embed="rId4"/>
          <a:stretch>
            <a:fillRect/>
          </a:stretch>
        </p:blipFill>
        <p:spPr>
          <a:xfrm>
            <a:off x="6544147" y="1639686"/>
            <a:ext cx="5480543" cy="4110407"/>
          </a:xfrm>
          <a:prstGeom prst="rect">
            <a:avLst/>
          </a:prstGeom>
        </p:spPr>
      </p:pic>
      <p:pic>
        <p:nvPicPr>
          <p:cNvPr id="34" name="Picture 33">
            <a:extLst>
              <a:ext uri="{FF2B5EF4-FFF2-40B4-BE49-F238E27FC236}">
                <a16:creationId xmlns:a16="http://schemas.microsoft.com/office/drawing/2014/main" id="{26F95E8E-A30C-E53A-009B-18EAC8194D20}"/>
              </a:ext>
            </a:extLst>
          </p:cNvPr>
          <p:cNvPicPr>
            <a:picLocks noChangeAspect="1"/>
          </p:cNvPicPr>
          <p:nvPr/>
        </p:nvPicPr>
        <p:blipFill>
          <a:blip r:embed="rId5"/>
          <a:stretch>
            <a:fillRect/>
          </a:stretch>
        </p:blipFill>
        <p:spPr>
          <a:xfrm>
            <a:off x="2992061" y="1709394"/>
            <a:ext cx="1860704" cy="2010473"/>
          </a:xfrm>
          <a:prstGeom prst="rect">
            <a:avLst/>
          </a:prstGeom>
        </p:spPr>
      </p:pic>
      <p:sp>
        <p:nvSpPr>
          <p:cNvPr id="37" name="TextBox 36">
            <a:extLst>
              <a:ext uri="{FF2B5EF4-FFF2-40B4-BE49-F238E27FC236}">
                <a16:creationId xmlns:a16="http://schemas.microsoft.com/office/drawing/2014/main" id="{7E120BFC-D5B8-5AC5-7557-AA17D86B25B6}"/>
              </a:ext>
            </a:extLst>
          </p:cNvPr>
          <p:cNvSpPr txBox="1"/>
          <p:nvPr/>
        </p:nvSpPr>
        <p:spPr>
          <a:xfrm rot="16200000">
            <a:off x="6401663" y="3515109"/>
            <a:ext cx="1596912"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Fraction of volume</a:t>
            </a:r>
          </a:p>
        </p:txBody>
      </p:sp>
      <p:sp>
        <p:nvSpPr>
          <p:cNvPr id="38" name="TextBox 37">
            <a:extLst>
              <a:ext uri="{FF2B5EF4-FFF2-40B4-BE49-F238E27FC236}">
                <a16:creationId xmlns:a16="http://schemas.microsoft.com/office/drawing/2014/main" id="{39B837DA-3D5C-0E3A-174D-B91C031178FC}"/>
              </a:ext>
            </a:extLst>
          </p:cNvPr>
          <p:cNvSpPr txBox="1"/>
          <p:nvPr/>
        </p:nvSpPr>
        <p:spPr>
          <a:xfrm>
            <a:off x="8560945" y="5563120"/>
            <a:ext cx="1580882"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Dose (</a:t>
            </a:r>
            <a:r>
              <a:rPr lang="en-US" sz="1333" kern="0" dirty="0" err="1">
                <a:solidFill>
                  <a:srgbClr val="000000"/>
                </a:solidFill>
                <a:latin typeface="Lato" panose="020F0502020204030203" pitchFamily="34" charset="0"/>
                <a:ea typeface="Lato" panose="020F0502020204030203" pitchFamily="34" charset="0"/>
                <a:cs typeface="Lato" panose="020F0502020204030203" pitchFamily="34" charset="0"/>
                <a:sym typeface="Arial"/>
              </a:rPr>
              <a:t>Gy</a:t>
            </a: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/fraction)</a:t>
            </a:r>
          </a:p>
        </p:txBody>
      </p:sp>
      <p:sp>
        <p:nvSpPr>
          <p:cNvPr id="39" name="TextBox 38">
            <a:extLst>
              <a:ext uri="{FF2B5EF4-FFF2-40B4-BE49-F238E27FC236}">
                <a16:creationId xmlns:a16="http://schemas.microsoft.com/office/drawing/2014/main" id="{ECF7B0F2-E7C3-EFB8-9C18-D498C6B01A22}"/>
              </a:ext>
            </a:extLst>
          </p:cNvPr>
          <p:cNvSpPr txBox="1"/>
          <p:nvPr/>
        </p:nvSpPr>
        <p:spPr>
          <a:xfrm>
            <a:off x="1846959" y="1261344"/>
            <a:ext cx="960901" cy="297454"/>
          </a:xfrm>
          <a:prstGeom prst="rect">
            <a:avLst/>
          </a:prstGeom>
          <a:noFill/>
        </p:spPr>
        <p:txBody>
          <a:bodyPr wrap="square" rtlCol="0">
            <a:spAutoFit/>
          </a:bodyPr>
          <a:lstStyle/>
          <a:p>
            <a:pPr algn="ct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333"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H</a:t>
            </a:r>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43" name="TextBox 42">
            <a:extLst>
              <a:ext uri="{FF2B5EF4-FFF2-40B4-BE49-F238E27FC236}">
                <a16:creationId xmlns:a16="http://schemas.microsoft.com/office/drawing/2014/main" id="{EA1502B4-5A1F-4D99-06C7-6971796C60D4}"/>
              </a:ext>
            </a:extLst>
          </p:cNvPr>
          <p:cNvSpPr txBox="1"/>
          <p:nvPr/>
        </p:nvSpPr>
        <p:spPr>
          <a:xfrm>
            <a:off x="3446895" y="1271395"/>
            <a:ext cx="960901" cy="297454"/>
          </a:xfrm>
          <a:prstGeom prst="rect">
            <a:avLst/>
          </a:prstGeom>
          <a:noFill/>
        </p:spPr>
        <p:txBody>
          <a:bodyPr wrap="square" rtlCol="0">
            <a:spAutoFit/>
          </a:bodyPr>
          <a:lstStyle/>
          <a:p>
            <a:pPr algn="ct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333"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V</a:t>
            </a:r>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48" name="TextBox 47">
            <a:extLst>
              <a:ext uri="{FF2B5EF4-FFF2-40B4-BE49-F238E27FC236}">
                <a16:creationId xmlns:a16="http://schemas.microsoft.com/office/drawing/2014/main" id="{3F0D74B1-3BBE-DEAD-B171-4ED6CF23B82B}"/>
              </a:ext>
            </a:extLst>
          </p:cNvPr>
          <p:cNvSpPr txBox="1"/>
          <p:nvPr/>
        </p:nvSpPr>
        <p:spPr>
          <a:xfrm>
            <a:off x="5017132" y="1261344"/>
            <a:ext cx="960901" cy="297454"/>
          </a:xfrm>
          <a:prstGeom prst="rect">
            <a:avLst/>
          </a:prstGeom>
          <a:noFill/>
        </p:spPr>
        <p:txBody>
          <a:bodyPr wrap="square" rtlCol="0">
            <a:spAutoFit/>
          </a:bodyPr>
          <a:lstStyle/>
          <a:p>
            <a:pPr algn="ct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333"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CD</a:t>
            </a:r>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49" name="TextBox 48">
            <a:extLst>
              <a:ext uri="{FF2B5EF4-FFF2-40B4-BE49-F238E27FC236}">
                <a16:creationId xmlns:a16="http://schemas.microsoft.com/office/drawing/2014/main" id="{F987440D-0283-4DAD-9701-DE9E09FA2573}"/>
              </a:ext>
            </a:extLst>
          </p:cNvPr>
          <p:cNvSpPr txBox="1"/>
          <p:nvPr/>
        </p:nvSpPr>
        <p:spPr>
          <a:xfrm rot="16200000">
            <a:off x="658846" y="2564637"/>
            <a:ext cx="1145735" cy="297454"/>
          </a:xfrm>
          <a:prstGeom prst="rect">
            <a:avLst/>
          </a:prstGeom>
          <a:noFill/>
        </p:spPr>
        <p:txBody>
          <a:bodyPr wrap="square" rtlCol="0">
            <a:spAutoFit/>
          </a:bodyPr>
          <a:lstStyle/>
          <a:p>
            <a:pPr algn="ctr" defTabSz="1219170">
              <a:buClr>
                <a:srgbClr val="000000"/>
              </a:buClr>
            </a:pPr>
            <a:r>
              <a:rPr lang="en" sz="1333"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Dose maps</a:t>
            </a:r>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50" name="TextBox 49">
            <a:extLst>
              <a:ext uri="{FF2B5EF4-FFF2-40B4-BE49-F238E27FC236}">
                <a16:creationId xmlns:a16="http://schemas.microsoft.com/office/drawing/2014/main" id="{78F0FB4E-1686-EDB4-EB7B-3BCBAA49D4DD}"/>
              </a:ext>
            </a:extLst>
          </p:cNvPr>
          <p:cNvSpPr txBox="1"/>
          <p:nvPr/>
        </p:nvSpPr>
        <p:spPr>
          <a:xfrm rot="16200000">
            <a:off x="300093" y="4659283"/>
            <a:ext cx="1863240" cy="297454"/>
          </a:xfrm>
          <a:prstGeom prst="rect">
            <a:avLst/>
          </a:prstGeom>
          <a:noFill/>
        </p:spPr>
        <p:txBody>
          <a:bodyPr wrap="square" rtlCol="0">
            <a:spAutoFit/>
          </a:bodyPr>
          <a:lstStyle/>
          <a:p>
            <a:pPr algn="ctr" defTabSz="1219170">
              <a:buClr>
                <a:srgbClr val="000000"/>
              </a:buClr>
            </a:pPr>
            <a:r>
              <a:rPr lang="en" sz="1333"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Dose map differences </a:t>
            </a:r>
          </a:p>
        </p:txBody>
      </p:sp>
      <p:sp>
        <p:nvSpPr>
          <p:cNvPr id="51" name="Rectangle 50">
            <a:extLst>
              <a:ext uri="{FF2B5EF4-FFF2-40B4-BE49-F238E27FC236}">
                <a16:creationId xmlns:a16="http://schemas.microsoft.com/office/drawing/2014/main" id="{AD351D8A-3D6D-4E65-436D-851D92FC1A0F}"/>
              </a:ext>
            </a:extLst>
          </p:cNvPr>
          <p:cNvSpPr/>
          <p:nvPr/>
        </p:nvSpPr>
        <p:spPr>
          <a:xfrm>
            <a:off x="1526617" y="1626241"/>
            <a:ext cx="4809600" cy="2101187"/>
          </a:xfrm>
          <a:prstGeom prst="rect">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52" name="Rectangle 51">
            <a:extLst>
              <a:ext uri="{FF2B5EF4-FFF2-40B4-BE49-F238E27FC236}">
                <a16:creationId xmlns:a16="http://schemas.microsoft.com/office/drawing/2014/main" id="{CEAC2AAE-4195-824D-3841-E39E87404DFE}"/>
              </a:ext>
            </a:extLst>
          </p:cNvPr>
          <p:cNvSpPr/>
          <p:nvPr/>
        </p:nvSpPr>
        <p:spPr>
          <a:xfrm>
            <a:off x="1526908" y="3727426"/>
            <a:ext cx="4815840" cy="2153527"/>
          </a:xfrm>
          <a:prstGeom prst="rect">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53" name="Rectangle 52">
            <a:extLst>
              <a:ext uri="{FF2B5EF4-FFF2-40B4-BE49-F238E27FC236}">
                <a16:creationId xmlns:a16="http://schemas.microsoft.com/office/drawing/2014/main" id="{2B9A283D-0E91-68A6-5BE1-3C0FC1F26C1E}"/>
              </a:ext>
            </a:extLst>
          </p:cNvPr>
          <p:cNvSpPr/>
          <p:nvPr/>
        </p:nvSpPr>
        <p:spPr>
          <a:xfrm>
            <a:off x="3142269" y="1717949"/>
            <a:ext cx="1560292" cy="19354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00B050"/>
              </a:solidFill>
              <a:latin typeface="Lato" panose="020F0502020204030203" pitchFamily="34" charset="0"/>
              <a:ea typeface="Lato" panose="020F0502020204030203" pitchFamily="34" charset="0"/>
              <a:cs typeface="Lato" panose="020F0502020204030203" pitchFamily="34" charset="0"/>
              <a:sym typeface="Arial"/>
            </a:endParaRPr>
          </a:p>
        </p:txBody>
      </p:sp>
      <p:pic>
        <p:nvPicPr>
          <p:cNvPr id="54" name="Picture 53">
            <a:extLst>
              <a:ext uri="{FF2B5EF4-FFF2-40B4-BE49-F238E27FC236}">
                <a16:creationId xmlns:a16="http://schemas.microsoft.com/office/drawing/2014/main" id="{C7B3819F-2C38-51D7-BFFD-06E7EDA8F465}"/>
              </a:ext>
            </a:extLst>
          </p:cNvPr>
          <p:cNvPicPr>
            <a:picLocks noChangeAspect="1"/>
          </p:cNvPicPr>
          <p:nvPr/>
        </p:nvPicPr>
        <p:blipFill>
          <a:blip r:embed="rId6"/>
          <a:srcRect l="71129" t="4331" r="24364" b="5683"/>
          <a:stretch/>
        </p:blipFill>
        <p:spPr>
          <a:xfrm>
            <a:off x="3877343" y="3829021"/>
            <a:ext cx="219676" cy="2041065"/>
          </a:xfrm>
          <a:prstGeom prst="rect">
            <a:avLst/>
          </a:prstGeom>
        </p:spPr>
      </p:pic>
      <p:pic>
        <p:nvPicPr>
          <p:cNvPr id="55" name="Picture 54">
            <a:extLst>
              <a:ext uri="{FF2B5EF4-FFF2-40B4-BE49-F238E27FC236}">
                <a16:creationId xmlns:a16="http://schemas.microsoft.com/office/drawing/2014/main" id="{CD0E9C38-7532-113E-1BE9-7571090AF837}"/>
              </a:ext>
            </a:extLst>
          </p:cNvPr>
          <p:cNvPicPr>
            <a:picLocks noChangeAspect="1"/>
          </p:cNvPicPr>
          <p:nvPr/>
        </p:nvPicPr>
        <p:blipFill>
          <a:blip r:embed="rId7"/>
          <a:srcRect l="71731" t="4372" r="24056" b="6812"/>
          <a:stretch/>
        </p:blipFill>
        <p:spPr>
          <a:xfrm>
            <a:off x="3558015" y="3833254"/>
            <a:ext cx="219676" cy="2010473"/>
          </a:xfrm>
          <a:prstGeom prst="rect">
            <a:avLst/>
          </a:prstGeom>
        </p:spPr>
      </p:pic>
      <p:sp>
        <p:nvSpPr>
          <p:cNvPr id="56" name="TextBox 55">
            <a:extLst>
              <a:ext uri="{FF2B5EF4-FFF2-40B4-BE49-F238E27FC236}">
                <a16:creationId xmlns:a16="http://schemas.microsoft.com/office/drawing/2014/main" id="{948BB8AF-DE3C-F2BC-D9C1-6B99A14DC200}"/>
              </a:ext>
            </a:extLst>
          </p:cNvPr>
          <p:cNvSpPr txBox="1"/>
          <p:nvPr/>
        </p:nvSpPr>
        <p:spPr>
          <a:xfrm>
            <a:off x="3183228" y="3737655"/>
            <a:ext cx="42351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5.8</a:t>
            </a:r>
          </a:p>
        </p:txBody>
      </p:sp>
      <p:sp>
        <p:nvSpPr>
          <p:cNvPr id="57" name="TextBox 56">
            <a:extLst>
              <a:ext uri="{FF2B5EF4-FFF2-40B4-BE49-F238E27FC236}">
                <a16:creationId xmlns:a16="http://schemas.microsoft.com/office/drawing/2014/main" id="{F2126160-A8EF-E209-7BC7-EB413AB7C968}"/>
              </a:ext>
            </a:extLst>
          </p:cNvPr>
          <p:cNvSpPr txBox="1"/>
          <p:nvPr/>
        </p:nvSpPr>
        <p:spPr>
          <a:xfrm>
            <a:off x="3309352" y="5541699"/>
            <a:ext cx="284052"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0</a:t>
            </a:r>
          </a:p>
        </p:txBody>
      </p:sp>
      <p:sp>
        <p:nvSpPr>
          <p:cNvPr id="58" name="TextBox 57">
            <a:extLst>
              <a:ext uri="{FF2B5EF4-FFF2-40B4-BE49-F238E27FC236}">
                <a16:creationId xmlns:a16="http://schemas.microsoft.com/office/drawing/2014/main" id="{A3884B67-A856-F6D4-CAFB-FB960DC24EE6}"/>
              </a:ext>
            </a:extLst>
          </p:cNvPr>
          <p:cNvSpPr txBox="1"/>
          <p:nvPr/>
        </p:nvSpPr>
        <p:spPr>
          <a:xfrm>
            <a:off x="4028864" y="3747443"/>
            <a:ext cx="42351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3.8</a:t>
            </a:r>
          </a:p>
        </p:txBody>
      </p:sp>
      <p:sp>
        <p:nvSpPr>
          <p:cNvPr id="59" name="TextBox 58">
            <a:extLst>
              <a:ext uri="{FF2B5EF4-FFF2-40B4-BE49-F238E27FC236}">
                <a16:creationId xmlns:a16="http://schemas.microsoft.com/office/drawing/2014/main" id="{CB51B251-739D-EAC1-5CB7-3E4D0468BC00}"/>
              </a:ext>
            </a:extLst>
          </p:cNvPr>
          <p:cNvSpPr txBox="1"/>
          <p:nvPr/>
        </p:nvSpPr>
        <p:spPr>
          <a:xfrm>
            <a:off x="4045339" y="5539248"/>
            <a:ext cx="284052"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0</a:t>
            </a:r>
          </a:p>
        </p:txBody>
      </p:sp>
      <p:sp>
        <p:nvSpPr>
          <p:cNvPr id="60" name="TextBox 59">
            <a:extLst>
              <a:ext uri="{FF2B5EF4-FFF2-40B4-BE49-F238E27FC236}">
                <a16:creationId xmlns:a16="http://schemas.microsoft.com/office/drawing/2014/main" id="{3F996B64-28FE-D666-48AE-5F18641BB7A6}"/>
              </a:ext>
            </a:extLst>
          </p:cNvPr>
          <p:cNvSpPr txBox="1"/>
          <p:nvPr/>
        </p:nvSpPr>
        <p:spPr>
          <a:xfrm rot="16200000">
            <a:off x="3810359" y="4670817"/>
            <a:ext cx="1058303" cy="297454"/>
          </a:xfrm>
          <a:prstGeom prst="rect">
            <a:avLst/>
          </a:prstGeom>
          <a:noFill/>
        </p:spPr>
        <p:txBody>
          <a:bodyPr wrap="none" rtlCol="0">
            <a:spAutoFit/>
          </a:bodyPr>
          <a:lstStyle/>
          <a:p>
            <a:pPr defTabSz="1219170">
              <a:buClr>
                <a:srgbClr val="000000"/>
              </a:buClr>
            </a:pPr>
            <a:r>
              <a:rPr lang="en-US" sz="1333" kern="0" dirty="0" err="1">
                <a:solidFill>
                  <a:srgbClr val="000000"/>
                </a:solidFill>
                <a:latin typeface="Lato" panose="020F0502020204030203" pitchFamily="34" charset="0"/>
                <a:ea typeface="Lato" panose="020F0502020204030203" pitchFamily="34" charset="0"/>
                <a:cs typeface="Lato" panose="020F0502020204030203" pitchFamily="34" charset="0"/>
                <a:sym typeface="Arial"/>
              </a:rPr>
              <a:t>Gy</a:t>
            </a: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/fraction</a:t>
            </a:r>
          </a:p>
        </p:txBody>
      </p:sp>
      <p:sp>
        <p:nvSpPr>
          <p:cNvPr id="61" name="TextBox 60">
            <a:extLst>
              <a:ext uri="{FF2B5EF4-FFF2-40B4-BE49-F238E27FC236}">
                <a16:creationId xmlns:a16="http://schemas.microsoft.com/office/drawing/2014/main" id="{742BBB85-B15A-BE21-2840-B92DD63F07F2}"/>
              </a:ext>
            </a:extLst>
          </p:cNvPr>
          <p:cNvSpPr txBox="1"/>
          <p:nvPr/>
        </p:nvSpPr>
        <p:spPr>
          <a:xfrm>
            <a:off x="7720734" y="1553381"/>
            <a:ext cx="3388585" cy="297454"/>
          </a:xfrm>
          <a:prstGeom prst="rect">
            <a:avLst/>
          </a:prstGeom>
          <a:noFill/>
        </p:spPr>
        <p:txBody>
          <a:bodyPr wrap="square" rtlCol="0">
            <a:spAutoFit/>
          </a:bodyPr>
          <a:lstStyle/>
          <a:p>
            <a:pPr algn="ct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Cumulative dose-volume histogram </a:t>
            </a:r>
          </a:p>
        </p:txBody>
      </p:sp>
      <p:pic>
        <p:nvPicPr>
          <p:cNvPr id="62" name="Picture 61">
            <a:extLst>
              <a:ext uri="{FF2B5EF4-FFF2-40B4-BE49-F238E27FC236}">
                <a16:creationId xmlns:a16="http://schemas.microsoft.com/office/drawing/2014/main" id="{DAA301CF-EBA0-E9A5-E27E-D78A3A21A1A1}"/>
              </a:ext>
            </a:extLst>
          </p:cNvPr>
          <p:cNvPicPr>
            <a:picLocks noChangeAspect="1"/>
          </p:cNvPicPr>
          <p:nvPr/>
        </p:nvPicPr>
        <p:blipFill>
          <a:blip r:embed="rId8"/>
          <a:stretch>
            <a:fillRect/>
          </a:stretch>
        </p:blipFill>
        <p:spPr>
          <a:xfrm>
            <a:off x="4615630" y="3797522"/>
            <a:ext cx="1838983" cy="1987004"/>
          </a:xfrm>
          <a:prstGeom prst="rect">
            <a:avLst/>
          </a:prstGeom>
        </p:spPr>
      </p:pic>
      <p:pic>
        <p:nvPicPr>
          <p:cNvPr id="63" name="Picture 62">
            <a:extLst>
              <a:ext uri="{FF2B5EF4-FFF2-40B4-BE49-F238E27FC236}">
                <a16:creationId xmlns:a16="http://schemas.microsoft.com/office/drawing/2014/main" id="{C26E52BD-FD79-A59A-15B2-A7611E20C88C}"/>
              </a:ext>
            </a:extLst>
          </p:cNvPr>
          <p:cNvPicPr>
            <a:picLocks noChangeAspect="1"/>
          </p:cNvPicPr>
          <p:nvPr/>
        </p:nvPicPr>
        <p:blipFill>
          <a:blip r:embed="rId9"/>
          <a:stretch>
            <a:fillRect/>
          </a:stretch>
        </p:blipFill>
        <p:spPr>
          <a:xfrm>
            <a:off x="4602615" y="1707066"/>
            <a:ext cx="1865012" cy="2015129"/>
          </a:xfrm>
          <a:prstGeom prst="rect">
            <a:avLst/>
          </a:prstGeom>
        </p:spPr>
      </p:pic>
      <p:pic>
        <p:nvPicPr>
          <p:cNvPr id="64" name="Picture 63">
            <a:extLst>
              <a:ext uri="{FF2B5EF4-FFF2-40B4-BE49-F238E27FC236}">
                <a16:creationId xmlns:a16="http://schemas.microsoft.com/office/drawing/2014/main" id="{A21F7079-9C6E-21B1-40F0-9960C2A9438E}"/>
              </a:ext>
            </a:extLst>
          </p:cNvPr>
          <p:cNvPicPr>
            <a:picLocks noChangeAspect="1"/>
          </p:cNvPicPr>
          <p:nvPr/>
        </p:nvPicPr>
        <p:blipFill>
          <a:blip r:embed="rId10"/>
          <a:stretch>
            <a:fillRect/>
          </a:stretch>
        </p:blipFill>
        <p:spPr>
          <a:xfrm>
            <a:off x="1417662" y="1709393"/>
            <a:ext cx="1860701" cy="2010472"/>
          </a:xfrm>
          <a:prstGeom prst="rect">
            <a:avLst/>
          </a:prstGeom>
        </p:spPr>
      </p:pic>
      <p:sp>
        <p:nvSpPr>
          <p:cNvPr id="65" name="Rectangle 64">
            <a:extLst>
              <a:ext uri="{FF2B5EF4-FFF2-40B4-BE49-F238E27FC236}">
                <a16:creationId xmlns:a16="http://schemas.microsoft.com/office/drawing/2014/main" id="{1F27FED3-095C-C127-1E38-C4AA8B5AE204}"/>
              </a:ext>
            </a:extLst>
          </p:cNvPr>
          <p:cNvSpPr/>
          <p:nvPr/>
        </p:nvSpPr>
        <p:spPr>
          <a:xfrm>
            <a:off x="1623845" y="5502802"/>
            <a:ext cx="1477048" cy="271445"/>
          </a:xfrm>
          <a:prstGeom prst="rect">
            <a:avLst/>
          </a:prstGeom>
          <a:solidFill>
            <a:schemeClr val="tx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66" name="Rectangle 65">
            <a:extLst>
              <a:ext uri="{FF2B5EF4-FFF2-40B4-BE49-F238E27FC236}">
                <a16:creationId xmlns:a16="http://schemas.microsoft.com/office/drawing/2014/main" id="{D019F361-8198-83A8-F782-ACA85CA39D01}"/>
              </a:ext>
            </a:extLst>
          </p:cNvPr>
          <p:cNvSpPr/>
          <p:nvPr/>
        </p:nvSpPr>
        <p:spPr>
          <a:xfrm>
            <a:off x="4801447" y="5502802"/>
            <a:ext cx="1467613" cy="271445"/>
          </a:xfrm>
          <a:prstGeom prst="rect">
            <a:avLst/>
          </a:prstGeom>
          <a:solidFill>
            <a:schemeClr val="tx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69" name="TextBox 68">
            <a:extLst>
              <a:ext uri="{FF2B5EF4-FFF2-40B4-BE49-F238E27FC236}">
                <a16:creationId xmlns:a16="http://schemas.microsoft.com/office/drawing/2014/main" id="{804F85E0-4431-F676-2D7B-90FCA66CF922}"/>
              </a:ext>
            </a:extLst>
          </p:cNvPr>
          <p:cNvSpPr txBox="1"/>
          <p:nvPr/>
        </p:nvSpPr>
        <p:spPr>
          <a:xfrm>
            <a:off x="4801445" y="5406445"/>
            <a:ext cx="1467615" cy="338554"/>
          </a:xfrm>
          <a:prstGeom prst="rect">
            <a:avLst/>
          </a:prstGeom>
          <a:noFill/>
        </p:spPr>
        <p:txBody>
          <a:bodyPr wrap="square" rtlCol="0">
            <a:spAutoFit/>
          </a:bodyPr>
          <a:lstStyle/>
          <a:p>
            <a:pPr algn="ctr" defTabSz="1219170">
              <a:buClr>
                <a:srgbClr val="000000"/>
              </a:buClr>
            </a:pP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a:t>
            </a:r>
            <a:r>
              <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M</a:t>
            </a:r>
            <a:r>
              <a:rPr lang="en-US" sz="1600" kern="0" baseline="-2500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V</a:t>
            </a: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 – </a:t>
            </a:r>
            <a:r>
              <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M</a:t>
            </a:r>
            <a:r>
              <a:rPr lang="en" sz="1600" kern="0" baseline="-2500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CD</a:t>
            </a: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a:t>
            </a:r>
            <a:endPar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70" name="TextBox 69">
            <a:extLst>
              <a:ext uri="{FF2B5EF4-FFF2-40B4-BE49-F238E27FC236}">
                <a16:creationId xmlns:a16="http://schemas.microsoft.com/office/drawing/2014/main" id="{49306B64-CD36-0EB8-0E28-64DDFFEAD2AC}"/>
              </a:ext>
            </a:extLst>
          </p:cNvPr>
          <p:cNvSpPr txBox="1"/>
          <p:nvPr/>
        </p:nvSpPr>
        <p:spPr>
          <a:xfrm>
            <a:off x="1535243" y="5406444"/>
            <a:ext cx="1548357" cy="338554"/>
          </a:xfrm>
          <a:prstGeom prst="rect">
            <a:avLst/>
          </a:prstGeom>
          <a:noFill/>
        </p:spPr>
        <p:txBody>
          <a:bodyPr wrap="square" rtlCol="0">
            <a:spAutoFit/>
          </a:bodyPr>
          <a:lstStyle/>
          <a:p>
            <a:pPr algn="ctr" defTabSz="1219170">
              <a:buClr>
                <a:srgbClr val="000000"/>
              </a:buClr>
            </a:pP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a:t>
            </a:r>
            <a:r>
              <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M</a:t>
            </a:r>
            <a:r>
              <a:rPr lang="en-US" sz="1600" kern="0" baseline="-2500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V</a:t>
            </a: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 – </a:t>
            </a:r>
            <a:r>
              <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M</a:t>
            </a:r>
            <a:r>
              <a:rPr lang="en-US" sz="1600" kern="0" baseline="-2500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H</a:t>
            </a: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a:t>
            </a:r>
            <a:endPar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72" name="Google Shape;217;p32">
            <a:extLst>
              <a:ext uri="{FF2B5EF4-FFF2-40B4-BE49-F238E27FC236}">
                <a16:creationId xmlns:a16="http://schemas.microsoft.com/office/drawing/2014/main" id="{E28DADCA-BDA3-2295-A2BE-A524EB02DF7D}"/>
              </a:ext>
            </a:extLst>
          </p:cNvPr>
          <p:cNvSpPr txBox="1">
            <a:spLocks/>
          </p:cNvSpPr>
          <p:nvPr/>
        </p:nvSpPr>
        <p:spPr>
          <a:xfrm>
            <a:off x="-1" y="0"/>
            <a:ext cx="9381068"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533400" algn="l" rtl="0">
              <a:lnSpc>
                <a:spcPct val="100000"/>
              </a:lnSpc>
              <a:spcBef>
                <a:spcPts val="1200"/>
              </a:spcBef>
              <a:spcAft>
                <a:spcPts val="0"/>
              </a:spcAft>
              <a:buClr>
                <a:schemeClr val="accent6"/>
              </a:buClr>
              <a:buSzPts val="4800"/>
              <a:buFont typeface="Lato"/>
              <a:buChar char="▷"/>
              <a:defRPr sz="4800" b="0" i="0" u="none" strike="noStrike" cap="none">
                <a:solidFill>
                  <a:schemeClr val="dk1"/>
                </a:solidFill>
                <a:latin typeface="Lato"/>
                <a:ea typeface="Lato"/>
                <a:cs typeface="Lato"/>
                <a:sym typeface="Lato"/>
              </a:defRPr>
            </a:lvl1pPr>
            <a:lvl2pPr marL="914400" marR="0" lvl="1"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2pPr>
            <a:lvl3pPr marL="1371600" marR="0" lvl="2"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3pPr>
            <a:lvl4pPr marL="1828800" marR="0" lvl="3"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4pPr>
            <a:lvl5pPr marL="2286000" marR="0" lvl="4"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5pPr>
            <a:lvl6pPr marL="2743200" marR="0" lvl="5"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6pPr>
            <a:lvl7pPr marL="3200400" marR="0" lvl="6"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7pPr>
            <a:lvl8pPr marL="3657600" marR="0" lvl="7"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8pPr>
            <a:lvl9pPr marL="4114800" marR="0" lvl="8"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b="1" kern="0" dirty="0">
                <a:solidFill>
                  <a:srgbClr val="2185C5"/>
                </a:solidFill>
                <a:latin typeface="Raleway"/>
                <a:ea typeface="Raleway"/>
                <a:cs typeface="Raleway"/>
                <a:sym typeface="Raleway"/>
              </a:rPr>
              <a:t>Dose map comparison</a:t>
            </a:r>
            <a:endParaRPr lang="en-US" sz="3200" i="1" kern="0" dirty="0">
              <a:solidFill>
                <a:srgbClr val="2185C5"/>
              </a:solidFill>
              <a:latin typeface="Raleway"/>
              <a:ea typeface="Raleway"/>
              <a:cs typeface="Raleway"/>
              <a:sym typeface="Raleway"/>
            </a:endParaRPr>
          </a:p>
        </p:txBody>
      </p:sp>
      <p:sp>
        <p:nvSpPr>
          <p:cNvPr id="2" name="Google Shape;433;p42">
            <a:extLst>
              <a:ext uri="{FF2B5EF4-FFF2-40B4-BE49-F238E27FC236}">
                <a16:creationId xmlns:a16="http://schemas.microsoft.com/office/drawing/2014/main" id="{157BBA4F-5BEE-E748-49B5-4900603770DF}"/>
              </a:ext>
            </a:extLst>
          </p:cNvPr>
          <p:cNvSpPr txBox="1">
            <a:spLocks/>
          </p:cNvSpPr>
          <p:nvPr/>
        </p:nvSpPr>
        <p:spPr>
          <a:xfrm>
            <a:off x="7152817" y="101600"/>
            <a:ext cx="4886800" cy="970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533400" algn="l" rtl="0">
              <a:lnSpc>
                <a:spcPct val="100000"/>
              </a:lnSpc>
              <a:spcBef>
                <a:spcPts val="1200"/>
              </a:spcBef>
              <a:spcAft>
                <a:spcPts val="0"/>
              </a:spcAft>
              <a:buClr>
                <a:schemeClr val="accent6"/>
              </a:buClr>
              <a:buSzPts val="4800"/>
              <a:buFont typeface="Lato"/>
              <a:buChar char="▷"/>
              <a:defRPr sz="4800" b="0" i="0" u="none" strike="noStrike" cap="none">
                <a:solidFill>
                  <a:schemeClr val="dk1"/>
                </a:solidFill>
                <a:latin typeface="Lato"/>
                <a:ea typeface="Lato"/>
                <a:cs typeface="Lato"/>
                <a:sym typeface="Lato"/>
              </a:defRPr>
            </a:lvl1pPr>
            <a:lvl2pPr marL="914400" marR="0" lvl="1"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2pPr>
            <a:lvl3pPr marL="1371600" marR="0" lvl="2"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3pPr>
            <a:lvl4pPr marL="1828800" marR="0" lvl="3"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4pPr>
            <a:lvl5pPr marL="2286000" marR="0" lvl="4"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5pPr>
            <a:lvl6pPr marL="2743200" marR="0" lvl="5"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6pPr>
            <a:lvl7pPr marL="3200400" marR="0" lvl="6"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7pPr>
            <a:lvl8pPr marL="3657600" marR="0" lvl="7"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8pPr>
            <a:lvl9pPr marL="4114800" marR="0" lvl="8"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9pPr>
          </a:lstStyle>
          <a:p>
            <a:pPr marL="0" indent="0" algn="r" defTabSz="1219170">
              <a:spcBef>
                <a:spcPts val="0"/>
              </a:spcBef>
              <a:buClr>
                <a:srgbClr val="97ABBC"/>
              </a:buClr>
              <a:buNone/>
            </a:pPr>
            <a:r>
              <a:rPr lang="en-US" sz="1600" kern="0" dirty="0">
                <a:solidFill>
                  <a:srgbClr val="2185C5"/>
                </a:solidFill>
              </a:rPr>
              <a:t>Homogeneous model: M</a:t>
            </a:r>
            <a:r>
              <a:rPr lang="en-US" sz="1600" kern="0" baseline="-25000" dirty="0">
                <a:solidFill>
                  <a:srgbClr val="2185C5"/>
                </a:solidFill>
              </a:rPr>
              <a:t>H</a:t>
            </a:r>
            <a:r>
              <a:rPr lang="en-US" sz="1600" kern="0" dirty="0">
                <a:solidFill>
                  <a:srgbClr val="2185C5"/>
                </a:solidFill>
              </a:rPr>
              <a:t> </a:t>
            </a:r>
          </a:p>
          <a:p>
            <a:pPr marL="0" indent="0" algn="r" defTabSz="1219170">
              <a:spcBef>
                <a:spcPts val="0"/>
              </a:spcBef>
              <a:buClr>
                <a:srgbClr val="97ABBC"/>
              </a:buClr>
              <a:buNone/>
            </a:pPr>
            <a:r>
              <a:rPr lang="en-US" sz="1600" kern="0" dirty="0">
                <a:solidFill>
                  <a:srgbClr val="2185C5"/>
                </a:solidFill>
              </a:rPr>
              <a:t>Heterogeneous, Vasculature model: M</a:t>
            </a:r>
            <a:r>
              <a:rPr lang="en-US" sz="1600" kern="0" baseline="-25000" dirty="0">
                <a:solidFill>
                  <a:srgbClr val="2185C5"/>
                </a:solidFill>
              </a:rPr>
              <a:t>V</a:t>
            </a:r>
            <a:r>
              <a:rPr lang="en-US" sz="1600" kern="0" dirty="0">
                <a:solidFill>
                  <a:srgbClr val="2185C5"/>
                </a:solidFill>
              </a:rPr>
              <a:t> </a:t>
            </a:r>
          </a:p>
          <a:p>
            <a:pPr marL="0" indent="0" algn="r" defTabSz="1219170">
              <a:spcBef>
                <a:spcPts val="0"/>
              </a:spcBef>
              <a:buClr>
                <a:srgbClr val="97ABBC"/>
              </a:buClr>
              <a:buNone/>
            </a:pPr>
            <a:r>
              <a:rPr lang="en-US" sz="1600" kern="0" dirty="0">
                <a:solidFill>
                  <a:srgbClr val="2185C5"/>
                </a:solidFill>
              </a:rPr>
              <a:t>Heterogeneous, Cell density model: M</a:t>
            </a:r>
            <a:r>
              <a:rPr lang="en-US" sz="1600" kern="0" baseline="-25000" dirty="0">
                <a:solidFill>
                  <a:srgbClr val="2185C5"/>
                </a:solidFill>
              </a:rPr>
              <a:t>CD</a:t>
            </a:r>
            <a:r>
              <a:rPr lang="en-US" sz="1600" kern="0" dirty="0">
                <a:solidFill>
                  <a:srgbClr val="2185C5"/>
                </a:solidFill>
              </a:rPr>
              <a:t> </a:t>
            </a:r>
          </a:p>
          <a:p>
            <a:pPr marL="0" indent="0" algn="r" defTabSz="1219170">
              <a:spcBef>
                <a:spcPts val="0"/>
              </a:spcBef>
              <a:buClr>
                <a:srgbClr val="97ABBC"/>
              </a:buClr>
              <a:buNone/>
            </a:pPr>
            <a:endParaRPr lang="en-US" sz="1600" kern="0" dirty="0">
              <a:solidFill>
                <a:srgbClr val="2185C5"/>
              </a:solidFill>
            </a:endParaRPr>
          </a:p>
        </p:txBody>
      </p:sp>
      <p:sp>
        <p:nvSpPr>
          <p:cNvPr id="3" name="TextBox 2">
            <a:extLst>
              <a:ext uri="{FF2B5EF4-FFF2-40B4-BE49-F238E27FC236}">
                <a16:creationId xmlns:a16="http://schemas.microsoft.com/office/drawing/2014/main" id="{3B88C7B1-C5AB-E2E6-6E39-43479A6A5AE2}"/>
              </a:ext>
            </a:extLst>
          </p:cNvPr>
          <p:cNvSpPr txBox="1"/>
          <p:nvPr/>
        </p:nvSpPr>
        <p:spPr>
          <a:xfrm>
            <a:off x="6723502" y="6365733"/>
            <a:ext cx="5480543" cy="379656"/>
          </a:xfrm>
          <a:prstGeom prst="rect">
            <a:avLst/>
          </a:prstGeom>
          <a:noFill/>
        </p:spPr>
        <p:txBody>
          <a:bodyPr wrap="square">
            <a:spAutoFit/>
          </a:bodyPr>
          <a:lstStyle/>
          <a:p>
            <a:pPr algn="r" defTabSz="1219170">
              <a:buClr>
                <a:srgbClr val="000000"/>
              </a:buClr>
            </a:pP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Patient 10, central tumor slice, </a:t>
            </a:r>
            <a:r>
              <a:rPr lang="en-US" sz="1867" i="1"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867" i="1" kern="0" baseline="-2500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target</a:t>
            </a: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 0.86</a:t>
            </a:r>
          </a:p>
        </p:txBody>
      </p:sp>
    </p:spTree>
    <p:extLst>
      <p:ext uri="{BB962C8B-B14F-4D97-AF65-F5344CB8AC3E}">
        <p14:creationId xmlns:p14="http://schemas.microsoft.com/office/powerpoint/2010/main" val="313437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3" grpId="0"/>
      <p:bldP spid="48" grpId="0"/>
      <p:bldP spid="49" grpId="0"/>
      <p:bldP spid="50" grpId="0"/>
      <p:bldP spid="51" grpId="0" animBg="1"/>
      <p:bldP spid="52" grpId="0" animBg="1"/>
      <p:bldP spid="53" grpId="0" animBg="1"/>
      <p:bldP spid="56" grpId="0"/>
      <p:bldP spid="57" grpId="0"/>
      <p:bldP spid="58" grpId="0"/>
      <p:bldP spid="59" grpId="0"/>
      <p:bldP spid="60" grpId="0"/>
      <p:bldP spid="61" grpId="0"/>
      <p:bldP spid="65" grpId="0" animBg="1"/>
      <p:bldP spid="66" grpId="0" animBg="1"/>
      <p:bldP spid="69" grpId="0"/>
      <p:bldP spid="7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846BBA7A-8422-71A1-8648-090F32BD1C84}"/>
            </a:ext>
          </a:extLst>
        </p:cNvPr>
        <p:cNvGrpSpPr/>
        <p:nvPr/>
      </p:nvGrpSpPr>
      <p:grpSpPr>
        <a:xfrm>
          <a:off x="0" y="0"/>
          <a:ext cx="0" cy="0"/>
          <a:chOff x="0" y="0"/>
          <a:chExt cx="0" cy="0"/>
        </a:xfrm>
      </p:grpSpPr>
      <p:sp>
        <p:nvSpPr>
          <p:cNvPr id="164" name="Google Shape;164;p28">
            <a:extLst>
              <a:ext uri="{FF2B5EF4-FFF2-40B4-BE49-F238E27FC236}">
                <a16:creationId xmlns:a16="http://schemas.microsoft.com/office/drawing/2014/main" id="{D677C964-E9A8-733D-9577-924F70431A7A}"/>
              </a:ext>
            </a:extLst>
          </p:cNvPr>
          <p:cNvSpPr txBox="1"/>
          <p:nvPr/>
        </p:nvSpPr>
        <p:spPr>
          <a:xfrm>
            <a:off x="609600" y="1051601"/>
            <a:ext cx="10972800" cy="4054403"/>
          </a:xfrm>
          <a:prstGeom prst="rect">
            <a:avLst/>
          </a:prstGeom>
          <a:noFill/>
          <a:ln>
            <a:noFill/>
          </a:ln>
        </p:spPr>
        <p:txBody>
          <a:bodyPr spcFirstLastPara="1" wrap="square" lIns="121900" tIns="121900" rIns="121900" bIns="121900" anchor="t" anchorCtr="0">
            <a:spAutoFit/>
          </a:bodyPr>
          <a:lstStyle/>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Built augmented snapshots (augmentCellMaps_2D).</a:t>
            </a:r>
          </a:p>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Generated projection matrices (</a:t>
            </a:r>
            <a:r>
              <a:rPr lang="en-US" sz="2400" kern="0" dirty="0" err="1">
                <a:solidFill>
                  <a:schemeClr val="tx2">
                    <a:lumMod val="10000"/>
                  </a:schemeClr>
                </a:solidFill>
                <a:latin typeface="Lato"/>
                <a:ea typeface="Lato"/>
                <a:cs typeface="Lato"/>
                <a:sym typeface="Lato"/>
              </a:rPr>
              <a:t>getProjectionMatrix</a:t>
            </a:r>
            <a:r>
              <a:rPr lang="en-US" sz="2400" kern="0" dirty="0">
                <a:solidFill>
                  <a:schemeClr val="tx2">
                    <a:lumMod val="10000"/>
                  </a:schemeClr>
                </a:solidFill>
                <a:latin typeface="Lato"/>
                <a:ea typeface="Lato"/>
                <a:cs typeface="Lato"/>
                <a:sym typeface="Lato"/>
              </a:rPr>
              <a:t>, getDisplacementProjection_2D, getStrainProjection_2D, getStressProjection_2D).</a:t>
            </a:r>
          </a:p>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Assembled reduced operators (</a:t>
            </a:r>
            <a:r>
              <a:rPr lang="en-US" sz="2400" kern="0" dirty="0" err="1">
                <a:solidFill>
                  <a:schemeClr val="tx2">
                    <a:lumMod val="10000"/>
                  </a:schemeClr>
                </a:solidFill>
                <a:latin typeface="Lato"/>
                <a:ea typeface="Lato"/>
                <a:cs typeface="Lato"/>
                <a:sym typeface="Lato"/>
              </a:rPr>
              <a:t>M_r</a:t>
            </a:r>
            <a:r>
              <a:rPr lang="en-US" sz="2400" kern="0" dirty="0">
                <a:solidFill>
                  <a:schemeClr val="tx2">
                    <a:lumMod val="10000"/>
                  </a:schemeClr>
                </a:solidFill>
                <a:latin typeface="Lato"/>
                <a:ea typeface="Lato"/>
                <a:cs typeface="Lato"/>
                <a:sym typeface="Lato"/>
              </a:rPr>
              <a:t>, </a:t>
            </a:r>
            <a:r>
              <a:rPr lang="en-US" sz="2400" kern="0" dirty="0" err="1">
                <a:solidFill>
                  <a:schemeClr val="tx2">
                    <a:lumMod val="10000"/>
                  </a:schemeClr>
                </a:solidFill>
                <a:latin typeface="Lato"/>
                <a:ea typeface="Lato"/>
                <a:cs typeface="Lato"/>
                <a:sym typeface="Lato"/>
              </a:rPr>
              <a:t>Vu_gradXY_V</a:t>
            </a:r>
            <a:r>
              <a:rPr lang="en-US" sz="2400" kern="0" dirty="0">
                <a:solidFill>
                  <a:schemeClr val="tx2">
                    <a:lumMod val="10000"/>
                  </a:schemeClr>
                </a:solidFill>
                <a:latin typeface="Lato"/>
                <a:ea typeface="Lato"/>
                <a:cs typeface="Lato"/>
                <a:sym typeface="Lato"/>
              </a:rPr>
              <a:t>, </a:t>
            </a:r>
            <a:r>
              <a:rPr lang="en-US" sz="2400" kern="0" dirty="0" err="1">
                <a:solidFill>
                  <a:schemeClr val="tx2">
                    <a:lumMod val="10000"/>
                  </a:schemeClr>
                </a:solidFill>
                <a:latin typeface="Lato"/>
                <a:ea typeface="Lato"/>
                <a:cs typeface="Lato"/>
                <a:sym typeface="Lato"/>
              </a:rPr>
              <a:t>Ve_gradXYY_Vu</a:t>
            </a:r>
            <a:r>
              <a:rPr lang="en-US" sz="2400" kern="0" dirty="0">
                <a:solidFill>
                  <a:schemeClr val="tx2">
                    <a:lumMod val="10000"/>
                  </a:schemeClr>
                </a:solidFill>
                <a:latin typeface="Lato"/>
                <a:ea typeface="Lato"/>
                <a:cs typeface="Lato"/>
                <a:sym typeface="Lato"/>
              </a:rPr>
              <a:t>, </a:t>
            </a:r>
            <a:r>
              <a:rPr lang="en-US" sz="2400" kern="0" dirty="0" err="1">
                <a:solidFill>
                  <a:schemeClr val="tx2">
                    <a:lumMod val="10000"/>
                  </a:schemeClr>
                </a:solidFill>
                <a:latin typeface="Lato"/>
                <a:ea typeface="Lato"/>
                <a:cs typeface="Lato"/>
                <a:sym typeface="Lato"/>
              </a:rPr>
              <a:t>Vs_SMAT_Ve</a:t>
            </a:r>
            <a:r>
              <a:rPr lang="en-US" sz="2400" kern="0" dirty="0">
                <a:solidFill>
                  <a:schemeClr val="tx2">
                    <a:lumMod val="10000"/>
                  </a:schemeClr>
                </a:solidFill>
                <a:latin typeface="Lato"/>
                <a:ea typeface="Lato"/>
                <a:cs typeface="Lato"/>
                <a:sym typeface="Lato"/>
              </a:rPr>
              <a:t>).</a:t>
            </a:r>
          </a:p>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Ran reduced solver (</a:t>
            </a:r>
            <a:r>
              <a:rPr lang="en-US" sz="2400" kern="0" dirty="0" err="1">
                <a:solidFill>
                  <a:schemeClr val="tx2">
                    <a:lumMod val="10000"/>
                  </a:schemeClr>
                </a:solidFill>
                <a:latin typeface="Lato"/>
                <a:ea typeface="Lato"/>
                <a:cs typeface="Lato"/>
                <a:sym typeface="Lato"/>
              </a:rPr>
              <a:t>get_damper_reduced</a:t>
            </a:r>
            <a:r>
              <a:rPr lang="en-US" sz="2400" kern="0" dirty="0">
                <a:solidFill>
                  <a:schemeClr val="tx2">
                    <a:lumMod val="10000"/>
                  </a:schemeClr>
                </a:solidFill>
                <a:latin typeface="Lato"/>
                <a:ea typeface="Lato"/>
                <a:cs typeface="Lato"/>
                <a:sym typeface="Lato"/>
              </a:rPr>
              <a:t>) to compute ROM von Mises stress and timing.</a:t>
            </a:r>
          </a:p>
        </p:txBody>
      </p:sp>
      <p:sp>
        <p:nvSpPr>
          <p:cNvPr id="4" name="Google Shape;157;p27">
            <a:extLst>
              <a:ext uri="{FF2B5EF4-FFF2-40B4-BE49-F238E27FC236}">
                <a16:creationId xmlns:a16="http://schemas.microsoft.com/office/drawing/2014/main" id="{4566B706-5083-6A88-0DBB-6A9B1223BAD7}"/>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a:solidFill>
                  <a:srgbClr val="2185C5"/>
                </a:solidFill>
                <a:latin typeface="Raleway"/>
                <a:ea typeface="Raleway"/>
                <a:cs typeface="Raleway"/>
                <a:sym typeface="Raleway"/>
              </a:rPr>
              <a:t>ROM construction</a:t>
            </a:r>
            <a:endParaRPr lang="en-US" sz="3733" i="1" kern="0" dirty="0">
              <a:solidFill>
                <a:srgbClr val="2185C5"/>
              </a:solidFill>
              <a:latin typeface="Raleway"/>
              <a:ea typeface="Raleway"/>
              <a:cs typeface="Raleway"/>
              <a:sym typeface="Raleway"/>
            </a:endParaRPr>
          </a:p>
        </p:txBody>
      </p:sp>
    </p:spTree>
    <p:extLst>
      <p:ext uri="{BB962C8B-B14F-4D97-AF65-F5344CB8AC3E}">
        <p14:creationId xmlns:p14="http://schemas.microsoft.com/office/powerpoint/2010/main" val="11819268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51CF67B6-DF51-CD77-03F1-204E755696BF}"/>
            </a:ext>
          </a:extLst>
        </p:cNvPr>
        <p:cNvGrpSpPr/>
        <p:nvPr/>
      </p:nvGrpSpPr>
      <p:grpSpPr>
        <a:xfrm>
          <a:off x="0" y="0"/>
          <a:ext cx="0" cy="0"/>
          <a:chOff x="0" y="0"/>
          <a:chExt cx="0" cy="0"/>
        </a:xfrm>
      </p:grpSpPr>
      <p:sp>
        <p:nvSpPr>
          <p:cNvPr id="21" name="Google Shape;217;p32">
            <a:extLst>
              <a:ext uri="{FF2B5EF4-FFF2-40B4-BE49-F238E27FC236}">
                <a16:creationId xmlns:a16="http://schemas.microsoft.com/office/drawing/2014/main" id="{D5BDE29C-2976-A36B-66ED-C2F6C985AD53}"/>
              </a:ext>
            </a:extLst>
          </p:cNvPr>
          <p:cNvSpPr txBox="1">
            <a:spLocks/>
          </p:cNvSpPr>
          <p:nvPr/>
        </p:nvSpPr>
        <p:spPr>
          <a:xfrm>
            <a:off x="-1" y="0"/>
            <a:ext cx="9381068"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533400" algn="l" rtl="0">
              <a:lnSpc>
                <a:spcPct val="100000"/>
              </a:lnSpc>
              <a:spcBef>
                <a:spcPts val="1200"/>
              </a:spcBef>
              <a:spcAft>
                <a:spcPts val="0"/>
              </a:spcAft>
              <a:buClr>
                <a:schemeClr val="accent6"/>
              </a:buClr>
              <a:buSzPts val="4800"/>
              <a:buFont typeface="Lato"/>
              <a:buChar char="▷"/>
              <a:defRPr sz="4800" b="0" i="0" u="none" strike="noStrike" cap="none">
                <a:solidFill>
                  <a:schemeClr val="dk1"/>
                </a:solidFill>
                <a:latin typeface="Lato"/>
                <a:ea typeface="Lato"/>
                <a:cs typeface="Lato"/>
                <a:sym typeface="Lato"/>
              </a:defRPr>
            </a:lvl1pPr>
            <a:lvl2pPr marL="914400" marR="0" lvl="1"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2pPr>
            <a:lvl3pPr marL="1371600" marR="0" lvl="2"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3pPr>
            <a:lvl4pPr marL="1828800" marR="0" lvl="3"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4pPr>
            <a:lvl5pPr marL="2286000" marR="0" lvl="4"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5pPr>
            <a:lvl6pPr marL="2743200" marR="0" lvl="5"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6pPr>
            <a:lvl7pPr marL="3200400" marR="0" lvl="6"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7pPr>
            <a:lvl8pPr marL="3657600" marR="0" lvl="7"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8pPr>
            <a:lvl9pPr marL="4114800" marR="0" lvl="8"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b="1" kern="0" dirty="0">
                <a:solidFill>
                  <a:srgbClr val="2185C5"/>
                </a:solidFill>
                <a:latin typeface="Raleway"/>
                <a:ea typeface="Raleway"/>
                <a:cs typeface="Raleway"/>
                <a:sym typeface="Raleway"/>
              </a:rPr>
              <a:t>Cohort dose comparison</a:t>
            </a:r>
            <a:endParaRPr lang="en-US" sz="3200" i="1" kern="0" dirty="0">
              <a:solidFill>
                <a:srgbClr val="2185C5"/>
              </a:solidFill>
              <a:latin typeface="Raleway"/>
              <a:ea typeface="Raleway"/>
              <a:cs typeface="Raleway"/>
              <a:sym typeface="Raleway"/>
            </a:endParaRPr>
          </a:p>
        </p:txBody>
      </p:sp>
      <p:pic>
        <p:nvPicPr>
          <p:cNvPr id="4" name="Picture 3">
            <a:extLst>
              <a:ext uri="{FF2B5EF4-FFF2-40B4-BE49-F238E27FC236}">
                <a16:creationId xmlns:a16="http://schemas.microsoft.com/office/drawing/2014/main" id="{43F01BA2-7EB9-A615-84C4-132011D7C031}"/>
              </a:ext>
            </a:extLst>
          </p:cNvPr>
          <p:cNvPicPr>
            <a:picLocks noChangeAspect="1"/>
          </p:cNvPicPr>
          <p:nvPr/>
        </p:nvPicPr>
        <p:blipFill>
          <a:blip r:embed="rId3"/>
          <a:srcRect b="10173"/>
          <a:stretch/>
        </p:blipFill>
        <p:spPr>
          <a:xfrm>
            <a:off x="5246960" y="985868"/>
            <a:ext cx="7307792" cy="4923265"/>
          </a:xfrm>
          <a:prstGeom prst="rect">
            <a:avLst/>
          </a:prstGeom>
        </p:spPr>
      </p:pic>
      <p:pic>
        <p:nvPicPr>
          <p:cNvPr id="5" name="Picture 4">
            <a:extLst>
              <a:ext uri="{FF2B5EF4-FFF2-40B4-BE49-F238E27FC236}">
                <a16:creationId xmlns:a16="http://schemas.microsoft.com/office/drawing/2014/main" id="{36693747-2B3C-A93F-4D78-6E8796BED3DB}"/>
              </a:ext>
            </a:extLst>
          </p:cNvPr>
          <p:cNvPicPr>
            <a:picLocks noChangeAspect="1"/>
          </p:cNvPicPr>
          <p:nvPr/>
        </p:nvPicPr>
        <p:blipFill>
          <a:blip r:embed="rId4"/>
          <a:srcRect b="9631"/>
          <a:stretch/>
        </p:blipFill>
        <p:spPr>
          <a:xfrm>
            <a:off x="-515977" y="897697"/>
            <a:ext cx="7469560" cy="5062607"/>
          </a:xfrm>
          <a:prstGeom prst="rect">
            <a:avLst/>
          </a:prstGeom>
        </p:spPr>
      </p:pic>
      <p:sp>
        <p:nvSpPr>
          <p:cNvPr id="8" name="TextBox 7">
            <a:extLst>
              <a:ext uri="{FF2B5EF4-FFF2-40B4-BE49-F238E27FC236}">
                <a16:creationId xmlns:a16="http://schemas.microsoft.com/office/drawing/2014/main" id="{7C91E88C-AD80-E8A1-B979-CBC3447702B4}"/>
              </a:ext>
            </a:extLst>
          </p:cNvPr>
          <p:cNvSpPr txBox="1"/>
          <p:nvPr/>
        </p:nvSpPr>
        <p:spPr>
          <a:xfrm rot="16200000">
            <a:off x="-712671" y="3072515"/>
            <a:ext cx="2638363" cy="338554"/>
          </a:xfrm>
          <a:prstGeom prst="rect">
            <a:avLst/>
          </a:prstGeom>
          <a:noFill/>
        </p:spPr>
        <p:txBody>
          <a:bodyPr wrap="square" rtlCol="0">
            <a:spAutoFit/>
          </a:bodyPr>
          <a:lstStyle/>
          <a:p>
            <a:pPr algn="ctr" defTabSz="1219170">
              <a:buClr>
                <a:srgbClr val="000000"/>
              </a:buClr>
            </a:pPr>
            <a:r>
              <a:rPr lang="en-US" sz="1600" i="1" kern="0" dirty="0" err="1">
                <a:solidFill>
                  <a:srgbClr val="000000"/>
                </a:solidFill>
                <a:latin typeface="Times New Roman" panose="02020603050405020304" pitchFamily="18" charset="0"/>
                <a:cs typeface="Times New Roman" panose="02020603050405020304" pitchFamily="18" charset="0"/>
                <a:sym typeface="Arial"/>
              </a:rPr>
              <a:t>D</a:t>
            </a:r>
            <a:r>
              <a:rPr lang="en-US" sz="1600" i="1" kern="0" baseline="-25000" dirty="0" err="1">
                <a:solidFill>
                  <a:srgbClr val="000000"/>
                </a:solidFill>
                <a:latin typeface="Times New Roman" panose="02020603050405020304" pitchFamily="18" charset="0"/>
                <a:cs typeface="Times New Roman" panose="02020603050405020304" pitchFamily="18" charset="0"/>
                <a:sym typeface="Arial"/>
              </a:rPr>
              <a:t>max</a:t>
            </a:r>
            <a:r>
              <a:rPr lang="en-US" sz="1600" kern="0" dirty="0">
                <a:solidFill>
                  <a:srgbClr val="000000"/>
                </a:solidFill>
                <a:latin typeface="Times New Roman" panose="02020603050405020304" pitchFamily="18" charset="0"/>
                <a:cs typeface="Times New Roman" panose="02020603050405020304" pitchFamily="18" charset="0"/>
                <a:sym typeface="Arial"/>
              </a:rPr>
              <a:t>  in CTV (</a:t>
            </a:r>
            <a:r>
              <a:rPr lang="en-US" sz="1600" kern="0" dirty="0" err="1">
                <a:solidFill>
                  <a:srgbClr val="000000"/>
                </a:solidFill>
                <a:latin typeface="Times New Roman" panose="02020603050405020304" pitchFamily="18" charset="0"/>
                <a:cs typeface="Times New Roman" panose="02020603050405020304" pitchFamily="18" charset="0"/>
                <a:sym typeface="Arial"/>
              </a:rPr>
              <a:t>Gy</a:t>
            </a:r>
            <a:r>
              <a:rPr lang="en-US" sz="1600" kern="0" dirty="0">
                <a:solidFill>
                  <a:srgbClr val="000000"/>
                </a:solidFill>
                <a:latin typeface="Times New Roman" panose="02020603050405020304" pitchFamily="18" charset="0"/>
                <a:cs typeface="Times New Roman" panose="02020603050405020304" pitchFamily="18" charset="0"/>
                <a:sym typeface="Arial"/>
              </a:rPr>
              <a:t>/fraction)</a:t>
            </a:r>
            <a:endParaRPr lang="en-US" sz="1600" kern="0" baseline="-25000" dirty="0">
              <a:solidFill>
                <a:srgbClr val="000000"/>
              </a:solidFill>
              <a:latin typeface="Times New Roman" panose="02020603050405020304" pitchFamily="18"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EB39EE53-823F-8423-1F2E-0AA6DBE58963}"/>
              </a:ext>
            </a:extLst>
          </p:cNvPr>
          <p:cNvSpPr txBox="1"/>
          <p:nvPr/>
        </p:nvSpPr>
        <p:spPr>
          <a:xfrm rot="16200000">
            <a:off x="5044842" y="3091014"/>
            <a:ext cx="2535197" cy="338554"/>
          </a:xfrm>
          <a:prstGeom prst="rect">
            <a:avLst/>
          </a:prstGeom>
          <a:noFill/>
        </p:spPr>
        <p:txBody>
          <a:bodyPr wrap="square" rtlCol="0">
            <a:spAutoFit/>
          </a:bodyPr>
          <a:lstStyle/>
          <a:p>
            <a:pPr algn="ctr" defTabSz="1219170">
              <a:buClr>
                <a:srgbClr val="000000"/>
              </a:buClr>
            </a:pPr>
            <a:r>
              <a:rPr lang="en-US" sz="1600" i="1" kern="0" dirty="0" err="1">
                <a:solidFill>
                  <a:srgbClr val="000000"/>
                </a:solidFill>
                <a:latin typeface="Times New Roman" panose="02020603050405020304" pitchFamily="18" charset="0"/>
                <a:cs typeface="Times New Roman" panose="02020603050405020304" pitchFamily="18" charset="0"/>
                <a:sym typeface="Arial"/>
              </a:rPr>
              <a:t>D</a:t>
            </a:r>
            <a:r>
              <a:rPr lang="en-US" sz="1600" i="1" kern="0" baseline="-25000" dirty="0" err="1">
                <a:solidFill>
                  <a:srgbClr val="000000"/>
                </a:solidFill>
                <a:latin typeface="Times New Roman" panose="02020603050405020304" pitchFamily="18" charset="0"/>
                <a:cs typeface="Times New Roman" panose="02020603050405020304" pitchFamily="18" charset="0"/>
                <a:sym typeface="Arial"/>
              </a:rPr>
              <a:t>mean</a:t>
            </a:r>
            <a:r>
              <a:rPr lang="en-US" sz="1600" kern="0" dirty="0">
                <a:solidFill>
                  <a:srgbClr val="000000"/>
                </a:solidFill>
                <a:latin typeface="Times New Roman" panose="02020603050405020304" pitchFamily="18" charset="0"/>
                <a:cs typeface="Times New Roman" panose="02020603050405020304" pitchFamily="18" charset="0"/>
                <a:sym typeface="Arial"/>
              </a:rPr>
              <a:t> in CTV  (</a:t>
            </a:r>
            <a:r>
              <a:rPr lang="en-US" sz="1600" kern="0" dirty="0" err="1">
                <a:solidFill>
                  <a:srgbClr val="000000"/>
                </a:solidFill>
                <a:latin typeface="Times New Roman" panose="02020603050405020304" pitchFamily="18" charset="0"/>
                <a:cs typeface="Times New Roman" panose="02020603050405020304" pitchFamily="18" charset="0"/>
                <a:sym typeface="Arial"/>
              </a:rPr>
              <a:t>Gy</a:t>
            </a:r>
            <a:r>
              <a:rPr lang="en-US" sz="1600" kern="0" dirty="0">
                <a:solidFill>
                  <a:srgbClr val="000000"/>
                </a:solidFill>
                <a:latin typeface="Times New Roman" panose="02020603050405020304" pitchFamily="18" charset="0"/>
                <a:cs typeface="Times New Roman" panose="02020603050405020304" pitchFamily="18" charset="0"/>
                <a:sym typeface="Arial"/>
              </a:rPr>
              <a:t>/fraction)</a:t>
            </a:r>
            <a:endParaRPr lang="en-US" sz="1600" kern="0" baseline="-25000" dirty="0">
              <a:solidFill>
                <a:srgbClr val="000000"/>
              </a:solidFill>
              <a:latin typeface="Times New Roman" panose="02020603050405020304" pitchFamily="18" charset="0"/>
              <a:cs typeface="Times New Roman" panose="02020603050405020304" pitchFamily="18" charset="0"/>
              <a:sym typeface="Arial"/>
            </a:endParaRPr>
          </a:p>
        </p:txBody>
      </p:sp>
      <p:sp>
        <p:nvSpPr>
          <p:cNvPr id="15" name="TextBox 14">
            <a:extLst>
              <a:ext uri="{FF2B5EF4-FFF2-40B4-BE49-F238E27FC236}">
                <a16:creationId xmlns:a16="http://schemas.microsoft.com/office/drawing/2014/main" id="{231DB302-9ED8-AE04-64A8-BE7D125D2293}"/>
              </a:ext>
            </a:extLst>
          </p:cNvPr>
          <p:cNvSpPr txBox="1"/>
          <p:nvPr/>
        </p:nvSpPr>
        <p:spPr>
          <a:xfrm>
            <a:off x="6803951" y="1200958"/>
            <a:ext cx="458780" cy="338554"/>
          </a:xfrm>
          <a:prstGeom prst="rect">
            <a:avLst/>
          </a:prstGeom>
          <a:noFill/>
        </p:spPr>
        <p:txBody>
          <a:bodyPr wrap="none" rtlCol="0">
            <a:spAutoFit/>
          </a:bodyPr>
          <a:lstStyle/>
          <a:p>
            <a:pP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(B)</a:t>
            </a:r>
          </a:p>
        </p:txBody>
      </p:sp>
      <p:pic>
        <p:nvPicPr>
          <p:cNvPr id="20" name="Picture 19">
            <a:extLst>
              <a:ext uri="{FF2B5EF4-FFF2-40B4-BE49-F238E27FC236}">
                <a16:creationId xmlns:a16="http://schemas.microsoft.com/office/drawing/2014/main" id="{9F7651A0-A3EE-03CA-F01D-224A1774E251}"/>
              </a:ext>
            </a:extLst>
          </p:cNvPr>
          <p:cNvPicPr>
            <a:picLocks noChangeAspect="1"/>
          </p:cNvPicPr>
          <p:nvPr/>
        </p:nvPicPr>
        <p:blipFill>
          <a:blip r:embed="rId5"/>
          <a:srcRect l="43971" t="6611" r="41390" b="82244"/>
          <a:stretch/>
        </p:blipFill>
        <p:spPr>
          <a:xfrm>
            <a:off x="1235299" y="4882895"/>
            <a:ext cx="1388180" cy="792648"/>
          </a:xfrm>
          <a:prstGeom prst="rect">
            <a:avLst/>
          </a:prstGeom>
        </p:spPr>
      </p:pic>
      <p:sp>
        <p:nvSpPr>
          <p:cNvPr id="22" name="TextBox 21">
            <a:extLst>
              <a:ext uri="{FF2B5EF4-FFF2-40B4-BE49-F238E27FC236}">
                <a16:creationId xmlns:a16="http://schemas.microsoft.com/office/drawing/2014/main" id="{994A75A7-8405-110A-6DFB-FBEAE6E83EDF}"/>
              </a:ext>
            </a:extLst>
          </p:cNvPr>
          <p:cNvSpPr txBox="1"/>
          <p:nvPr/>
        </p:nvSpPr>
        <p:spPr>
          <a:xfrm>
            <a:off x="2086429" y="5875566"/>
            <a:ext cx="41870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H</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3" name="TextBox 22">
            <a:extLst>
              <a:ext uri="{FF2B5EF4-FFF2-40B4-BE49-F238E27FC236}">
                <a16:creationId xmlns:a16="http://schemas.microsoft.com/office/drawing/2014/main" id="{D80F2B35-DBFE-D07A-FB06-9AE63B6A53ED}"/>
              </a:ext>
            </a:extLst>
          </p:cNvPr>
          <p:cNvSpPr txBox="1"/>
          <p:nvPr/>
        </p:nvSpPr>
        <p:spPr>
          <a:xfrm>
            <a:off x="3194768" y="5875566"/>
            <a:ext cx="41870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V</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4" name="TextBox 23">
            <a:extLst>
              <a:ext uri="{FF2B5EF4-FFF2-40B4-BE49-F238E27FC236}">
                <a16:creationId xmlns:a16="http://schemas.microsoft.com/office/drawing/2014/main" id="{ADF5C714-2FD0-39B4-C763-A18B34FE3424}"/>
              </a:ext>
            </a:extLst>
          </p:cNvPr>
          <p:cNvSpPr txBox="1"/>
          <p:nvPr/>
        </p:nvSpPr>
        <p:spPr>
          <a:xfrm>
            <a:off x="4340684" y="5875566"/>
            <a:ext cx="494046"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CD</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5" name="TextBox 24">
            <a:extLst>
              <a:ext uri="{FF2B5EF4-FFF2-40B4-BE49-F238E27FC236}">
                <a16:creationId xmlns:a16="http://schemas.microsoft.com/office/drawing/2014/main" id="{85EF8F71-F2C9-743B-3D47-94AE94D71A5D}"/>
              </a:ext>
            </a:extLst>
          </p:cNvPr>
          <p:cNvSpPr txBox="1"/>
          <p:nvPr/>
        </p:nvSpPr>
        <p:spPr>
          <a:xfrm>
            <a:off x="7690917" y="5875566"/>
            <a:ext cx="41870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H</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6" name="TextBox 25">
            <a:extLst>
              <a:ext uri="{FF2B5EF4-FFF2-40B4-BE49-F238E27FC236}">
                <a16:creationId xmlns:a16="http://schemas.microsoft.com/office/drawing/2014/main" id="{F74C7680-6767-D80A-2CDD-FA70EE1B4FFF}"/>
              </a:ext>
            </a:extLst>
          </p:cNvPr>
          <p:cNvSpPr txBox="1"/>
          <p:nvPr/>
        </p:nvSpPr>
        <p:spPr>
          <a:xfrm>
            <a:off x="8900856" y="5875566"/>
            <a:ext cx="41870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V</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7" name="TextBox 26">
            <a:extLst>
              <a:ext uri="{FF2B5EF4-FFF2-40B4-BE49-F238E27FC236}">
                <a16:creationId xmlns:a16="http://schemas.microsoft.com/office/drawing/2014/main" id="{D470090D-7D4B-BB1D-CD2C-300CA095FBBE}"/>
              </a:ext>
            </a:extLst>
          </p:cNvPr>
          <p:cNvSpPr txBox="1"/>
          <p:nvPr/>
        </p:nvSpPr>
        <p:spPr>
          <a:xfrm>
            <a:off x="10046772" y="5875566"/>
            <a:ext cx="494046"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CD</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8" name="TextBox 27">
            <a:extLst>
              <a:ext uri="{FF2B5EF4-FFF2-40B4-BE49-F238E27FC236}">
                <a16:creationId xmlns:a16="http://schemas.microsoft.com/office/drawing/2014/main" id="{86879F4B-A283-7BBC-84AF-C10B02E13E58}"/>
              </a:ext>
            </a:extLst>
          </p:cNvPr>
          <p:cNvSpPr txBox="1"/>
          <p:nvPr/>
        </p:nvSpPr>
        <p:spPr>
          <a:xfrm>
            <a:off x="1077707" y="1182458"/>
            <a:ext cx="470000" cy="338554"/>
          </a:xfrm>
          <a:prstGeom prst="rect">
            <a:avLst/>
          </a:prstGeom>
          <a:noFill/>
        </p:spPr>
        <p:txBody>
          <a:bodyPr wrap="none" rtlCol="0">
            <a:spAutoFit/>
          </a:bodyPr>
          <a:lstStyle/>
          <a:p>
            <a:pP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(A)</a:t>
            </a:r>
          </a:p>
        </p:txBody>
      </p:sp>
    </p:spTree>
    <p:extLst>
      <p:ext uri="{BB962C8B-B14F-4D97-AF65-F5344CB8AC3E}">
        <p14:creationId xmlns:p14="http://schemas.microsoft.com/office/powerpoint/2010/main" val="119933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 grpId="0"/>
      <p:bldP spid="22" grpId="0"/>
      <p:bldP spid="23" grpId="0"/>
      <p:bldP spid="24" grpId="0"/>
      <p:bldP spid="25" grpId="0"/>
      <p:bldP spid="26" grpId="0"/>
      <p:bldP spid="27" grpId="0"/>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7"/>
        <p:cNvGrpSpPr/>
        <p:nvPr/>
      </p:nvGrpSpPr>
      <p:grpSpPr>
        <a:xfrm>
          <a:off x="0" y="0"/>
          <a:ext cx="0" cy="0"/>
          <a:chOff x="0" y="0"/>
          <a:chExt cx="0" cy="0"/>
        </a:xfrm>
      </p:grpSpPr>
      <p:sp>
        <p:nvSpPr>
          <p:cNvPr id="568" name="Google Shape;568;p53"/>
          <p:cNvSpPr txBox="1">
            <a:spLocks noGrp="1"/>
          </p:cNvSpPr>
          <p:nvPr>
            <p:ph type="subTitle" idx="4294967295"/>
          </p:nvPr>
        </p:nvSpPr>
        <p:spPr>
          <a:xfrm>
            <a:off x="0" y="0"/>
            <a:ext cx="10919200" cy="1051600"/>
          </a:xfrm>
          <a:prstGeom prst="rect">
            <a:avLst/>
          </a:prstGeom>
        </p:spPr>
        <p:txBody>
          <a:bodyPr spcFirstLastPara="1" wrap="square" lIns="121900" tIns="121900" rIns="121900" bIns="121900" anchor="t" anchorCtr="0">
            <a:noAutofit/>
          </a:bodyPr>
          <a:lstStyle/>
          <a:p>
            <a:pPr marL="0" indent="0">
              <a:spcBef>
                <a:spcPts val="0"/>
              </a:spcBef>
              <a:buNone/>
            </a:pPr>
            <a:r>
              <a:rPr lang="en" sz="5333" b="1">
                <a:solidFill>
                  <a:schemeClr val="dk2"/>
                </a:solidFill>
                <a:latin typeface="Raleway"/>
                <a:ea typeface="Raleway"/>
                <a:cs typeface="Raleway"/>
                <a:sym typeface="Raleway"/>
              </a:rPr>
              <a:t>Summary</a:t>
            </a:r>
            <a:endParaRPr sz="3733" i="1">
              <a:solidFill>
                <a:schemeClr val="dk2"/>
              </a:solidFill>
              <a:latin typeface="Raleway"/>
              <a:ea typeface="Raleway"/>
              <a:cs typeface="Raleway"/>
              <a:sym typeface="Raleway"/>
            </a:endParaRPr>
          </a:p>
        </p:txBody>
      </p:sp>
      <p:sp>
        <p:nvSpPr>
          <p:cNvPr id="569" name="Google Shape;569;p53"/>
          <p:cNvSpPr txBox="1">
            <a:spLocks noGrp="1"/>
          </p:cNvSpPr>
          <p:nvPr>
            <p:ph type="body" idx="4294967295"/>
          </p:nvPr>
        </p:nvSpPr>
        <p:spPr>
          <a:xfrm>
            <a:off x="362867" y="1145333"/>
            <a:ext cx="11496000" cy="5474000"/>
          </a:xfrm>
          <a:prstGeom prst="rect">
            <a:avLst/>
          </a:prstGeom>
        </p:spPr>
        <p:txBody>
          <a:bodyPr spcFirstLastPara="1" wrap="square" lIns="121900" tIns="121900" rIns="121900" bIns="121900" anchor="t" anchorCtr="0">
            <a:noAutofit/>
          </a:bodyPr>
          <a:lstStyle/>
          <a:p>
            <a:pPr indent="-474121">
              <a:lnSpc>
                <a:spcPct val="115000"/>
              </a:lnSpc>
              <a:spcBef>
                <a:spcPts val="0"/>
              </a:spcBef>
              <a:spcAft>
                <a:spcPts val="800"/>
              </a:spcAft>
              <a:buClr>
                <a:srgbClr val="000000"/>
              </a:buClr>
              <a:buSzPct val="100000"/>
            </a:pPr>
            <a:r>
              <a:rPr lang="en" sz="2400" dirty="0">
                <a:solidFill>
                  <a:srgbClr val="000000"/>
                </a:solidFill>
              </a:rPr>
              <a:t>Determined how different assumptions of heterogeneity in RT efficacy influence predictions of response and calculated dose boost maps to compensate for these differences.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5"/>
          <p:cNvSpPr txBox="1">
            <a:spLocks noGrp="1"/>
          </p:cNvSpPr>
          <p:nvPr>
            <p:ph type="subTitle" idx="4294967295"/>
          </p:nvPr>
        </p:nvSpPr>
        <p:spPr>
          <a:xfrm>
            <a:off x="0" y="0"/>
            <a:ext cx="10919200" cy="1051600"/>
          </a:xfrm>
          <a:prstGeom prst="rect">
            <a:avLst/>
          </a:prstGeom>
        </p:spPr>
        <p:txBody>
          <a:bodyPr spcFirstLastPara="1" wrap="square" lIns="121900" tIns="121900" rIns="121900" bIns="121900" anchor="t" anchorCtr="0">
            <a:noAutofit/>
          </a:bodyPr>
          <a:lstStyle/>
          <a:p>
            <a:pPr marL="0" indent="0">
              <a:spcBef>
                <a:spcPts val="0"/>
              </a:spcBef>
              <a:buNone/>
            </a:pPr>
            <a:r>
              <a:rPr lang="en" sz="5333" b="1" dirty="0">
                <a:solidFill>
                  <a:schemeClr val="lt1"/>
                </a:solidFill>
                <a:latin typeface="Raleway"/>
                <a:ea typeface="Raleway"/>
                <a:cs typeface="Raleway"/>
                <a:sym typeface="Raleway"/>
              </a:rPr>
              <a:t>Questions for you &amp; Next Steps</a:t>
            </a:r>
            <a:endParaRPr sz="3733" i="1" dirty="0">
              <a:solidFill>
                <a:schemeClr val="lt1"/>
              </a:solidFill>
              <a:latin typeface="Raleway"/>
              <a:ea typeface="Raleway"/>
              <a:cs typeface="Raleway"/>
              <a:sym typeface="Raleway"/>
            </a:endParaRPr>
          </a:p>
        </p:txBody>
      </p:sp>
      <p:sp>
        <p:nvSpPr>
          <p:cNvPr id="582" name="Google Shape;582;p55"/>
          <p:cNvSpPr txBox="1">
            <a:spLocks noGrp="1"/>
          </p:cNvSpPr>
          <p:nvPr>
            <p:ph type="body" idx="4294967295"/>
          </p:nvPr>
        </p:nvSpPr>
        <p:spPr>
          <a:xfrm>
            <a:off x="264011" y="942133"/>
            <a:ext cx="11437836" cy="5474000"/>
          </a:xfrm>
          <a:prstGeom prst="rect">
            <a:avLst/>
          </a:prstGeom>
        </p:spPr>
        <p:txBody>
          <a:bodyPr spcFirstLastPara="1" wrap="square" lIns="121900" tIns="121900" rIns="121900" bIns="121900" anchor="t" anchorCtr="0">
            <a:noAutofit/>
          </a:bodyPr>
          <a:lstStyle/>
          <a:p>
            <a:pPr marL="745048" indent="-609585">
              <a:lnSpc>
                <a:spcPct val="115000"/>
              </a:lnSpc>
              <a:spcBef>
                <a:spcPts val="0"/>
              </a:spcBef>
              <a:spcAft>
                <a:spcPts val="1200"/>
              </a:spcAft>
              <a:buClr>
                <a:schemeClr val="lt1"/>
              </a:buClr>
              <a:buSzPct val="100000"/>
              <a:buFont typeface="+mj-lt"/>
              <a:buAutoNum type="arabicPeriod"/>
            </a:pPr>
            <a:r>
              <a:rPr lang="en" sz="2400" dirty="0">
                <a:solidFill>
                  <a:schemeClr val="lt1"/>
                </a:solidFill>
              </a:rPr>
              <a:t>Working on a manuscript over this study </a:t>
            </a:r>
          </a:p>
          <a:p>
            <a:pPr marL="745048" indent="-609585">
              <a:lnSpc>
                <a:spcPct val="115000"/>
              </a:lnSpc>
              <a:spcBef>
                <a:spcPts val="0"/>
              </a:spcBef>
              <a:spcAft>
                <a:spcPts val="1200"/>
              </a:spcAft>
              <a:buClr>
                <a:schemeClr val="lt1"/>
              </a:buClr>
              <a:buSzPct val="100000"/>
              <a:buFont typeface="+mj-lt"/>
              <a:buAutoNum type="arabicPeriod"/>
            </a:pPr>
            <a:endParaRPr lang="en" sz="2400" dirty="0">
              <a:solidFill>
                <a:schemeClr val="lt1"/>
              </a:solidFill>
            </a:endParaRPr>
          </a:p>
          <a:p>
            <a:pPr marL="745048" indent="-609585">
              <a:lnSpc>
                <a:spcPct val="115000"/>
              </a:lnSpc>
              <a:spcBef>
                <a:spcPts val="0"/>
              </a:spcBef>
              <a:spcAft>
                <a:spcPts val="1200"/>
              </a:spcAft>
              <a:buClr>
                <a:schemeClr val="lt1"/>
              </a:buClr>
              <a:buSzPct val="100000"/>
              <a:buFont typeface="+mj-lt"/>
              <a:buAutoNum type="arabicPeriod"/>
            </a:pPr>
            <a:endParaRPr lang="en" sz="2400" dirty="0">
              <a:solidFill>
                <a:schemeClr val="lt1"/>
              </a:solidFill>
            </a:endParaRPr>
          </a:p>
          <a:p>
            <a:pPr marL="745048" indent="-609585">
              <a:lnSpc>
                <a:spcPct val="115000"/>
              </a:lnSpc>
              <a:spcBef>
                <a:spcPts val="0"/>
              </a:spcBef>
              <a:spcAft>
                <a:spcPts val="1200"/>
              </a:spcAft>
              <a:buClr>
                <a:schemeClr val="lt1"/>
              </a:buClr>
              <a:buSzPct val="100000"/>
              <a:buFont typeface="+mj-lt"/>
              <a:buAutoNum type="arabicPeriod"/>
            </a:pPr>
            <a:endParaRPr lang="en" sz="2400" dirty="0">
              <a:solidFill>
                <a:schemeClr val="lt1"/>
              </a:solidFill>
            </a:endParaRPr>
          </a:p>
          <a:p>
            <a:pPr marL="745048" indent="-609585">
              <a:lnSpc>
                <a:spcPct val="115000"/>
              </a:lnSpc>
              <a:spcBef>
                <a:spcPts val="0"/>
              </a:spcBef>
              <a:spcAft>
                <a:spcPts val="1200"/>
              </a:spcAft>
              <a:buClr>
                <a:schemeClr val="lt1"/>
              </a:buClr>
              <a:buSzPct val="100000"/>
              <a:buFont typeface="+mj-lt"/>
              <a:buAutoNum type="arabicPeriod"/>
            </a:pPr>
            <a:endParaRPr lang="en" sz="2400" dirty="0">
              <a:solidFill>
                <a:schemeClr val="lt1"/>
              </a:solidFill>
            </a:endParaRPr>
          </a:p>
          <a:p>
            <a:pPr marL="745048" indent="-609585">
              <a:lnSpc>
                <a:spcPct val="115000"/>
              </a:lnSpc>
              <a:spcBef>
                <a:spcPts val="0"/>
              </a:spcBef>
              <a:spcAft>
                <a:spcPts val="1200"/>
              </a:spcAft>
              <a:buClr>
                <a:schemeClr val="lt1"/>
              </a:buClr>
              <a:buSzPct val="100000"/>
              <a:buFont typeface="+mj-lt"/>
              <a:buAutoNum type="arabicPeriod"/>
            </a:pPr>
            <a:r>
              <a:rPr lang="en" sz="2400" dirty="0">
                <a:solidFill>
                  <a:schemeClr val="lt1"/>
                </a:solidFill>
              </a:rPr>
              <a:t>Transitioning to the adaptive RT dataset:</a:t>
            </a:r>
          </a:p>
          <a:p>
            <a:pPr marL="1202248" lvl="1" indent="-609585">
              <a:lnSpc>
                <a:spcPct val="115000"/>
              </a:lnSpc>
              <a:spcAft>
                <a:spcPts val="1200"/>
              </a:spcAft>
              <a:buClr>
                <a:schemeClr val="lt1"/>
              </a:buClr>
              <a:buSzPct val="100000"/>
            </a:pPr>
            <a:r>
              <a:rPr lang="en-US" sz="2400" dirty="0">
                <a:solidFill>
                  <a:schemeClr val="lt1"/>
                </a:solidFill>
              </a:rPr>
              <a:t>Implement a </a:t>
            </a:r>
            <a:r>
              <a:rPr lang="en-US" sz="2400" b="1" dirty="0">
                <a:solidFill>
                  <a:schemeClr val="lt1"/>
                </a:solidFill>
              </a:rPr>
              <a:t>formal dose optimal control problem </a:t>
            </a:r>
            <a:r>
              <a:rPr lang="en-US" sz="2400" dirty="0">
                <a:solidFill>
                  <a:schemeClr val="lt1"/>
                </a:solidFill>
              </a:rPr>
              <a:t>that </a:t>
            </a:r>
            <a:r>
              <a:rPr lang="en" sz="2400" dirty="0">
                <a:solidFill>
                  <a:schemeClr val="lt1"/>
                </a:solidFill>
              </a:rPr>
              <a:t>minimizes tumor cell count at 1-m post-RT subject to clinical dose and hardware constraints</a:t>
            </a:r>
          </a:p>
          <a:p>
            <a:pPr marL="1202248" lvl="1" indent="-609585">
              <a:lnSpc>
                <a:spcPct val="115000"/>
              </a:lnSpc>
              <a:spcAft>
                <a:spcPts val="1200"/>
              </a:spcAft>
              <a:buClr>
                <a:schemeClr val="lt1"/>
              </a:buClr>
              <a:buSzPct val="100000"/>
            </a:pPr>
            <a:r>
              <a:rPr lang="en-US" sz="2400" b="1" dirty="0">
                <a:solidFill>
                  <a:schemeClr val="lt1"/>
                </a:solidFill>
              </a:rPr>
              <a:t>Quantify toxicity </a:t>
            </a:r>
            <a:r>
              <a:rPr lang="en-US" sz="2400" dirty="0">
                <a:solidFill>
                  <a:schemeClr val="lt1"/>
                </a:solidFill>
              </a:rPr>
              <a:t>for organs given different fractionation scheme</a:t>
            </a:r>
          </a:p>
        </p:txBody>
      </p:sp>
      <p:pic>
        <p:nvPicPr>
          <p:cNvPr id="2" name="Picture 1">
            <a:extLst>
              <a:ext uri="{FF2B5EF4-FFF2-40B4-BE49-F238E27FC236}">
                <a16:creationId xmlns:a16="http://schemas.microsoft.com/office/drawing/2014/main" id="{A822E14D-48AA-62FE-ACD6-74001A46CE51}"/>
              </a:ext>
            </a:extLst>
          </p:cNvPr>
          <p:cNvPicPr>
            <a:picLocks noChangeAspect="1"/>
          </p:cNvPicPr>
          <p:nvPr/>
        </p:nvPicPr>
        <p:blipFill>
          <a:blip r:embed="rId3"/>
          <a:stretch>
            <a:fillRect/>
          </a:stretch>
        </p:blipFill>
        <p:spPr>
          <a:xfrm>
            <a:off x="1718889" y="1784384"/>
            <a:ext cx="9101455" cy="16446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56"/>
          <p:cNvSpPr txBox="1">
            <a:spLocks noGrp="1"/>
          </p:cNvSpPr>
          <p:nvPr>
            <p:ph type="ctrTitle"/>
          </p:nvPr>
        </p:nvSpPr>
        <p:spPr>
          <a:xfrm>
            <a:off x="936867" y="-304544"/>
            <a:ext cx="10363200" cy="1546400"/>
          </a:xfrm>
          <a:prstGeom prst="rect">
            <a:avLst/>
          </a:prstGeom>
        </p:spPr>
        <p:txBody>
          <a:bodyPr spcFirstLastPara="1" wrap="square" lIns="121900" tIns="121900" rIns="121900" bIns="121900" anchor="b" anchorCtr="0">
            <a:noAutofit/>
          </a:bodyPr>
          <a:lstStyle/>
          <a:p>
            <a:r>
              <a:rPr lang="en" sz="4800" b="1" dirty="0"/>
              <a:t>Acknowledgements</a:t>
            </a:r>
            <a:endParaRPr sz="6000" b="1" dirty="0"/>
          </a:p>
        </p:txBody>
      </p:sp>
      <p:sp>
        <p:nvSpPr>
          <p:cNvPr id="588" name="Google Shape;588;p56"/>
          <p:cNvSpPr txBox="1">
            <a:spLocks noGrp="1"/>
          </p:cNvSpPr>
          <p:nvPr>
            <p:ph type="subTitle" idx="1"/>
          </p:nvPr>
        </p:nvSpPr>
        <p:spPr>
          <a:xfrm>
            <a:off x="936867" y="1199513"/>
            <a:ext cx="10363200" cy="2822000"/>
          </a:xfrm>
          <a:prstGeom prst="rect">
            <a:avLst/>
          </a:prstGeom>
        </p:spPr>
        <p:txBody>
          <a:bodyPr spcFirstLastPara="1" wrap="square" lIns="121900" tIns="121900" rIns="121900" bIns="121900" anchor="t" anchorCtr="0">
            <a:noAutofit/>
          </a:bodyPr>
          <a:lstStyle/>
          <a:p>
            <a:pPr marL="0" indent="0">
              <a:lnSpc>
                <a:spcPct val="115000"/>
              </a:lnSpc>
            </a:pPr>
            <a:r>
              <a:rPr lang="en" sz="1600" b="0" dirty="0"/>
              <a:t>Thomas </a:t>
            </a:r>
            <a:r>
              <a:rPr lang="en" sz="1600" b="0" dirty="0" err="1"/>
              <a:t>Yankeelov</a:t>
            </a:r>
            <a:endParaRPr sz="1600" b="0" dirty="0"/>
          </a:p>
          <a:p>
            <a:pPr marL="0" indent="0">
              <a:lnSpc>
                <a:spcPct val="115000"/>
              </a:lnSpc>
            </a:pPr>
            <a:r>
              <a:rPr lang="en" sz="1600" b="0" dirty="0"/>
              <a:t>David </a:t>
            </a:r>
            <a:r>
              <a:rPr lang="en" sz="1600" b="0" dirty="0" err="1"/>
              <a:t>Hormuth</a:t>
            </a:r>
            <a:endParaRPr sz="1600" b="0" dirty="0"/>
          </a:p>
          <a:p>
            <a:pPr marL="0" indent="0">
              <a:lnSpc>
                <a:spcPct val="115000"/>
              </a:lnSpc>
            </a:pPr>
            <a:r>
              <a:rPr lang="en" sz="1600" b="0" dirty="0"/>
              <a:t>Caroline Chung</a:t>
            </a:r>
            <a:endParaRPr sz="1600" b="0" dirty="0"/>
          </a:p>
          <a:p>
            <a:pPr marL="0" indent="0">
              <a:lnSpc>
                <a:spcPct val="115000"/>
              </a:lnSpc>
            </a:pPr>
            <a:r>
              <a:rPr lang="en" sz="1600" b="0" dirty="0"/>
              <a:t>Bikash </a:t>
            </a:r>
            <a:r>
              <a:rPr lang="en" sz="1600" b="0" dirty="0" err="1"/>
              <a:t>Panthi</a:t>
            </a:r>
            <a:endParaRPr lang="en" sz="1600" b="0" dirty="0"/>
          </a:p>
          <a:p>
            <a:pPr marL="0" indent="0">
              <a:lnSpc>
                <a:spcPct val="115000"/>
              </a:lnSpc>
            </a:pPr>
            <a:r>
              <a:rPr lang="en" sz="1600" b="0" dirty="0"/>
              <a:t>Sara Thrower</a:t>
            </a:r>
            <a:endParaRPr sz="1600" b="0" dirty="0"/>
          </a:p>
          <a:p>
            <a:pPr marL="0" indent="0">
              <a:lnSpc>
                <a:spcPct val="115000"/>
              </a:lnSpc>
            </a:pPr>
            <a:r>
              <a:rPr lang="en" sz="1600" b="0" dirty="0"/>
              <a:t>Maguy Farhat</a:t>
            </a:r>
            <a:endParaRPr sz="1600" b="0" dirty="0"/>
          </a:p>
          <a:p>
            <a:pPr marL="0" indent="0">
              <a:lnSpc>
                <a:spcPct val="115000"/>
              </a:lnSpc>
            </a:pPr>
            <a:r>
              <a:rPr lang="en" sz="1600" b="0" dirty="0"/>
              <a:t>Brandon Curl</a:t>
            </a:r>
            <a:endParaRPr sz="1600" b="0" dirty="0"/>
          </a:p>
          <a:p>
            <a:pPr marL="0" indent="0">
              <a:lnSpc>
                <a:spcPct val="115000"/>
              </a:lnSpc>
            </a:pPr>
            <a:r>
              <a:rPr lang="en" sz="1600" b="0" dirty="0"/>
              <a:t>Holly </a:t>
            </a:r>
            <a:r>
              <a:rPr lang="en" sz="1600" b="0" dirty="0" err="1"/>
              <a:t>Langshaw</a:t>
            </a:r>
            <a:endParaRPr sz="1600" b="0" dirty="0"/>
          </a:p>
          <a:p>
            <a:pPr marL="0" indent="0">
              <a:lnSpc>
                <a:spcPct val="115000"/>
              </a:lnSpc>
            </a:pPr>
            <a:r>
              <a:rPr lang="en" sz="1600" b="0" dirty="0"/>
              <a:t>Andrew Elliot</a:t>
            </a:r>
            <a:endParaRPr sz="1600" b="0" dirty="0"/>
          </a:p>
          <a:p>
            <a:pPr marL="0" indent="0">
              <a:lnSpc>
                <a:spcPct val="115000"/>
              </a:lnSpc>
            </a:pPr>
            <a:r>
              <a:rPr lang="en" sz="1600" b="0" dirty="0"/>
              <a:t>Karine Al </a:t>
            </a:r>
            <a:r>
              <a:rPr lang="en" sz="1600" b="0" dirty="0" err="1"/>
              <a:t>Feghali</a:t>
            </a:r>
            <a:endParaRPr sz="1600" b="0" dirty="0"/>
          </a:p>
        </p:txBody>
      </p:sp>
      <p:pic>
        <p:nvPicPr>
          <p:cNvPr id="589" name="Google Shape;589;p56"/>
          <p:cNvPicPr preferRelativeResize="0"/>
          <p:nvPr/>
        </p:nvPicPr>
        <p:blipFill>
          <a:blip r:embed="rId3">
            <a:alphaModFix/>
          </a:blip>
          <a:stretch>
            <a:fillRect/>
          </a:stretch>
        </p:blipFill>
        <p:spPr>
          <a:xfrm>
            <a:off x="542868" y="5449701"/>
            <a:ext cx="1376281" cy="1408300"/>
          </a:xfrm>
          <a:prstGeom prst="rect">
            <a:avLst/>
          </a:prstGeom>
          <a:noFill/>
          <a:ln>
            <a:noFill/>
          </a:ln>
        </p:spPr>
      </p:pic>
      <p:pic>
        <p:nvPicPr>
          <p:cNvPr id="590" name="Google Shape;590;p56"/>
          <p:cNvPicPr preferRelativeResize="0"/>
          <p:nvPr/>
        </p:nvPicPr>
        <p:blipFill rotWithShape="1">
          <a:blip r:embed="rId4">
            <a:alphaModFix/>
          </a:blip>
          <a:srcRect l="11292" t="19104" r="10288" b="21929"/>
          <a:stretch/>
        </p:blipFill>
        <p:spPr>
          <a:xfrm>
            <a:off x="7888134" y="5449701"/>
            <a:ext cx="3852501" cy="1408300"/>
          </a:xfrm>
          <a:prstGeom prst="rect">
            <a:avLst/>
          </a:prstGeom>
          <a:noFill/>
          <a:ln>
            <a:noFill/>
          </a:ln>
        </p:spPr>
      </p:pic>
      <p:pic>
        <p:nvPicPr>
          <p:cNvPr id="591" name="Google Shape;591;p56"/>
          <p:cNvPicPr preferRelativeResize="0"/>
          <p:nvPr/>
        </p:nvPicPr>
        <p:blipFill>
          <a:blip r:embed="rId5">
            <a:alphaModFix/>
          </a:blip>
          <a:stretch>
            <a:fillRect/>
          </a:stretch>
        </p:blipFill>
        <p:spPr>
          <a:xfrm>
            <a:off x="2853467" y="5567567"/>
            <a:ext cx="4289767" cy="1172567"/>
          </a:xfrm>
          <a:prstGeom prst="rect">
            <a:avLst/>
          </a:prstGeom>
          <a:noFill/>
          <a:ln>
            <a:noFill/>
          </a:ln>
        </p:spPr>
      </p:pic>
      <p:sp>
        <p:nvSpPr>
          <p:cNvPr id="592" name="Google Shape;592;p56"/>
          <p:cNvSpPr txBox="1"/>
          <p:nvPr/>
        </p:nvSpPr>
        <p:spPr>
          <a:xfrm>
            <a:off x="57267" y="4144334"/>
            <a:ext cx="11242800" cy="138495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b="1" kern="0" dirty="0">
                <a:solidFill>
                  <a:srgbClr val="FFFFFF"/>
                </a:solidFill>
                <a:latin typeface="Lato"/>
                <a:ea typeface="Lato"/>
                <a:cs typeface="Lato"/>
                <a:sym typeface="Lato"/>
              </a:rPr>
              <a:t>Funding</a:t>
            </a:r>
            <a:endParaRPr sz="1400" kern="0" dirty="0">
              <a:solidFill>
                <a:srgbClr val="FFFFFF"/>
              </a:solidFill>
              <a:latin typeface="Lato"/>
              <a:ea typeface="Lato"/>
              <a:cs typeface="Lato"/>
              <a:sym typeface="Lato"/>
            </a:endParaRPr>
          </a:p>
          <a:p>
            <a:pPr defTabSz="1219170">
              <a:buClr>
                <a:srgbClr val="000000"/>
              </a:buClr>
            </a:pPr>
            <a:r>
              <a:rPr lang="en" sz="1400" kern="0" dirty="0">
                <a:solidFill>
                  <a:srgbClr val="FFFFFF"/>
                </a:solidFill>
                <a:latin typeface="Lato"/>
                <a:ea typeface="Lato"/>
                <a:cs typeface="Lato"/>
                <a:sym typeface="Lato"/>
              </a:rPr>
              <a:t>CPRIT: RR160005, RP220225</a:t>
            </a:r>
            <a:endParaRPr sz="1400" kern="0" dirty="0">
              <a:solidFill>
                <a:srgbClr val="FFFFFF"/>
              </a:solidFill>
              <a:latin typeface="Lato"/>
              <a:ea typeface="Lato"/>
              <a:cs typeface="Lato"/>
              <a:sym typeface="Lato"/>
            </a:endParaRPr>
          </a:p>
          <a:p>
            <a:pPr defTabSz="1219170">
              <a:buClr>
                <a:srgbClr val="000000"/>
              </a:buClr>
            </a:pPr>
            <a:r>
              <a:rPr lang="en" sz="1400" kern="0" dirty="0">
                <a:solidFill>
                  <a:srgbClr val="FFFFFF"/>
                </a:solidFill>
                <a:latin typeface="Lato"/>
                <a:ea typeface="Lato"/>
                <a:cs typeface="Lato"/>
                <a:sym typeface="Lato"/>
              </a:rPr>
              <a:t>NIH: </a:t>
            </a:r>
            <a:r>
              <a:rPr lang="en" sz="1400" kern="0" dirty="0">
                <a:solidFill>
                  <a:srgbClr val="FFFFFF"/>
                </a:solidFill>
                <a:latin typeface="Arial"/>
                <a:cs typeface="Arial"/>
                <a:sym typeface="Arial"/>
              </a:rPr>
              <a:t>U01CA142565, U01CA174706, U01CA186193, R01CA138599, R21CA169387</a:t>
            </a:r>
            <a:endParaRPr sz="1400" kern="0" dirty="0">
              <a:solidFill>
                <a:srgbClr val="FFFFFF"/>
              </a:solidFill>
              <a:latin typeface="Arial"/>
              <a:cs typeface="Arial"/>
              <a:sym typeface="Arial"/>
            </a:endParaRPr>
          </a:p>
          <a:p>
            <a:pPr defTabSz="1219170">
              <a:buClr>
                <a:srgbClr val="000000"/>
              </a:buClr>
            </a:pPr>
            <a:r>
              <a:rPr lang="en" sz="1400" kern="0" dirty="0">
                <a:solidFill>
                  <a:srgbClr val="FFFFFF"/>
                </a:solidFill>
                <a:latin typeface="Lato"/>
                <a:ea typeface="Lato"/>
                <a:cs typeface="Lato"/>
                <a:sym typeface="Lato"/>
              </a:rPr>
              <a:t>Oncological Data and Computational Sciences 2020-21 Pilot Project</a:t>
            </a:r>
            <a:endParaRPr sz="1400" kern="0" dirty="0">
              <a:solidFill>
                <a:srgbClr val="FFFFFF"/>
              </a:solidFill>
              <a:latin typeface="Lato"/>
              <a:ea typeface="Lato"/>
              <a:cs typeface="Lato"/>
              <a:sym typeface="Lato"/>
            </a:endParaRPr>
          </a:p>
          <a:p>
            <a:pPr defTabSz="1219170">
              <a:buClr>
                <a:srgbClr val="000000"/>
              </a:buClr>
            </a:pPr>
            <a:endParaRPr sz="1400" kern="0" dirty="0">
              <a:solidFill>
                <a:srgbClr val="FFFFFF"/>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4805FC0-E4B2-9170-0B52-6EDC71E77CFF}"/>
                  </a:ext>
                </a:extLst>
              </p:cNvPr>
              <p:cNvSpPr txBox="1"/>
              <p:nvPr/>
            </p:nvSpPr>
            <p:spPr>
              <a:xfrm>
                <a:off x="1131510" y="2815453"/>
                <a:ext cx="10037107" cy="1223605"/>
              </a:xfrm>
              <a:prstGeom prst="rect">
                <a:avLst/>
              </a:prstGeom>
              <a:noFill/>
            </p:spPr>
            <p:txBody>
              <a:bodyPr wrap="non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000000"/>
                                  </a:solidFill>
                                  <a:latin typeface="Cambria Math" panose="02040503050406030204" pitchFamily="18" charset="0"/>
                                  <a:ea typeface="Arial Unicode MS" panose="020B0604020202020204" pitchFamily="34" charset="-128"/>
                                  <a:sym typeface="Arial"/>
                                </a:rPr>
                              </m:ctrlPr>
                            </m:acc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3200" i="1" kern="0">
                              <a:solidFill>
                                <a:srgbClr val="000000"/>
                              </a:solidFill>
                              <a:latin typeface="Cambria Math" panose="02040503050406030204" pitchFamily="18" charset="0"/>
                              <a:ea typeface="Arial Unicode MS" panose="020B0604020202020204" pitchFamily="34" charset="-128"/>
                              <a:sym typeface="Arial"/>
                            </a:rPr>
                          </m:ctrlPr>
                        </m:sSub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𝑅𝑇</m:t>
                          </m:r>
                        </m:sub>
                      </m:sSub>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000000"/>
                                  </a:solidFill>
                                  <a:latin typeface="Cambria Math" panose="02040503050406030204" pitchFamily="18" charset="0"/>
                                  <a:ea typeface="Arial Unicode MS" panose="020B0604020202020204" pitchFamily="34" charset="-128"/>
                                  <a:sym typeface="Arial"/>
                                </a:rPr>
                              </m:ctrlPr>
                            </m:acc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r>
                        <m:rPr>
                          <m:nor/>
                        </m:rPr>
                        <a:rPr lang="en-US" sz="3200" kern="0">
                          <a:solidFill>
                            <a:srgbClr val="000000"/>
                          </a:solidFill>
                          <a:latin typeface="Times New Roman" panose="02020603050405020304" pitchFamily="18" charset="0"/>
                          <a:ea typeface="Arial Unicode MS" panose="020B0604020202020204" pitchFamily="34" charset="-128"/>
                          <a:cs typeface="Arial"/>
                          <a:sym typeface="Arial"/>
                        </a:rPr>
                        <m:t> + </m:t>
                      </m:r>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sSub>
                            <m:sSubPr>
                              <m:ctrlPr>
                                <a:rPr lang="en-US" sz="3200" i="1" kern="0">
                                  <a:solidFill>
                                    <a:srgbClr val="000000"/>
                                  </a:solidFill>
                                  <a:latin typeface="Cambria Math" panose="02040503050406030204" pitchFamily="18" charset="0"/>
                                  <a:ea typeface="Arial Unicode MS" panose="020B0604020202020204" pitchFamily="34" charset="-128"/>
                                  <a:sym typeface="Arial"/>
                                </a:rPr>
                              </m:ctrlPr>
                            </m:sSub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𝑅𝑇</m:t>
                              </m:r>
                            </m:sub>
                          </m:sSub>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000000"/>
                                      </a:solidFill>
                                      <a:latin typeface="Cambria Math" panose="02040503050406030204" pitchFamily="18" charset="0"/>
                                      <a:ea typeface="Arial Unicode MS" panose="020B0604020202020204" pitchFamily="34" charset="-128"/>
                                      <a:sym typeface="Arial"/>
                                    </a:rPr>
                                  </m:ctrlPr>
                                </m:acc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e>
                      </m:d>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f>
                            <m:fPr>
                              <m:ctrlPr>
                                <a:rPr lang="en-US" sz="3200" i="1" kern="0">
                                  <a:solidFill>
                                    <a:srgbClr val="000000"/>
                                  </a:solidFill>
                                  <a:latin typeface="Cambria Math" panose="02040503050406030204" pitchFamily="18" charset="0"/>
                                  <a:ea typeface="Arial Unicode MS" panose="020B0604020202020204" pitchFamily="34" charset="-128"/>
                                  <a:sym typeface="Arial"/>
                                </a:rPr>
                              </m:ctrlPr>
                            </m:fPr>
                            <m:num>
                              <m:sSub>
                                <m:sSubPr>
                                  <m:ctrlPr>
                                    <a:rPr lang="en-US" sz="3200" i="1" kern="0">
                                      <a:solidFill>
                                        <a:srgbClr val="000000"/>
                                      </a:solidFill>
                                      <a:latin typeface="Cambria Math" panose="02040503050406030204" pitchFamily="18" charset="0"/>
                                      <a:ea typeface="Calibri" panose="020F0502020204030204" pitchFamily="34" charset="0"/>
                                      <a:sym typeface="Arial"/>
                                    </a:rPr>
                                  </m:ctrlPr>
                                </m:sSubPr>
                                <m:e>
                                  <m:acc>
                                    <m:accPr>
                                      <m:chr m:val="̂"/>
                                      <m:ctrlPr>
                                        <a:rPr lang="en-US" sz="3200" i="1" kern="0">
                                          <a:solidFill>
                                            <a:srgbClr val="000000"/>
                                          </a:solidFill>
                                          <a:latin typeface="Cambria Math" panose="02040503050406030204" pitchFamily="18" charset="0"/>
                                          <a:ea typeface="Calibri" panose="020F0502020204030204" pitchFamily="34" charset="0"/>
                                          <a:sym typeface="Arial"/>
                                        </a:rPr>
                                      </m:ctrlPr>
                                    </m:accPr>
                                    <m:e>
                                      <m:r>
                                        <a:rPr lang="en-US" sz="3200"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e>
                                  </m:acc>
                                </m:e>
                                <m:sub>
                                  <m:r>
                                    <a:rPr lang="en-US" sz="3200"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𝐸</m:t>
                                  </m:r>
                                </m:sub>
                              </m:sSub>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000000"/>
                                          </a:solidFill>
                                          <a:latin typeface="Cambria Math" panose="02040503050406030204" pitchFamily="18" charset="0"/>
                                          <a:ea typeface="Arial Unicode MS" panose="020B0604020202020204" pitchFamily="34" charset="-128"/>
                                          <a:sym typeface="Arial"/>
                                        </a:rPr>
                                      </m:ctrlPr>
                                    </m:acc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3200" i="1" kern="0">
                                      <a:solidFill>
                                        <a:srgbClr val="000000"/>
                                      </a:solidFill>
                                      <a:latin typeface="Cambria Math" panose="02040503050406030204" pitchFamily="18" charset="0"/>
                                      <a:ea typeface="Calibri" panose="020F0502020204030204" pitchFamily="34" charset="0"/>
                                      <a:sym typeface="Arial"/>
                                    </a:rPr>
                                  </m:ctrlPr>
                                </m:sSubPr>
                                <m:e>
                                  <m:acc>
                                    <m:accPr>
                                      <m:chr m:val="̂"/>
                                      <m:ctrlPr>
                                        <a:rPr lang="en-US" sz="3200" i="1" kern="0">
                                          <a:solidFill>
                                            <a:srgbClr val="000000"/>
                                          </a:solidFill>
                                          <a:latin typeface="Cambria Math" panose="02040503050406030204" pitchFamily="18" charset="0"/>
                                          <a:ea typeface="Calibri" panose="020F0502020204030204" pitchFamily="34" charset="0"/>
                                          <a:sym typeface="Arial"/>
                                        </a:rPr>
                                      </m:ctrlPr>
                                    </m:accPr>
                                    <m:e>
                                      <m:r>
                                        <a:rPr lang="en-US" sz="3200"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e>
                                  </m:acc>
                                </m:e>
                                <m:sub>
                                  <m:r>
                                    <a:rPr lang="en-US" sz="3200"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sub>
                              </m:sSub>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000000"/>
                                          </a:solidFill>
                                          <a:latin typeface="Cambria Math" panose="02040503050406030204" pitchFamily="18" charset="0"/>
                                          <a:ea typeface="Arial Unicode MS" panose="020B0604020202020204" pitchFamily="34" charset="-128"/>
                                          <a:sym typeface="Arial"/>
                                        </a:rPr>
                                      </m:ctrlPr>
                                    </m:acc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num>
                            <m:den>
                              <m:sSub>
                                <m:sSubPr>
                                  <m:ctrlPr>
                                    <a:rPr lang="en-US" sz="3200" i="1" kern="0">
                                      <a:solidFill>
                                        <a:srgbClr val="000000"/>
                                      </a:solidFill>
                                      <a:latin typeface="Cambria Math" panose="02040503050406030204" pitchFamily="18" charset="0"/>
                                      <a:ea typeface="Arial Unicode MS" panose="020B0604020202020204" pitchFamily="34" charset="-128"/>
                                      <a:sym typeface="Arial"/>
                                    </a:rPr>
                                  </m:ctrlPr>
                                </m:sSub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𝜃</m:t>
                                  </m:r>
                                </m:e>
                                <m:sub>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3200" i="1" kern="0">
                                      <a:solidFill>
                                        <a:srgbClr val="000000"/>
                                      </a:solidFill>
                                      <a:latin typeface="Cambria Math" panose="02040503050406030204" pitchFamily="18" charset="0"/>
                                      <a:ea typeface="Arial Unicode MS" panose="020B0604020202020204" pitchFamily="34" charset="-128"/>
                                      <a:sym typeface="Arial"/>
                                    </a:rPr>
                                  </m:ctrlPr>
                                </m:sSub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𝜃</m:t>
                                  </m:r>
                                </m:e>
                                <m:sub>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en>
                          </m:f>
                        </m:e>
                      </m:d>
                    </m:oMath>
                  </m:oMathPara>
                </a14:m>
                <a:endParaRPr lang="en-US" sz="3200" kern="0" dirty="0">
                  <a:solidFill>
                    <a:srgbClr val="000000"/>
                  </a:solidFill>
                  <a:latin typeface="Arial"/>
                  <a:cs typeface="Arial"/>
                  <a:sym typeface="Arial"/>
                </a:endParaRPr>
              </a:p>
            </p:txBody>
          </p:sp>
        </mc:Choice>
        <mc:Fallback xmlns="">
          <p:sp>
            <p:nvSpPr>
              <p:cNvPr id="4" name="TextBox 3">
                <a:extLst>
                  <a:ext uri="{FF2B5EF4-FFF2-40B4-BE49-F238E27FC236}">
                    <a16:creationId xmlns:a16="http://schemas.microsoft.com/office/drawing/2014/main" id="{D4805FC0-E4B2-9170-0B52-6EDC71E77CFF}"/>
                  </a:ext>
                </a:extLst>
              </p:cNvPr>
              <p:cNvSpPr txBox="1">
                <a:spLocks noRot="1" noChangeAspect="1" noMove="1" noResize="1" noEditPoints="1" noAdjustHandles="1" noChangeArrowheads="1" noChangeShapeType="1" noTextEdit="1"/>
              </p:cNvSpPr>
              <p:nvPr/>
            </p:nvSpPr>
            <p:spPr>
              <a:xfrm>
                <a:off x="1131510" y="2815453"/>
                <a:ext cx="10037107" cy="1223605"/>
              </a:xfrm>
              <a:prstGeom prst="rect">
                <a:avLst/>
              </a:prstGeom>
              <a:blipFill>
                <a:blip r:embed="rId3"/>
                <a:stretch>
                  <a:fillRect t="-4082"/>
                </a:stretch>
              </a:blipFill>
            </p:spPr>
            <p:txBody>
              <a:bodyPr/>
              <a:lstStyle/>
              <a:p>
                <a:r>
                  <a:rPr lang="en-US">
                    <a:noFill/>
                  </a:rPr>
                  <a:t> </a:t>
                </a:r>
              </a:p>
            </p:txBody>
          </p:sp>
        </mc:Fallback>
      </mc:AlternateContent>
      <p:sp>
        <p:nvSpPr>
          <p:cNvPr id="5" name="Google Shape;157;p27">
            <a:extLst>
              <a:ext uri="{FF2B5EF4-FFF2-40B4-BE49-F238E27FC236}">
                <a16:creationId xmlns:a16="http://schemas.microsoft.com/office/drawing/2014/main" id="{441B2464-E539-AE06-5A08-EA17F5F7E87D}"/>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Cell density (CD) model</a:t>
            </a:r>
            <a:endParaRPr b="1" dirty="0">
              <a:solidFill>
                <a:schemeClr val="dk2"/>
              </a:solidFill>
            </a:endParaRPr>
          </a:p>
        </p:txBody>
      </p:sp>
      <p:sp>
        <p:nvSpPr>
          <p:cNvPr id="6" name="Left Brace 5">
            <a:extLst>
              <a:ext uri="{FF2B5EF4-FFF2-40B4-BE49-F238E27FC236}">
                <a16:creationId xmlns:a16="http://schemas.microsoft.com/office/drawing/2014/main" id="{E1CDBB57-D2FB-3268-2C29-46D51E581DAF}"/>
              </a:ext>
            </a:extLst>
          </p:cNvPr>
          <p:cNvSpPr/>
          <p:nvPr/>
        </p:nvSpPr>
        <p:spPr>
          <a:xfrm rot="5400000">
            <a:off x="7781747" y="-453256"/>
            <a:ext cx="421573" cy="6204373"/>
          </a:xfrm>
          <a:prstGeom prst="leftBrace">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8" name="Left Brace 7">
            <a:extLst>
              <a:ext uri="{FF2B5EF4-FFF2-40B4-BE49-F238E27FC236}">
                <a16:creationId xmlns:a16="http://schemas.microsoft.com/office/drawing/2014/main" id="{8725A40E-FD74-7482-DC52-CF22AEAB918F}"/>
              </a:ext>
            </a:extLst>
          </p:cNvPr>
          <p:cNvSpPr/>
          <p:nvPr/>
        </p:nvSpPr>
        <p:spPr>
          <a:xfrm rot="5400000">
            <a:off x="3386667" y="2158439"/>
            <a:ext cx="386080" cy="1537547"/>
          </a:xfrm>
          <a:prstGeom prst="leftBrace">
            <a:avLst/>
          </a:pr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9" name="TextBox 8">
            <a:extLst>
              <a:ext uri="{FF2B5EF4-FFF2-40B4-BE49-F238E27FC236}">
                <a16:creationId xmlns:a16="http://schemas.microsoft.com/office/drawing/2014/main" id="{4494FF13-0173-696C-5A2B-BC0BF21E392B}"/>
              </a:ext>
            </a:extLst>
          </p:cNvPr>
          <p:cNvSpPr txBox="1"/>
          <p:nvPr/>
        </p:nvSpPr>
        <p:spPr>
          <a:xfrm>
            <a:off x="482444" y="1904095"/>
            <a:ext cx="4278008" cy="666977"/>
          </a:xfrm>
          <a:prstGeom prst="rect">
            <a:avLst/>
          </a:prstGeom>
          <a:noFill/>
        </p:spPr>
        <p:txBody>
          <a:bodyPr wrap="square" rtlCol="0">
            <a:spAutoFit/>
          </a:bodyPr>
          <a:lstStyle/>
          <a:p>
            <a:pPr defTabSz="1219170">
              <a:buClr>
                <a:srgbClr val="000000"/>
              </a:buClr>
            </a:pPr>
            <a:r>
              <a:rPr lang="en-US" sz="1867"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Maximum possible cell kill without any CD effects (i.e. min possible </a:t>
            </a:r>
            <a:r>
              <a:rPr lang="en-US" sz="1867" i="1"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SF</a:t>
            </a:r>
            <a:r>
              <a:rPr lang="en-US" sz="1867"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a:t>
            </a:r>
          </a:p>
        </p:txBody>
      </p:sp>
      <p:sp>
        <p:nvSpPr>
          <p:cNvPr id="10" name="TextBox 9">
            <a:extLst>
              <a:ext uri="{FF2B5EF4-FFF2-40B4-BE49-F238E27FC236}">
                <a16:creationId xmlns:a16="http://schemas.microsoft.com/office/drawing/2014/main" id="{F8E39B70-7C9C-1C59-357B-EBB0E2375A63}"/>
              </a:ext>
            </a:extLst>
          </p:cNvPr>
          <p:cNvSpPr txBox="1"/>
          <p:nvPr/>
        </p:nvSpPr>
        <p:spPr>
          <a:xfrm>
            <a:off x="5724605" y="1918824"/>
            <a:ext cx="4479111" cy="379656"/>
          </a:xfrm>
          <a:prstGeom prst="rect">
            <a:avLst/>
          </a:prstGeom>
          <a:noFill/>
          <a:ln>
            <a:noFill/>
          </a:ln>
        </p:spPr>
        <p:txBody>
          <a:bodyPr wrap="none" rtlCol="0">
            <a:spAutoFit/>
          </a:bodyPr>
          <a:lstStyle/>
          <a:p>
            <a:pPr defTabSz="1219170">
              <a:buClr>
                <a:srgbClr val="000000"/>
              </a:buClr>
            </a:pPr>
            <a:r>
              <a:rPr lang="en-US" sz="1867" kern="0" dirty="0">
                <a:solidFill>
                  <a:srgbClr val="1C3AA9"/>
                </a:solidFill>
                <a:latin typeface="Lato" panose="020F0502020204030203" pitchFamily="34" charset="0"/>
                <a:ea typeface="Lato" panose="020F0502020204030203" pitchFamily="34" charset="0"/>
                <a:cs typeface="Lato" panose="020F0502020204030203" pitchFamily="34" charset="0"/>
                <a:sym typeface="Arial"/>
              </a:rPr>
              <a:t>Aggression factor that increases with CD</a:t>
            </a:r>
          </a:p>
        </p:txBody>
      </p:sp>
      <p:sp>
        <p:nvSpPr>
          <p:cNvPr id="14" name="TextBox 13">
            <a:extLst>
              <a:ext uri="{FF2B5EF4-FFF2-40B4-BE49-F238E27FC236}">
                <a16:creationId xmlns:a16="http://schemas.microsoft.com/office/drawing/2014/main" id="{51274F87-9B59-6931-627C-9AF7FA35345D}"/>
              </a:ext>
            </a:extLst>
          </p:cNvPr>
          <p:cNvSpPr txBox="1"/>
          <p:nvPr/>
        </p:nvSpPr>
        <p:spPr>
          <a:xfrm>
            <a:off x="0" y="4687797"/>
            <a:ext cx="12192000" cy="666977"/>
          </a:xfrm>
          <a:prstGeom prst="rect">
            <a:avLst/>
          </a:prstGeom>
          <a:noFill/>
        </p:spPr>
        <p:txBody>
          <a:bodyPr wrap="square" rtlCol="0">
            <a:spAutoFit/>
          </a:bodyPr>
          <a:lstStyle/>
          <a:p>
            <a:pPr algn="ctr" defTabSz="1219170">
              <a:buClr>
                <a:srgbClr val="000000"/>
              </a:buClr>
            </a:pPr>
            <a:r>
              <a:rPr lang="en-US" sz="1867" kern="0" dirty="0">
                <a:solidFill>
                  <a:srgbClr val="000000"/>
                </a:solidFill>
                <a:latin typeface="Arial"/>
                <a:cs typeface="Arial"/>
                <a:sym typeface="Arial"/>
              </a:rPr>
              <a:t>If N is close to carrying capacity </a:t>
            </a:r>
            <a:r>
              <a:rPr lang="en-US" sz="1867" kern="0" dirty="0">
                <a:solidFill>
                  <a:srgbClr val="000000"/>
                </a:solidFill>
                <a:latin typeface="Arial"/>
                <a:cs typeface="Arial"/>
                <a:sym typeface="Wingdings" pitchFamily="2" charset="2"/>
              </a:rPr>
              <a:t> contribution of </a:t>
            </a:r>
            <a:r>
              <a:rPr lang="en-US" sz="1867" kern="0" dirty="0">
                <a:solidFill>
                  <a:srgbClr val="000000"/>
                </a:solidFill>
                <a:latin typeface="Arial"/>
                <a:cs typeface="Arial"/>
                <a:sym typeface="Arial"/>
              </a:rPr>
              <a:t>proliferation term in PDE decreases (think logistic growth) </a:t>
            </a:r>
          </a:p>
          <a:p>
            <a:pPr algn="ctr" defTabSz="1219170">
              <a:buClr>
                <a:srgbClr val="000000"/>
              </a:buClr>
            </a:pPr>
            <a:r>
              <a:rPr lang="en-US" sz="1867" kern="0" dirty="0">
                <a:solidFill>
                  <a:srgbClr val="000000"/>
                </a:solidFill>
                <a:latin typeface="Arial"/>
                <a:cs typeface="Arial"/>
                <a:sym typeface="Wingdings" pitchFamily="2" charset="2"/>
              </a:rPr>
              <a:t> SF decreases</a:t>
            </a:r>
            <a:endParaRPr lang="en-US" sz="1867" kern="0" dirty="0">
              <a:solidFill>
                <a:srgbClr val="000000"/>
              </a:solidFill>
              <a:latin typeface="Arial"/>
              <a:cs typeface="Arial"/>
              <a:sym typeface="Arial"/>
            </a:endParaRPr>
          </a:p>
        </p:txBody>
      </p:sp>
    </p:spTree>
    <p:extLst>
      <p:ext uri="{BB962C8B-B14F-4D97-AF65-F5344CB8AC3E}">
        <p14:creationId xmlns:p14="http://schemas.microsoft.com/office/powerpoint/2010/main" val="152848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542B0-7BEA-2F1B-FE1B-FF447E00FCAC}"/>
            </a:ext>
          </a:extLst>
        </p:cNvPr>
        <p:cNvGrpSpPr/>
        <p:nvPr/>
      </p:nvGrpSpPr>
      <p:grpSpPr>
        <a:xfrm>
          <a:off x="0" y="0"/>
          <a:ext cx="0" cy="0"/>
          <a:chOff x="0" y="0"/>
          <a:chExt cx="0" cy="0"/>
        </a:xfrm>
      </p:grpSpPr>
      <p:sp>
        <p:nvSpPr>
          <p:cNvPr id="5" name="Google Shape;157;p27">
            <a:extLst>
              <a:ext uri="{FF2B5EF4-FFF2-40B4-BE49-F238E27FC236}">
                <a16:creationId xmlns:a16="http://schemas.microsoft.com/office/drawing/2014/main" id="{0E3631FB-7356-3C0B-1072-4983C3A9FAD5}"/>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OER map calculation</a:t>
            </a:r>
            <a:endParaRPr b="1" dirty="0">
              <a:solidFill>
                <a:schemeClr val="dk2"/>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8454AD2-492F-549F-7A08-72894F7AD92D}"/>
                  </a:ext>
                </a:extLst>
              </p:cNvPr>
              <p:cNvSpPr txBox="1"/>
              <p:nvPr/>
            </p:nvSpPr>
            <p:spPr>
              <a:xfrm>
                <a:off x="1811878" y="1334336"/>
                <a:ext cx="8032377" cy="648191"/>
              </a:xfrm>
              <a:prstGeom prst="rect">
                <a:avLst/>
              </a:prstGeom>
              <a:noFill/>
              <a:ln>
                <a:solidFill>
                  <a:schemeClr val="accent1"/>
                </a:solidFill>
              </a:ln>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3200" i="1" kern="0">
                          <a:solidFill>
                            <a:srgbClr val="000000"/>
                          </a:solidFill>
                          <a:latin typeface="Cambria Math" panose="02040503050406030204" pitchFamily="18" charset="0"/>
                          <a:sym typeface="Arial"/>
                        </a:rPr>
                        <m:t>𝑂𝐸𝑅</m:t>
                      </m:r>
                      <m:d>
                        <m:dPr>
                          <m:ctrlPr>
                            <a:rPr lang="en-US" sz="3200" i="1" kern="0">
                              <a:solidFill>
                                <a:srgbClr val="836967"/>
                              </a:solidFill>
                              <a:latin typeface="Cambria Math" panose="02040503050406030204" pitchFamily="18" charset="0"/>
                              <a:sym typeface="Arial"/>
                            </a:rPr>
                          </m:ctrlPr>
                        </m:dPr>
                        <m:e>
                          <m:acc>
                            <m:accPr>
                              <m:chr m:val="̅"/>
                              <m:ctrlPr>
                                <a:rPr lang="en-US" sz="3200" i="1" kern="0">
                                  <a:solidFill>
                                    <a:srgbClr val="836967"/>
                                  </a:solidFill>
                                  <a:latin typeface="Cambria Math" panose="02040503050406030204" pitchFamily="18" charset="0"/>
                                  <a:sym typeface="Arial"/>
                                </a:rPr>
                              </m:ctrlPr>
                            </m:accPr>
                            <m:e>
                              <m:r>
                                <a:rPr lang="en-US" sz="3200" i="1" kern="0">
                                  <a:solidFill>
                                    <a:srgbClr val="000000"/>
                                  </a:solidFill>
                                  <a:latin typeface="Cambria Math" panose="02040503050406030204" pitchFamily="18" charset="0"/>
                                  <a:sym typeface="Arial"/>
                                </a:rPr>
                                <m:t>𝑥</m:t>
                              </m:r>
                            </m:e>
                          </m:acc>
                          <m:r>
                            <a:rPr lang="en-US" sz="3200"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𝑡</m:t>
                          </m:r>
                        </m:e>
                      </m:d>
                      <m:r>
                        <a:rPr lang="en-US" sz="3200" kern="0">
                          <a:solidFill>
                            <a:srgbClr val="000000"/>
                          </a:solidFill>
                          <a:latin typeface="Cambria Math" panose="02040503050406030204" pitchFamily="18" charset="0"/>
                          <a:sym typeface="Arial"/>
                        </a:rPr>
                        <m:t>= </m:t>
                      </m:r>
                      <m:r>
                        <a:rPr lang="en-US" sz="3200" i="1" kern="0">
                          <a:solidFill>
                            <a:srgbClr val="000000"/>
                          </a:solidFill>
                          <a:latin typeface="Cambria Math" panose="02040503050406030204" pitchFamily="18" charset="0"/>
                          <a:sym typeface="Arial"/>
                        </a:rPr>
                        <m:t>𝑚𝑎𝑥</m:t>
                      </m:r>
                      <m:d>
                        <m:dPr>
                          <m:ctrlPr>
                            <a:rPr lang="en-US" sz="3200" i="1" kern="0">
                              <a:solidFill>
                                <a:srgbClr val="000000"/>
                              </a:solidFill>
                              <a:latin typeface="Cambria Math" panose="02040503050406030204" pitchFamily="18" charset="0"/>
                              <a:sym typeface="Arial"/>
                            </a:rPr>
                          </m:ctrlPr>
                        </m:dPr>
                        <m:e>
                          <m:r>
                            <a:rPr lang="en-US" sz="3200" i="1" kern="0">
                              <a:solidFill>
                                <a:srgbClr val="2185C5"/>
                              </a:solidFill>
                              <a:latin typeface="Cambria Math" panose="02040503050406030204" pitchFamily="18" charset="0"/>
                              <a:sym typeface="Arial"/>
                            </a:rPr>
                            <m:t>𝐸𝑅</m:t>
                          </m:r>
                          <m:d>
                            <m:dPr>
                              <m:ctrlPr>
                                <a:rPr lang="en-US" sz="3200" i="1" kern="0">
                                  <a:solidFill>
                                    <a:srgbClr val="2185C5"/>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2185C5"/>
                                      </a:solidFill>
                                      <a:latin typeface="Cambria Math" panose="02040503050406030204" pitchFamily="18" charset="0"/>
                                      <a:ea typeface="Arial Unicode MS" panose="020B0604020202020204" pitchFamily="34" charset="-128"/>
                                      <a:sym typeface="Arial"/>
                                    </a:rPr>
                                  </m:ctrlPr>
                                </m:accPr>
                                <m:e>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e>
                      </m:d>
                      <m:r>
                        <a:rPr lang="en-US" sz="3200" kern="0">
                          <a:solidFill>
                            <a:srgbClr val="000000"/>
                          </a:solidFill>
                          <a:latin typeface="Cambria Math" panose="02040503050406030204" pitchFamily="18" charset="0"/>
                          <a:sym typeface="Arial"/>
                        </a:rPr>
                        <m:t>−</m:t>
                      </m:r>
                      <m:r>
                        <a:rPr lang="en-US" sz="3200" i="1" kern="0">
                          <a:solidFill>
                            <a:srgbClr val="2185C5"/>
                          </a:solidFill>
                          <a:latin typeface="Cambria Math" panose="02040503050406030204" pitchFamily="18" charset="0"/>
                          <a:sym typeface="Arial"/>
                        </a:rPr>
                        <m:t>𝐸𝑅</m:t>
                      </m:r>
                      <m:d>
                        <m:dPr>
                          <m:ctrlPr>
                            <a:rPr lang="en-US" sz="3200" i="1" kern="0">
                              <a:solidFill>
                                <a:srgbClr val="2185C5"/>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2185C5"/>
                                  </a:solidFill>
                                  <a:latin typeface="Cambria Math" panose="02040503050406030204" pitchFamily="18" charset="0"/>
                                  <a:ea typeface="Arial Unicode MS" panose="020B0604020202020204" pitchFamily="34" charset="-128"/>
                                  <a:sym typeface="Arial"/>
                                </a:rPr>
                              </m:ctrlPr>
                            </m:accPr>
                            <m:e>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3200" kern="0">
                          <a:solidFill>
                            <a:srgbClr val="000000"/>
                          </a:solidFill>
                          <a:latin typeface="Cambria Math" panose="02040503050406030204" pitchFamily="18" charset="0"/>
                          <a:sym typeface="Arial"/>
                        </a:rPr>
                        <m:t>+1</m:t>
                      </m:r>
                    </m:oMath>
                  </m:oMathPara>
                </a14:m>
                <a:endParaRPr lang="en-US" sz="3200" kern="0" dirty="0">
                  <a:solidFill>
                    <a:srgbClr val="000000"/>
                  </a:solidFill>
                  <a:latin typeface="Arial"/>
                  <a:cs typeface="Arial"/>
                  <a:sym typeface="Arial"/>
                </a:endParaRPr>
              </a:p>
            </p:txBody>
          </p:sp>
        </mc:Choice>
        <mc:Fallback xmlns="">
          <p:sp>
            <p:nvSpPr>
              <p:cNvPr id="3" name="TextBox 2">
                <a:extLst>
                  <a:ext uri="{FF2B5EF4-FFF2-40B4-BE49-F238E27FC236}">
                    <a16:creationId xmlns:a16="http://schemas.microsoft.com/office/drawing/2014/main" id="{B8454AD2-492F-549F-7A08-72894F7AD92D}"/>
                  </a:ext>
                </a:extLst>
              </p:cNvPr>
              <p:cNvSpPr txBox="1">
                <a:spLocks noRot="1" noChangeAspect="1" noMove="1" noResize="1" noEditPoints="1" noAdjustHandles="1" noChangeArrowheads="1" noChangeShapeType="1" noTextEdit="1"/>
              </p:cNvSpPr>
              <p:nvPr/>
            </p:nvSpPr>
            <p:spPr>
              <a:xfrm>
                <a:off x="1811878" y="1334336"/>
                <a:ext cx="8032377" cy="648191"/>
              </a:xfrm>
              <a:prstGeom prst="rect">
                <a:avLst/>
              </a:prstGeom>
              <a:blipFill>
                <a:blip r:embed="rId3"/>
                <a:stretch>
                  <a:fillRect b="-16981"/>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2B7DAE6-B2D5-283D-B796-84D7809F1A6A}"/>
                  </a:ext>
                </a:extLst>
              </p:cNvPr>
              <p:cNvSpPr txBox="1"/>
              <p:nvPr/>
            </p:nvSpPr>
            <p:spPr>
              <a:xfrm>
                <a:off x="1399962" y="3713162"/>
                <a:ext cx="8856207" cy="2099614"/>
              </a:xfrm>
              <a:prstGeom prst="rect">
                <a:avLst/>
              </a:prstGeom>
              <a:noFill/>
            </p:spPr>
            <p:txBody>
              <a:bodyPr wrap="square">
                <a:spAutoFit/>
              </a:bodyPr>
              <a:lstStyle/>
              <a:p>
                <a:pPr marL="380990" indent="-380990" defTabSz="1219170">
                  <a:lnSpc>
                    <a:spcPct val="150000"/>
                  </a:lnSpc>
                  <a:spcAft>
                    <a:spcPts val="800"/>
                  </a:spcAft>
                  <a:buClr>
                    <a:srgbClr val="000000"/>
                  </a:buClr>
                  <a:buFont typeface="Arial" panose="020B0604020202020204" pitchFamily="34" charset="0"/>
                  <a:buChar char="•"/>
                  <a:tabLst>
                    <a:tab pos="5791055" algn="l"/>
                  </a:tabLst>
                </a:pPr>
                <a14:m>
                  <m:oMath xmlns:m="http://schemas.openxmlformats.org/officeDocument/2006/math">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𝐸𝑅</m:t>
                    </m:r>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acc>
                      <m:accPr>
                        <m:chr m:val="̅"/>
                        <m:ctrlP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oMath>
                </a14:m>
                <a:r>
                  <a:rPr lang="en-US" sz="2133" kern="10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 </a:t>
                </a:r>
                <a:r>
                  <a:rPr lang="en-US" sz="2133" kern="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is the voxel-wise enhancement ratio between the post- and pre-contrast</a:t>
                </a:r>
                <a:r>
                  <a:rPr lang="en-US" sz="2133" i="1" kern="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T</a:t>
                </a:r>
                <a:r>
                  <a:rPr lang="en-US" sz="2133" i="1" kern="10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1</a:t>
                </a:r>
                <a:r>
                  <a:rPr lang="en-US" sz="2133" kern="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-weighted images. </a:t>
                </a:r>
              </a:p>
              <a:p>
                <a:pPr marL="380990" indent="-380990" defTabSz="1219170">
                  <a:lnSpc>
                    <a:spcPct val="150000"/>
                  </a:lnSpc>
                  <a:spcAft>
                    <a:spcPts val="800"/>
                  </a:spcAft>
                  <a:buClr>
                    <a:srgbClr val="000000"/>
                  </a:buClr>
                  <a:buFont typeface="Arial" panose="020B0604020202020204" pitchFamily="34" charset="0"/>
                  <a:buChar char="•"/>
                  <a:tabLst>
                    <a:tab pos="5791055" algn="l"/>
                  </a:tabLst>
                </a:pPr>
                <a:r>
                  <a:rPr lang="en-US" sz="2133" kern="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We used the </a:t>
                </a:r>
                <a14:m>
                  <m:oMath xmlns:m="http://schemas.openxmlformats.org/officeDocument/2006/math">
                    <m: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𝑂𝐸𝑅</m:t>
                    </m:r>
                    <m:d>
                      <m:dPr>
                        <m:ctrlP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m:rPr>
                        <m:nor/>
                      </m:rPr>
                      <a:rPr lang="en-US" sz="2133" kern="100">
                        <a:solidFill>
                          <a:srgbClr val="000000"/>
                        </a:solidFill>
                        <a:latin typeface="Lato" panose="020F0502020204030203" pitchFamily="34" charset="0"/>
                        <a:ea typeface="Lato" panose="020F0502020204030203" pitchFamily="34" charset="0"/>
                        <a:cs typeface="Lato" panose="020F0502020204030203" pitchFamily="34" charset="0"/>
                        <a:sym typeface="Arial"/>
                      </a:rPr>
                      <m:t> </m:t>
                    </m:r>
                  </m:oMath>
                </a14:m>
                <a:r>
                  <a:rPr lang="en-US" sz="2133" kern="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as a surrogate for oxygen levels as some studies have linked contrast enhancement to tissue hypoxia.</a:t>
                </a:r>
              </a:p>
            </p:txBody>
          </p:sp>
        </mc:Choice>
        <mc:Fallback xmlns="">
          <p:sp>
            <p:nvSpPr>
              <p:cNvPr id="11" name="TextBox 10">
                <a:extLst>
                  <a:ext uri="{FF2B5EF4-FFF2-40B4-BE49-F238E27FC236}">
                    <a16:creationId xmlns:a16="http://schemas.microsoft.com/office/drawing/2014/main" id="{F2B7DAE6-B2D5-283D-B796-84D7809F1A6A}"/>
                  </a:ext>
                </a:extLst>
              </p:cNvPr>
              <p:cNvSpPr txBox="1">
                <a:spLocks noRot="1" noChangeAspect="1" noMove="1" noResize="1" noEditPoints="1" noAdjustHandles="1" noChangeArrowheads="1" noChangeShapeType="1" noTextEdit="1"/>
              </p:cNvSpPr>
              <p:nvPr/>
            </p:nvSpPr>
            <p:spPr>
              <a:xfrm>
                <a:off x="1399962" y="3713162"/>
                <a:ext cx="8856207" cy="2099614"/>
              </a:xfrm>
              <a:prstGeom prst="rect">
                <a:avLst/>
              </a:prstGeom>
              <a:blipFill>
                <a:blip r:embed="rId4"/>
                <a:stretch>
                  <a:fillRect l="-716" b="-5422"/>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FBDF9A48-5E05-A056-8844-F8B93EB68F87}"/>
              </a:ext>
            </a:extLst>
          </p:cNvPr>
          <p:cNvPicPr>
            <a:picLocks noChangeAspect="1"/>
          </p:cNvPicPr>
          <p:nvPr/>
        </p:nvPicPr>
        <p:blipFill>
          <a:blip r:embed="rId5"/>
          <a:stretch>
            <a:fillRect/>
          </a:stretch>
        </p:blipFill>
        <p:spPr>
          <a:xfrm>
            <a:off x="3917498" y="2318671"/>
            <a:ext cx="3438799" cy="1212717"/>
          </a:xfrm>
          <a:prstGeom prst="rect">
            <a:avLst/>
          </a:prstGeom>
          <a:ln>
            <a:solidFill>
              <a:schemeClr val="accent1"/>
            </a:solidFill>
          </a:ln>
        </p:spPr>
      </p:pic>
      <p:sp>
        <p:nvSpPr>
          <p:cNvPr id="18" name="TextBox 17">
            <a:extLst>
              <a:ext uri="{FF2B5EF4-FFF2-40B4-BE49-F238E27FC236}">
                <a16:creationId xmlns:a16="http://schemas.microsoft.com/office/drawing/2014/main" id="{7EDF2044-9456-A6BA-0FD9-1934D8A093FF}"/>
              </a:ext>
            </a:extLst>
          </p:cNvPr>
          <p:cNvSpPr txBox="1"/>
          <p:nvPr/>
        </p:nvSpPr>
        <p:spPr>
          <a:xfrm>
            <a:off x="7671371" y="2538013"/>
            <a:ext cx="2832827" cy="666977"/>
          </a:xfrm>
          <a:prstGeom prst="rect">
            <a:avLst/>
          </a:prstGeom>
          <a:noFill/>
        </p:spPr>
        <p:txBody>
          <a:bodyPr wrap="none" rtlCol="0">
            <a:spAutoFit/>
          </a:bodyPr>
          <a:lstStyle/>
          <a:p>
            <a:pPr defTabSz="1219170">
              <a:buClr>
                <a:srgbClr val="000000"/>
              </a:buClr>
            </a:pPr>
            <a:r>
              <a:rPr lang="en-US" sz="1867"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Think of </a:t>
            </a: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ER</a:t>
            </a:r>
            <a:r>
              <a:rPr lang="en-US" sz="1867"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 like: </a:t>
            </a:r>
          </a:p>
          <a:p>
            <a:pPr defTabSz="1219170">
              <a:buClr>
                <a:srgbClr val="000000"/>
              </a:buClr>
            </a:pPr>
            <a:r>
              <a:rPr lang="en-US" sz="1867"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brightness = oxygenation</a:t>
            </a:r>
          </a:p>
        </p:txBody>
      </p:sp>
    </p:spTree>
    <p:extLst>
      <p:ext uri="{BB962C8B-B14F-4D97-AF65-F5344CB8AC3E}">
        <p14:creationId xmlns:p14="http://schemas.microsoft.com/office/powerpoint/2010/main" val="1814036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87FCE-B3D2-88A9-FD77-F455BAAE2EAF}"/>
            </a:ext>
          </a:extLst>
        </p:cNvPr>
        <p:cNvGrpSpPr/>
        <p:nvPr/>
      </p:nvGrpSpPr>
      <p:grpSpPr>
        <a:xfrm>
          <a:off x="0" y="0"/>
          <a:ext cx="0" cy="0"/>
          <a:chOff x="0" y="0"/>
          <a:chExt cx="0" cy="0"/>
        </a:xfrm>
      </p:grpSpPr>
      <p:sp>
        <p:nvSpPr>
          <p:cNvPr id="5" name="Google Shape;157;p27">
            <a:extLst>
              <a:ext uri="{FF2B5EF4-FFF2-40B4-BE49-F238E27FC236}">
                <a16:creationId xmlns:a16="http://schemas.microsoft.com/office/drawing/2014/main" id="{D4CD176C-A50E-C110-42FE-16A9242473BE}"/>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DNA damage induced by radiation</a:t>
            </a:r>
            <a:endParaRPr b="1" dirty="0">
              <a:solidFill>
                <a:schemeClr val="dk2"/>
              </a:solidFill>
            </a:endParaRPr>
          </a:p>
        </p:txBody>
      </p:sp>
      <p:pic>
        <p:nvPicPr>
          <p:cNvPr id="1026" name="Picture 2">
            <a:extLst>
              <a:ext uri="{FF2B5EF4-FFF2-40B4-BE49-F238E27FC236}">
                <a16:creationId xmlns:a16="http://schemas.microsoft.com/office/drawing/2014/main" id="{00F0239E-E67F-57CB-8C8E-B4C8244EC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2934"/>
            <a:ext cx="12192000" cy="4790017"/>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002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71424-04ED-52B1-743F-EAEE54A382DE}"/>
            </a:ext>
          </a:extLst>
        </p:cNvPr>
        <p:cNvGrpSpPr/>
        <p:nvPr/>
      </p:nvGrpSpPr>
      <p:grpSpPr>
        <a:xfrm>
          <a:off x="0" y="0"/>
          <a:ext cx="0" cy="0"/>
          <a:chOff x="0" y="0"/>
          <a:chExt cx="0" cy="0"/>
        </a:xfrm>
      </p:grpSpPr>
      <p:sp>
        <p:nvSpPr>
          <p:cNvPr id="5" name="Google Shape;157;p27">
            <a:extLst>
              <a:ext uri="{FF2B5EF4-FFF2-40B4-BE49-F238E27FC236}">
                <a16:creationId xmlns:a16="http://schemas.microsoft.com/office/drawing/2014/main" id="{FE403279-DA71-733B-9367-BF0AA916D2DE}"/>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accent1"/>
                </a:solidFill>
              </a:rPr>
              <a:t>The basics: how radiation damages cells</a:t>
            </a:r>
            <a:endParaRPr b="1" dirty="0">
              <a:solidFill>
                <a:schemeClr val="accent1"/>
              </a:solidFill>
            </a:endParaRPr>
          </a:p>
        </p:txBody>
      </p:sp>
      <p:sp>
        <p:nvSpPr>
          <p:cNvPr id="3" name="TextBox 2">
            <a:extLst>
              <a:ext uri="{FF2B5EF4-FFF2-40B4-BE49-F238E27FC236}">
                <a16:creationId xmlns:a16="http://schemas.microsoft.com/office/drawing/2014/main" id="{A3963FDF-AA7E-96BB-6CDB-5F14006105F6}"/>
              </a:ext>
            </a:extLst>
          </p:cNvPr>
          <p:cNvSpPr txBox="1"/>
          <p:nvPr/>
        </p:nvSpPr>
        <p:spPr>
          <a:xfrm>
            <a:off x="369192" y="994230"/>
            <a:ext cx="10999024" cy="3231141"/>
          </a:xfrm>
          <a:prstGeom prst="rect">
            <a:avLst/>
          </a:prstGeom>
          <a:noFill/>
        </p:spPr>
        <p:txBody>
          <a:bodyPr wrap="square">
            <a:spAutoFit/>
          </a:bodyPr>
          <a:lstStyle/>
          <a:p>
            <a:pPr marL="380990" indent="-380990" defTabSz="1219170">
              <a:spcAft>
                <a:spcPts val="800"/>
              </a:spcAft>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When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ionizing radiation (like X-rays)</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passes through tissue, it deposits energy that causes ionizations (removing an electron) of atoms and molecules.</a:t>
            </a:r>
          </a:p>
          <a:p>
            <a:pPr marL="380990" indent="-380990" defTabSz="1219170">
              <a:spcAft>
                <a:spcPts val="800"/>
              </a:spcAft>
              <a:buClr>
                <a:srgbClr val="677480"/>
              </a:buClr>
              <a:buSzPct val="90000"/>
              <a:buFont typeface="Arial" panose="020B0604020202020204" pitchFamily="34" charset="0"/>
              <a:buChar char="•"/>
            </a:pPr>
            <a:endParaRPr lang="en-US" sz="2133" u="sng" kern="0" dirty="0">
              <a:solidFill>
                <a:srgbClr val="000000"/>
              </a:solidFill>
              <a:latin typeface="Arial"/>
              <a:cs typeface="Arial"/>
              <a:sym typeface="Arial"/>
            </a:endParaRPr>
          </a:p>
          <a:p>
            <a:pPr marL="380990" indent="-380990" defTabSz="1219170">
              <a:spcAft>
                <a:spcPts val="1600"/>
              </a:spcAft>
              <a:buClr>
                <a:srgbClr val="677480"/>
              </a:buClr>
              <a:buSzPct val="90000"/>
              <a:buFont typeface="Arial" panose="020B0604020202020204" pitchFamily="34" charset="0"/>
              <a:buChar char="•"/>
            </a:pPr>
            <a:r>
              <a:rPr lang="en-US" sz="2133" u="sng" kern="0" dirty="0">
                <a:solidFill>
                  <a:srgbClr val="000000"/>
                </a:solidFill>
                <a:latin typeface="Arial"/>
                <a:cs typeface="Arial"/>
                <a:sym typeface="Arial"/>
              </a:rPr>
              <a:t>There are two broad types of DNA damage:</a:t>
            </a:r>
          </a:p>
          <a:p>
            <a:pPr marL="457189" lvl="4" indent="-457189" defTabSz="1219170">
              <a:spcAft>
                <a:spcPts val="800"/>
              </a:spcAft>
              <a:buClr>
                <a:srgbClr val="677480"/>
              </a:buClr>
              <a:buSzPct val="90000"/>
              <a:buFont typeface="+mj-lt"/>
              <a:buAutoNum type="arabicPeriod"/>
            </a:pPr>
            <a:r>
              <a:rPr lang="en-US" sz="2133" b="1" kern="0" dirty="0">
                <a:solidFill>
                  <a:srgbClr val="000000"/>
                </a:solidFill>
                <a:latin typeface="Arial"/>
                <a:cs typeface="Arial"/>
                <a:sym typeface="Arial"/>
              </a:rPr>
              <a:t>Direct effect:</a:t>
            </a:r>
            <a:r>
              <a:rPr lang="en-US" sz="2133" kern="0" dirty="0">
                <a:solidFill>
                  <a:srgbClr val="000000"/>
                </a:solidFill>
                <a:latin typeface="Arial"/>
                <a:cs typeface="Arial"/>
                <a:sym typeface="Arial"/>
              </a:rPr>
              <a:t> Radiation hits DNA directly → ejects an electron → creates a DNA radical → breaks bonds, changes bases, etc.</a:t>
            </a:r>
          </a:p>
          <a:p>
            <a:pPr marL="457189" lvl="4" indent="-457189" defTabSz="1219170">
              <a:spcAft>
                <a:spcPts val="800"/>
              </a:spcAft>
              <a:buClr>
                <a:srgbClr val="677480"/>
              </a:buClr>
              <a:buSzPct val="90000"/>
              <a:buFont typeface="+mj-lt"/>
              <a:buAutoNum type="arabicPeriod"/>
            </a:pPr>
            <a:r>
              <a:rPr lang="en-US" sz="2133" b="1" kern="0" dirty="0">
                <a:solidFill>
                  <a:srgbClr val="000000"/>
                </a:solidFill>
                <a:latin typeface="Arial"/>
                <a:cs typeface="Arial"/>
                <a:sym typeface="Arial"/>
              </a:rPr>
              <a:t>Indirect effect:</a:t>
            </a:r>
            <a:r>
              <a:rPr lang="en-US" sz="2133" kern="0" dirty="0">
                <a:solidFill>
                  <a:srgbClr val="000000"/>
                </a:solidFill>
                <a:latin typeface="Arial"/>
                <a:cs typeface="Arial"/>
                <a:sym typeface="Arial"/>
              </a:rPr>
              <a:t> Radiation hits </a:t>
            </a:r>
            <a:r>
              <a:rPr lang="en-US" sz="2133" b="1" kern="0" dirty="0">
                <a:solidFill>
                  <a:srgbClr val="000000"/>
                </a:solidFill>
                <a:latin typeface="Arial"/>
                <a:cs typeface="Arial"/>
                <a:sym typeface="Arial"/>
              </a:rPr>
              <a:t>water</a:t>
            </a:r>
            <a:r>
              <a:rPr lang="en-US" sz="2133" kern="0" dirty="0">
                <a:solidFill>
                  <a:srgbClr val="000000"/>
                </a:solidFill>
                <a:latin typeface="Arial"/>
                <a:cs typeface="Arial"/>
                <a:sym typeface="Arial"/>
              </a:rPr>
              <a:t> in the cell → this causes </a:t>
            </a:r>
            <a:r>
              <a:rPr lang="en-US" sz="2133" b="1" kern="0" dirty="0">
                <a:solidFill>
                  <a:srgbClr val="000000"/>
                </a:solidFill>
                <a:latin typeface="Arial"/>
                <a:cs typeface="Arial"/>
                <a:sym typeface="Arial"/>
              </a:rPr>
              <a:t>radiolysis of water </a:t>
            </a:r>
            <a:r>
              <a:rPr lang="en-US" sz="2133" kern="0" dirty="0">
                <a:solidFill>
                  <a:srgbClr val="000000"/>
                </a:solidFill>
                <a:latin typeface="Arial"/>
                <a:cs typeface="Arial"/>
                <a:sym typeface="Arial"/>
              </a:rPr>
              <a:t>→ most often, </a:t>
            </a:r>
            <a:r>
              <a:rPr lang="en-US" sz="2133" b="1" kern="0" dirty="0">
                <a:solidFill>
                  <a:srgbClr val="000000"/>
                </a:solidFill>
                <a:latin typeface="Arial"/>
                <a:cs typeface="Arial"/>
                <a:sym typeface="Arial"/>
              </a:rPr>
              <a:t>hydroxyl free radical </a:t>
            </a:r>
            <a:r>
              <a:rPr lang="en-US" sz="2133" kern="0" dirty="0">
                <a:solidFill>
                  <a:srgbClr val="000000"/>
                </a:solidFill>
                <a:latin typeface="Arial"/>
                <a:cs typeface="Arial"/>
                <a:sym typeface="Arial"/>
              </a:rPr>
              <a:t>will</a:t>
            </a:r>
            <a:r>
              <a:rPr lang="en-US" sz="2133" b="1" kern="0" dirty="0">
                <a:solidFill>
                  <a:srgbClr val="000000"/>
                </a:solidFill>
                <a:latin typeface="Arial"/>
                <a:cs typeface="Arial"/>
                <a:sym typeface="Arial"/>
              </a:rPr>
              <a:t> </a:t>
            </a:r>
            <a:r>
              <a:rPr lang="en-US" sz="2133" kern="0" dirty="0">
                <a:solidFill>
                  <a:srgbClr val="000000"/>
                </a:solidFill>
                <a:latin typeface="Arial"/>
                <a:cs typeface="Arial"/>
                <a:sym typeface="Arial"/>
              </a:rPr>
              <a:t>bond with DNA backbone or bases</a:t>
            </a:r>
            <a:endParaRPr lang="en-US" sz="2000"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406804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68126-D77F-442C-6C7E-B0F4FCAC41BA}"/>
            </a:ext>
          </a:extLst>
        </p:cNvPr>
        <p:cNvGrpSpPr/>
        <p:nvPr/>
      </p:nvGrpSpPr>
      <p:grpSpPr>
        <a:xfrm>
          <a:off x="0" y="0"/>
          <a:ext cx="0" cy="0"/>
          <a:chOff x="0" y="0"/>
          <a:chExt cx="0" cy="0"/>
        </a:xfrm>
      </p:grpSpPr>
      <p:sp>
        <p:nvSpPr>
          <p:cNvPr id="5" name="Google Shape;157;p27">
            <a:extLst>
              <a:ext uri="{FF2B5EF4-FFF2-40B4-BE49-F238E27FC236}">
                <a16:creationId xmlns:a16="http://schemas.microsoft.com/office/drawing/2014/main" id="{E6C18EA7-622D-92CB-8134-8B5A1FEDC7C9}"/>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Water radiolysis</a:t>
            </a:r>
            <a:endParaRPr b="1" dirty="0">
              <a:solidFill>
                <a:schemeClr val="dk2"/>
              </a:solidFill>
            </a:endParaRPr>
          </a:p>
        </p:txBody>
      </p:sp>
      <p:pic>
        <p:nvPicPr>
          <p:cNvPr id="2" name="Picture 1">
            <a:extLst>
              <a:ext uri="{FF2B5EF4-FFF2-40B4-BE49-F238E27FC236}">
                <a16:creationId xmlns:a16="http://schemas.microsoft.com/office/drawing/2014/main" id="{77962839-A521-39B6-0D0B-5EBABA5CBE8E}"/>
              </a:ext>
            </a:extLst>
          </p:cNvPr>
          <p:cNvPicPr>
            <a:picLocks noChangeAspect="1"/>
          </p:cNvPicPr>
          <p:nvPr/>
        </p:nvPicPr>
        <p:blipFill>
          <a:blip r:embed="rId2"/>
          <a:stretch>
            <a:fillRect/>
          </a:stretch>
        </p:blipFill>
        <p:spPr>
          <a:xfrm>
            <a:off x="4106334" y="2462191"/>
            <a:ext cx="3979333" cy="1642533"/>
          </a:xfrm>
          <a:prstGeom prst="rect">
            <a:avLst/>
          </a:prstGeom>
          <a:ln>
            <a:solidFill>
              <a:schemeClr val="accent1"/>
            </a:solidFill>
          </a:ln>
        </p:spPr>
      </p:pic>
      <p:sp>
        <p:nvSpPr>
          <p:cNvPr id="3" name="TextBox 2">
            <a:extLst>
              <a:ext uri="{FF2B5EF4-FFF2-40B4-BE49-F238E27FC236}">
                <a16:creationId xmlns:a16="http://schemas.microsoft.com/office/drawing/2014/main" id="{3BF19EB8-9D04-70E9-D1EE-02E2A0B8ABE7}"/>
              </a:ext>
            </a:extLst>
          </p:cNvPr>
          <p:cNvSpPr txBox="1"/>
          <p:nvPr/>
        </p:nvSpPr>
        <p:spPr>
          <a:xfrm>
            <a:off x="369192" y="994229"/>
            <a:ext cx="10999024" cy="748795"/>
          </a:xfrm>
          <a:prstGeom prst="rect">
            <a:avLst/>
          </a:prstGeom>
          <a:noFill/>
        </p:spPr>
        <p:txBody>
          <a:bodyPr wrap="square">
            <a:spAutoFit/>
          </a:bodyPr>
          <a:lstStyle/>
          <a:p>
            <a:pPr marL="380990" indent="-380990" defTabSz="1219170">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Radiation hits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water</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which makes up ~70% of the cell → this causes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radiolysis of water</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a:t>
            </a:r>
            <a:r>
              <a:rPr lang="en-US" sz="2133" i="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(not hydrolysis — “radiolysis” = bond breaking by radiation).</a:t>
            </a:r>
            <a:endParaRPr lang="en-US" sz="2000"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52460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D32C2-E016-127E-5441-251E6E97BCF2}"/>
            </a:ext>
          </a:extLst>
        </p:cNvPr>
        <p:cNvGrpSpPr/>
        <p:nvPr/>
      </p:nvGrpSpPr>
      <p:grpSpPr>
        <a:xfrm>
          <a:off x="0" y="0"/>
          <a:ext cx="0" cy="0"/>
          <a:chOff x="0" y="0"/>
          <a:chExt cx="0" cy="0"/>
        </a:xfrm>
      </p:grpSpPr>
      <p:sp>
        <p:nvSpPr>
          <p:cNvPr id="5" name="Google Shape;157;p27">
            <a:extLst>
              <a:ext uri="{FF2B5EF4-FFF2-40B4-BE49-F238E27FC236}">
                <a16:creationId xmlns:a16="http://schemas.microsoft.com/office/drawing/2014/main" id="{BDF0D8C7-1C79-2FA3-1289-E8867CAA2A60}"/>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accent1"/>
                </a:solidFill>
              </a:rPr>
              <a:t>Where oxygen (O₂) comes in </a:t>
            </a:r>
            <a:endParaRPr b="1" dirty="0">
              <a:solidFill>
                <a:schemeClr val="accent1"/>
              </a:solidFill>
            </a:endParaRPr>
          </a:p>
        </p:txBody>
      </p:sp>
      <p:sp>
        <p:nvSpPr>
          <p:cNvPr id="3" name="TextBox 2">
            <a:extLst>
              <a:ext uri="{FF2B5EF4-FFF2-40B4-BE49-F238E27FC236}">
                <a16:creationId xmlns:a16="http://schemas.microsoft.com/office/drawing/2014/main" id="{9E4374E2-04FF-877D-5187-EA72910E30D5}"/>
              </a:ext>
            </a:extLst>
          </p:cNvPr>
          <p:cNvSpPr txBox="1"/>
          <p:nvPr/>
        </p:nvSpPr>
        <p:spPr>
          <a:xfrm>
            <a:off x="369192" y="994230"/>
            <a:ext cx="10999024" cy="4933979"/>
          </a:xfrm>
          <a:prstGeom prst="rect">
            <a:avLst/>
          </a:prstGeom>
          <a:noFill/>
        </p:spPr>
        <p:txBody>
          <a:bodyPr wrap="square">
            <a:spAutoFit/>
          </a:bodyPr>
          <a:lstStyle/>
          <a:p>
            <a:pPr marL="380990" indent="-380990" defTabSz="1219170">
              <a:spcAft>
                <a:spcPts val="1600"/>
              </a:spcAft>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When a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radical</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is formed on DNA (due to direct or indirect ionization), that damaged site can sometimes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be repaired</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by the cell if it remains a “reducible” radical.</a:t>
            </a:r>
            <a:b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b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(It’s a transient chemical change that can be reversed by cellular reducing agents.)</a:t>
            </a:r>
          </a:p>
          <a:p>
            <a:pPr marL="380990" indent="-380990" defTabSz="1219170">
              <a:spcAft>
                <a:spcPts val="1600"/>
              </a:spcAft>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However, if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oxygen is present</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it can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react with the DNA radical</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to form a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peroxyl radical (ROO•)</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a:p>
            <a:pPr marL="380990" indent="-380990" defTabSz="1219170">
              <a:spcAft>
                <a:spcPts val="1600"/>
              </a:spcAft>
              <a:buClr>
                <a:srgbClr val="677480"/>
              </a:buClr>
              <a:buSzPct val="90000"/>
              <a:buFont typeface="Arial" panose="020B0604020202020204" pitchFamily="34" charset="0"/>
              <a:buChar char="•"/>
            </a:pPr>
            <a:endPar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a:p>
            <a:pPr marL="380990" indent="-380990" defTabSz="1219170">
              <a:spcAft>
                <a:spcPts val="1600"/>
              </a:spcAft>
              <a:buClr>
                <a:srgbClr val="677480"/>
              </a:buClr>
              <a:buSzPct val="90000"/>
              <a:buFont typeface="Arial" panose="020B0604020202020204" pitchFamily="34" charset="0"/>
              <a:buChar char="•"/>
            </a:pPr>
            <a:endPar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a:p>
            <a:pPr marL="380990" indent="-380990" defTabSz="1219170">
              <a:spcAft>
                <a:spcPts val="1600"/>
              </a:spcAft>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The above product is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non-repairable</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 the damage becomes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“fixed”</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or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permanent</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b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b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That’s why oxygen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enhances radiation damage</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a:p>
            <a:pPr marL="380990" indent="-380990" defTabSz="1219170">
              <a:spcAft>
                <a:spcPts val="1600"/>
              </a:spcAft>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This explains why cells are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less radiosensitive </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in the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absence of oxygen (hypoxia)</a:t>
            </a:r>
            <a:endPar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a:p>
            <a:pPr marL="380990" indent="-380990" defTabSz="1219170">
              <a:spcAft>
                <a:spcPts val="1600"/>
              </a:spcAft>
              <a:buClr>
                <a:srgbClr val="677480"/>
              </a:buClr>
              <a:buSzPct val="90000"/>
              <a:buFont typeface="Arial" panose="020B0604020202020204" pitchFamily="34" charset="0"/>
              <a:buChar char="•"/>
            </a:pPr>
            <a:endPar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pic>
        <p:nvPicPr>
          <p:cNvPr id="6" name="Picture 5">
            <a:extLst>
              <a:ext uri="{FF2B5EF4-FFF2-40B4-BE49-F238E27FC236}">
                <a16:creationId xmlns:a16="http://schemas.microsoft.com/office/drawing/2014/main" id="{B485DF53-5514-F5EA-7076-597E30540B1A}"/>
              </a:ext>
            </a:extLst>
          </p:cNvPr>
          <p:cNvPicPr>
            <a:picLocks noChangeAspect="1"/>
          </p:cNvPicPr>
          <p:nvPr/>
        </p:nvPicPr>
        <p:blipFill>
          <a:blip r:embed="rId3"/>
          <a:stretch>
            <a:fillRect/>
          </a:stretch>
        </p:blipFill>
        <p:spPr>
          <a:xfrm>
            <a:off x="3632428" y="2999030"/>
            <a:ext cx="4301067" cy="728133"/>
          </a:xfrm>
          <a:prstGeom prst="rect">
            <a:avLst/>
          </a:prstGeom>
          <a:ln>
            <a:solidFill>
              <a:schemeClr val="accent1"/>
            </a:solidFill>
          </a:ln>
        </p:spPr>
      </p:pic>
    </p:spTree>
    <p:extLst>
      <p:ext uri="{BB962C8B-B14F-4D97-AF65-F5344CB8AC3E}">
        <p14:creationId xmlns:p14="http://schemas.microsoft.com/office/powerpoint/2010/main" val="192511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CD0D44FA-21AE-2100-E020-98242B7BA6B7}"/>
            </a:ext>
          </a:extLst>
        </p:cNvPr>
        <p:cNvGrpSpPr/>
        <p:nvPr/>
      </p:nvGrpSpPr>
      <p:grpSpPr>
        <a:xfrm>
          <a:off x="0" y="0"/>
          <a:ext cx="0" cy="0"/>
          <a:chOff x="0" y="0"/>
          <a:chExt cx="0" cy="0"/>
        </a:xfrm>
      </p:grpSpPr>
      <p:sp>
        <p:nvSpPr>
          <p:cNvPr id="164" name="Google Shape;164;p28">
            <a:extLst>
              <a:ext uri="{FF2B5EF4-FFF2-40B4-BE49-F238E27FC236}">
                <a16:creationId xmlns:a16="http://schemas.microsoft.com/office/drawing/2014/main" id="{DABF672C-2B0A-360F-59D0-4E34A935A075}"/>
              </a:ext>
            </a:extLst>
          </p:cNvPr>
          <p:cNvSpPr txBox="1"/>
          <p:nvPr/>
        </p:nvSpPr>
        <p:spPr>
          <a:xfrm>
            <a:off x="609600" y="1051601"/>
            <a:ext cx="10972800" cy="1828152"/>
          </a:xfrm>
          <a:prstGeom prst="rect">
            <a:avLst/>
          </a:prstGeom>
          <a:noFill/>
          <a:ln>
            <a:noFill/>
          </a:ln>
        </p:spPr>
        <p:txBody>
          <a:bodyPr spcFirstLastPara="1" wrap="square" lIns="121900" tIns="121900" rIns="121900" bIns="121900" anchor="t" anchorCtr="0">
            <a:spAutoFit/>
          </a:bodyPr>
          <a:lstStyle/>
          <a:p>
            <a:pPr marL="609585" indent="-465655" defTabSz="1219170">
              <a:lnSpc>
                <a:spcPct val="115000"/>
              </a:lnSpc>
              <a:spcAft>
                <a:spcPts val="800"/>
              </a:spcAft>
              <a:buClr>
                <a:srgbClr val="434343"/>
              </a:buClr>
              <a:buSzPct val="100000"/>
              <a:buFont typeface="+mj-lt"/>
              <a:buAutoNum type="arabicPeriod"/>
            </a:pPr>
            <a:r>
              <a:rPr lang="en-US" sz="2400" kern="0" dirty="0">
                <a:solidFill>
                  <a:schemeClr val="tx2">
                    <a:lumMod val="10000"/>
                  </a:schemeClr>
                </a:solidFill>
                <a:latin typeface="Lato"/>
                <a:ea typeface="Lato"/>
                <a:cs typeface="Lato"/>
                <a:sym typeface="Lato"/>
              </a:rPr>
              <a:t>Profiler: identified bottlenecks (</a:t>
            </a:r>
            <a:r>
              <a:rPr lang="en-US" sz="2400" kern="0" dirty="0" err="1">
                <a:solidFill>
                  <a:schemeClr val="tx2">
                    <a:lumMod val="10000"/>
                  </a:schemeClr>
                </a:solidFill>
                <a:latin typeface="Lato"/>
                <a:ea typeface="Lato"/>
                <a:cs typeface="Lato"/>
                <a:sym typeface="Lato"/>
              </a:rPr>
              <a:t>get_damper</a:t>
            </a:r>
            <a:r>
              <a:rPr lang="en-US" sz="2400" kern="0" dirty="0">
                <a:solidFill>
                  <a:schemeClr val="tx2">
                    <a:lumMod val="10000"/>
                  </a:schemeClr>
                </a:solidFill>
                <a:latin typeface="Lato"/>
                <a:ea typeface="Lato"/>
                <a:cs typeface="Lato"/>
                <a:sym typeface="Lato"/>
              </a:rPr>
              <a:t>, mech_matrix_build_2D).</a:t>
            </a:r>
          </a:p>
          <a:p>
            <a:pPr marL="1066785" lvl="1" indent="-465655" defTabSz="1219170">
              <a:lnSpc>
                <a:spcPct val="115000"/>
              </a:lnSpc>
              <a:spcAft>
                <a:spcPts val="800"/>
              </a:spcAft>
              <a:buClr>
                <a:srgbClr val="434343"/>
              </a:buClr>
              <a:buSzPct val="100000"/>
              <a:buFont typeface="+mj-lt"/>
              <a:buAutoNum type="arabicPeriod"/>
            </a:pPr>
            <a:r>
              <a:rPr lang="en-US" sz="2400" kern="0" dirty="0">
                <a:solidFill>
                  <a:schemeClr val="tx2">
                    <a:lumMod val="10000"/>
                  </a:schemeClr>
                </a:solidFill>
                <a:latin typeface="Lato"/>
                <a:ea typeface="Lato"/>
                <a:cs typeface="Lato"/>
                <a:sym typeface="Lato"/>
              </a:rPr>
              <a:t>Only build the mech matrix once … save time that way </a:t>
            </a:r>
          </a:p>
          <a:p>
            <a:pPr marL="1066785" lvl="1" indent="-465655" defTabSz="1219170">
              <a:lnSpc>
                <a:spcPct val="115000"/>
              </a:lnSpc>
              <a:spcAft>
                <a:spcPts val="800"/>
              </a:spcAft>
              <a:buClr>
                <a:srgbClr val="434343"/>
              </a:buClr>
              <a:buSzPct val="100000"/>
              <a:buFont typeface="+mj-lt"/>
              <a:buAutoNum type="arabicPeriod"/>
            </a:pPr>
            <a:r>
              <a:rPr lang="en-US" sz="2400" kern="0" dirty="0">
                <a:solidFill>
                  <a:schemeClr val="tx2">
                    <a:lumMod val="10000"/>
                  </a:schemeClr>
                </a:solidFill>
                <a:latin typeface="Lato"/>
                <a:ea typeface="Lato"/>
                <a:cs typeface="Lato"/>
                <a:sym typeface="Lato"/>
              </a:rPr>
              <a:t>What if we only call </a:t>
            </a:r>
            <a:r>
              <a:rPr lang="en-US" sz="2400" kern="0" dirty="0" err="1">
                <a:solidFill>
                  <a:schemeClr val="tx2">
                    <a:lumMod val="10000"/>
                  </a:schemeClr>
                </a:solidFill>
                <a:latin typeface="Lato"/>
                <a:ea typeface="Lato"/>
                <a:cs typeface="Lato"/>
                <a:sym typeface="Lato"/>
              </a:rPr>
              <a:t>get_damper</a:t>
            </a:r>
            <a:r>
              <a:rPr lang="en-US" sz="2400" kern="0" dirty="0">
                <a:solidFill>
                  <a:schemeClr val="tx2">
                    <a:lumMod val="10000"/>
                  </a:schemeClr>
                </a:solidFill>
                <a:latin typeface="Lato"/>
                <a:ea typeface="Lato"/>
                <a:cs typeface="Lato"/>
                <a:sym typeface="Lato"/>
              </a:rPr>
              <a:t> a few times? </a:t>
            </a:r>
          </a:p>
        </p:txBody>
      </p:sp>
      <p:sp>
        <p:nvSpPr>
          <p:cNvPr id="4" name="Google Shape;157;p27">
            <a:extLst>
              <a:ext uri="{FF2B5EF4-FFF2-40B4-BE49-F238E27FC236}">
                <a16:creationId xmlns:a16="http://schemas.microsoft.com/office/drawing/2014/main" id="{F6FD4D1F-ED3C-31FE-3D8D-B172459BA890}"/>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a:solidFill>
                  <a:srgbClr val="2185C5"/>
                </a:solidFill>
                <a:latin typeface="Raleway"/>
                <a:ea typeface="Raleway"/>
                <a:cs typeface="Raleway"/>
                <a:sym typeface="Raleway"/>
              </a:rPr>
              <a:t>Optimization techniques</a:t>
            </a:r>
            <a:endParaRPr lang="en-US" sz="3733" i="1" kern="0" dirty="0">
              <a:solidFill>
                <a:srgbClr val="2185C5"/>
              </a:solidFill>
              <a:latin typeface="Raleway"/>
              <a:ea typeface="Raleway"/>
              <a:cs typeface="Raleway"/>
              <a:sym typeface="Raleway"/>
            </a:endParaRPr>
          </a:p>
        </p:txBody>
      </p:sp>
      <p:pic>
        <p:nvPicPr>
          <p:cNvPr id="2" name="Picture 1">
            <a:extLst>
              <a:ext uri="{FF2B5EF4-FFF2-40B4-BE49-F238E27FC236}">
                <a16:creationId xmlns:a16="http://schemas.microsoft.com/office/drawing/2014/main" id="{36408D48-E1C2-4198-1615-A673A6072F59}"/>
              </a:ext>
            </a:extLst>
          </p:cNvPr>
          <p:cNvPicPr>
            <a:picLocks noChangeAspect="1"/>
          </p:cNvPicPr>
          <p:nvPr/>
        </p:nvPicPr>
        <p:blipFill>
          <a:blip r:embed="rId3"/>
          <a:stretch>
            <a:fillRect/>
          </a:stretch>
        </p:blipFill>
        <p:spPr>
          <a:xfrm>
            <a:off x="1946563" y="3017543"/>
            <a:ext cx="7772400" cy="2956514"/>
          </a:xfrm>
          <a:prstGeom prst="rect">
            <a:avLst/>
          </a:prstGeom>
        </p:spPr>
      </p:pic>
    </p:spTree>
    <p:extLst>
      <p:ext uri="{BB962C8B-B14F-4D97-AF65-F5344CB8AC3E}">
        <p14:creationId xmlns:p14="http://schemas.microsoft.com/office/powerpoint/2010/main" val="31184355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7B93958B-C96B-FB10-9611-EEBCD4107617}"/>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AEC28A3-1396-4A45-A579-D14F75AE51BE}"/>
              </a:ext>
            </a:extLst>
          </p:cNvPr>
          <p:cNvSpPr/>
          <p:nvPr/>
        </p:nvSpPr>
        <p:spPr>
          <a:xfrm>
            <a:off x="321176" y="4578730"/>
            <a:ext cx="6165952" cy="1235141"/>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sp>
        <p:nvSpPr>
          <p:cNvPr id="9" name="Rounded Rectangle 8">
            <a:extLst>
              <a:ext uri="{FF2B5EF4-FFF2-40B4-BE49-F238E27FC236}">
                <a16:creationId xmlns:a16="http://schemas.microsoft.com/office/drawing/2014/main" id="{38DCEB44-7EBB-7D95-92DD-00124192A33D}"/>
              </a:ext>
            </a:extLst>
          </p:cNvPr>
          <p:cNvSpPr/>
          <p:nvPr/>
        </p:nvSpPr>
        <p:spPr>
          <a:xfrm>
            <a:off x="1098804" y="1532549"/>
            <a:ext cx="4574675" cy="138406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57" name="Google Shape;157;p27">
            <a:extLst>
              <a:ext uri="{FF2B5EF4-FFF2-40B4-BE49-F238E27FC236}">
                <a16:creationId xmlns:a16="http://schemas.microsoft.com/office/drawing/2014/main" id="{625BFC80-9A58-35F1-B1FF-1D70D55216EA}"/>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Dose calculation math review</a:t>
            </a:r>
            <a:endParaRPr b="1" dirty="0">
              <a:solidFill>
                <a:schemeClr val="dk2"/>
              </a:solidFill>
            </a:endParaRPr>
          </a:p>
        </p:txBody>
      </p:sp>
      <p:pic>
        <p:nvPicPr>
          <p:cNvPr id="37910" name="Picture 22">
            <a:extLst>
              <a:ext uri="{FF2B5EF4-FFF2-40B4-BE49-F238E27FC236}">
                <a16:creationId xmlns:a16="http://schemas.microsoft.com/office/drawing/2014/main" id="{35181101-E81D-2E16-87CE-4AC6B31FD3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39"/>
          <a:stretch/>
        </p:blipFill>
        <p:spPr bwMode="auto">
          <a:xfrm>
            <a:off x="866529" y="4897469"/>
            <a:ext cx="5982339" cy="72663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FF2A55-4970-31FA-A021-04F20FF27F30}"/>
                  </a:ext>
                </a:extLst>
              </p:cNvPr>
              <p:cNvSpPr txBox="1"/>
              <p:nvPr/>
            </p:nvSpPr>
            <p:spPr>
              <a:xfrm>
                <a:off x="10096844" y="102164"/>
                <a:ext cx="2031696" cy="379656"/>
              </a:xfrm>
              <a:prstGeom prst="rect">
                <a:avLst/>
              </a:prstGeom>
              <a:noFill/>
            </p:spPr>
            <p:txBody>
              <a:bodyPr wrap="square">
                <a:spAutoFit/>
              </a:bodyPr>
              <a:lstStyle/>
              <a:p>
                <a:pPr algn="r" defTabSz="1219170">
                  <a:buClr>
                    <a:srgbClr val="000000"/>
                  </a:buClr>
                </a:pPr>
                <a14:m>
                  <m:oMath xmlns:m="http://schemas.openxmlformats.org/officeDocument/2006/math">
                    <m:r>
                      <a:rPr lang="en-US" sz="1867" i="1" kern="0">
                        <a:solidFill>
                          <a:srgbClr val="DEE2E6">
                            <a:lumMod val="10000"/>
                          </a:srgbClr>
                        </a:solidFill>
                        <a:latin typeface="Cambria Math" panose="02040503050406030204" pitchFamily="18" charset="0"/>
                        <a:sym typeface="Arial"/>
                      </a:rPr>
                      <m:t>𝐴</m:t>
                    </m:r>
                    <m:r>
                      <a:rPr lang="en-US" sz="1867" i="1" kern="0">
                        <a:solidFill>
                          <a:srgbClr val="DEE2E6">
                            <a:lumMod val="10000"/>
                          </a:srgbClr>
                        </a:solidFill>
                        <a:latin typeface="Cambria Math" panose="02040503050406030204" pitchFamily="18" charset="0"/>
                        <a:ea typeface="Cambria Math" panose="02040503050406030204" pitchFamily="18" charset="0"/>
                        <a:sym typeface="Arial"/>
                      </a:rPr>
                      <m:t>𝛽</m:t>
                    </m:r>
                    <m:r>
                      <a:rPr lang="en-US" sz="1867" kern="0">
                        <a:solidFill>
                          <a:srgbClr val="DEE2E6">
                            <a:lumMod val="10000"/>
                          </a:srgbClr>
                        </a:solidFill>
                        <a:latin typeface="Cambria Math" panose="02040503050406030204" pitchFamily="18" charset="0"/>
                        <a:ea typeface="Cambria Math" panose="02040503050406030204" pitchFamily="18" charset="0"/>
                        <a:sym typeface="Arial"/>
                      </a:rPr>
                      <m:t>=10</m:t>
                    </m:r>
                  </m:oMath>
                </a14:m>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Gy</a:t>
                </a:r>
              </a:p>
            </p:txBody>
          </p:sp>
        </mc:Choice>
        <mc:Fallback xmlns="">
          <p:sp>
            <p:nvSpPr>
              <p:cNvPr id="15" name="TextBox 14">
                <a:extLst>
                  <a:ext uri="{FF2B5EF4-FFF2-40B4-BE49-F238E27FC236}">
                    <a16:creationId xmlns:a16="http://schemas.microsoft.com/office/drawing/2014/main" id="{C2FF2A55-4970-31FA-A021-04F20FF27F30}"/>
                  </a:ext>
                </a:extLst>
              </p:cNvPr>
              <p:cNvSpPr txBox="1">
                <a:spLocks noRot="1" noChangeAspect="1" noMove="1" noResize="1" noEditPoints="1" noAdjustHandles="1" noChangeArrowheads="1" noChangeShapeType="1" noTextEdit="1"/>
              </p:cNvSpPr>
              <p:nvPr/>
            </p:nvSpPr>
            <p:spPr>
              <a:xfrm>
                <a:off x="10096844" y="102164"/>
                <a:ext cx="2031696" cy="379656"/>
              </a:xfrm>
              <a:prstGeom prst="rect">
                <a:avLst/>
              </a:prstGeom>
              <a:blipFill>
                <a:blip r:embed="rId4"/>
                <a:stretch>
                  <a:fillRect t="-10000" r="-2469" b="-26667"/>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312C9255-CD10-22F1-10FF-6B1D3FD56BD5}"/>
              </a:ext>
            </a:extLst>
          </p:cNvPr>
          <p:cNvCxnSpPr>
            <a:cxnSpLocks/>
            <a:stCxn id="9" idx="2"/>
            <a:endCxn id="32" idx="0"/>
          </p:cNvCxnSpPr>
          <p:nvPr/>
        </p:nvCxnSpPr>
        <p:spPr>
          <a:xfrm>
            <a:off x="3386142" y="2916613"/>
            <a:ext cx="18012" cy="1355091"/>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8A7E0B5E-C0C1-329A-3D27-C9BDD54596B8}"/>
              </a:ext>
            </a:extLst>
          </p:cNvPr>
          <p:cNvSpPr/>
          <p:nvPr/>
        </p:nvSpPr>
        <p:spPr>
          <a:xfrm>
            <a:off x="1299697" y="1349307"/>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8" name="TextBox 7">
            <a:extLst>
              <a:ext uri="{FF2B5EF4-FFF2-40B4-BE49-F238E27FC236}">
                <a16:creationId xmlns:a16="http://schemas.microsoft.com/office/drawing/2014/main" id="{1642D8C5-EBCE-E9E1-85DD-F432FBA0F8DD}"/>
              </a:ext>
            </a:extLst>
          </p:cNvPr>
          <p:cNvSpPr txBox="1"/>
          <p:nvPr/>
        </p:nvSpPr>
        <p:spPr>
          <a:xfrm>
            <a:off x="1299696" y="1395683"/>
            <a:ext cx="443209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Solve for </a:t>
            </a:r>
            <a:r>
              <a:rPr lang="en-US" sz="1600" kern="0" dirty="0">
                <a:solidFill>
                  <a:srgbClr val="DEE2E6">
                    <a:lumMod val="10000"/>
                  </a:srgbClr>
                </a:solidFill>
                <a:latin typeface="Cambria" panose="02040503050406030204" pitchFamily="18" charset="0"/>
                <a:cs typeface="Arial"/>
                <a:sym typeface="Arial"/>
              </a:rPr>
              <a:t>𝛼</a:t>
            </a:r>
            <a:r>
              <a:rPr lang="en-US" sz="1600" kern="0" baseline="-25000" dirty="0">
                <a:solidFill>
                  <a:srgbClr val="DEE2E6">
                    <a:lumMod val="10000"/>
                  </a:srgbClr>
                </a:solidFill>
                <a:latin typeface="Cambria" panose="02040503050406030204" pitchFamily="18" charset="0"/>
                <a:cs typeface="Arial"/>
                <a:sym typeface="Arial"/>
              </a:rPr>
              <a:t>2</a:t>
            </a:r>
            <a:r>
              <a:rPr lang="en-US" sz="1600" i="1" kern="0" baseline="-25000" dirty="0">
                <a:solidFill>
                  <a:srgbClr val="DEE2E6">
                    <a:lumMod val="10000"/>
                  </a:srgbClr>
                </a:solidFill>
                <a:latin typeface="Cambria" panose="02040503050406030204" pitchFamily="18" charset="0"/>
                <a:cs typeface="Arial"/>
                <a:sym typeface="Arial"/>
              </a:rPr>
              <a:t>gy,est</a:t>
            </a:r>
            <a:r>
              <a:rPr lang="en-US" sz="1600" i="1" kern="0" dirty="0">
                <a:solidFill>
                  <a:srgbClr val="DEE2E6">
                    <a:lumMod val="10000"/>
                  </a:srgbClr>
                </a:solidFill>
                <a:latin typeface="Cambria" panose="02040503050406030204" pitchFamily="18" charset="0"/>
                <a:cs typeface="Arial"/>
                <a:sym typeface="Arial"/>
              </a:rPr>
              <a:t>  </a:t>
            </a:r>
            <a:r>
              <a:rPr lang="en-US" sz="1600" kern="0" dirty="0">
                <a:solidFill>
                  <a:srgbClr val="DEE2E6">
                    <a:lumMod val="10000"/>
                  </a:srgbClr>
                </a:solidFill>
                <a:latin typeface="Lato" panose="020F0502020204030203" pitchFamily="34" charset="0"/>
                <a:cs typeface="Arial"/>
                <a:sym typeface="Arial"/>
              </a:rPr>
              <a:t>given </a:t>
            </a:r>
            <a:r>
              <a:rPr lang="en-US" sz="1600" i="1" kern="0" dirty="0" err="1">
                <a:solidFill>
                  <a:srgbClr val="DEE2E6">
                    <a:lumMod val="10000"/>
                  </a:srgbClr>
                </a:solidFill>
                <a:latin typeface="Cambria" panose="02040503050406030204" pitchFamily="18" charset="0"/>
                <a:cs typeface="Arial"/>
                <a:sym typeface="Arial"/>
              </a:rPr>
              <a:t>SF</a:t>
            </a:r>
            <a:r>
              <a:rPr lang="en-US" sz="1600" i="1" kern="0" baseline="-25000" dirty="0" err="1">
                <a:solidFill>
                  <a:srgbClr val="DEE2E6">
                    <a:lumMod val="10000"/>
                  </a:srgbClr>
                </a:solidFill>
                <a:latin typeface="Cambria" panose="02040503050406030204" pitchFamily="18" charset="0"/>
                <a:cs typeface="Arial"/>
                <a:sym typeface="Arial"/>
              </a:rPr>
              <a:t>target</a:t>
            </a:r>
            <a:r>
              <a:rPr lang="en-US" sz="1600" kern="0" dirty="0">
                <a:solidFill>
                  <a:srgbClr val="DEE2E6">
                    <a:lumMod val="10000"/>
                  </a:srgbClr>
                </a:solidFill>
                <a:latin typeface="Lato" panose="020F0502020204030203" pitchFamily="34" charset="0"/>
                <a:cs typeface="Arial"/>
                <a:sym typeface="Arial"/>
              </a:rPr>
              <a:t> (scalar, assigned)</a:t>
            </a:r>
          </a:p>
        </p:txBody>
      </p:sp>
      <p:sp>
        <p:nvSpPr>
          <p:cNvPr id="32" name="Rounded Rectangle 31">
            <a:extLst>
              <a:ext uri="{FF2B5EF4-FFF2-40B4-BE49-F238E27FC236}">
                <a16:creationId xmlns:a16="http://schemas.microsoft.com/office/drawing/2014/main" id="{0A8F48C7-89EB-D753-22FC-1174EE553731}"/>
              </a:ext>
            </a:extLst>
          </p:cNvPr>
          <p:cNvSpPr/>
          <p:nvPr/>
        </p:nvSpPr>
        <p:spPr>
          <a:xfrm>
            <a:off x="516130" y="4271705"/>
            <a:ext cx="5776047"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002B25B-136F-CA38-BD6D-BAB6D4D3F643}"/>
                  </a:ext>
                </a:extLst>
              </p:cNvPr>
              <p:cNvSpPr txBox="1"/>
              <p:nvPr/>
            </p:nvSpPr>
            <p:spPr>
              <a:xfrm>
                <a:off x="516129" y="4320601"/>
                <a:ext cx="6165952"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Convert </a:t>
                </a:r>
                <a:r>
                  <a:rPr lang="en-US" sz="1600" i="1" kern="0" dirty="0">
                    <a:solidFill>
                      <a:srgbClr val="DEE2E6">
                        <a:lumMod val="10000"/>
                      </a:srgbClr>
                    </a:solidFill>
                    <a:latin typeface="Cambria" panose="02040503050406030204" pitchFamily="18" charset="0"/>
                    <a:cs typeface="Arial"/>
                    <a:sym typeface="Arial"/>
                  </a:rPr>
                  <a:t>SF</a:t>
                </a:r>
                <a:r>
                  <a:rPr lang="en-US" sz="1600" i="1" kern="0" baseline="-25000" dirty="0">
                    <a:solidFill>
                      <a:srgbClr val="DEE2E6">
                        <a:lumMod val="10000"/>
                      </a:srgbClr>
                    </a:solidFill>
                    <a:latin typeface="Cambria" panose="02040503050406030204" pitchFamily="18" charset="0"/>
                    <a:cs typeface="Arial"/>
                    <a:sym typeface="Arial"/>
                  </a:rPr>
                  <a:t>RT</a:t>
                </a:r>
                <a:r>
                  <a:rPr lang="en-US" sz="1600" kern="0" dirty="0">
                    <a:solidFill>
                      <a:srgbClr val="DEE2E6">
                        <a:lumMod val="10000"/>
                      </a:srgbClr>
                    </a:solidFill>
                    <a:latin typeface="Lato" panose="020F0502020204030203" pitchFamily="34" charset="0"/>
                    <a:cs typeface="Arial"/>
                    <a:sym typeface="Arial"/>
                  </a:rPr>
                  <a:t> to the 2 </a:t>
                </a:r>
                <a:r>
                  <a:rPr lang="en-US" sz="1600" kern="0" dirty="0" err="1">
                    <a:solidFill>
                      <a:srgbClr val="DEE2E6">
                        <a:lumMod val="10000"/>
                      </a:srgbClr>
                    </a:solidFill>
                    <a:latin typeface="Lato" panose="020F0502020204030203" pitchFamily="34" charset="0"/>
                    <a:cs typeface="Arial"/>
                    <a:sym typeface="Arial"/>
                  </a:rPr>
                  <a:t>Gy</a:t>
                </a:r>
                <a:r>
                  <a:rPr lang="en-US" sz="1600" kern="0" dirty="0">
                    <a:solidFill>
                      <a:srgbClr val="DEE2E6">
                        <a:lumMod val="10000"/>
                      </a:srgbClr>
                    </a:solidFill>
                    <a:latin typeface="Lato" panose="020F0502020204030203" pitchFamily="34" charset="0"/>
                    <a:cs typeface="Arial"/>
                    <a:sym typeface="Arial"/>
                  </a:rPr>
                  <a:t> equivalent of alpha, given </a:t>
                </a:r>
                <a14:m>
                  <m:oMath xmlns:m="http://schemas.openxmlformats.org/officeDocument/2006/math">
                    <m:r>
                      <a:rPr lang="en-US" sz="1600" i="1" kern="0">
                        <a:solidFill>
                          <a:srgbClr val="000000"/>
                        </a:solidFill>
                        <a:latin typeface="Cambria Math" panose="02040503050406030204" pitchFamily="18" charset="0"/>
                        <a:sym typeface="Arial"/>
                      </a:rPr>
                      <m:t>𝐷𝑜𝑠𝑒</m:t>
                    </m:r>
                    <m:r>
                      <a:rPr lang="en-US" sz="1600" i="1" kern="0">
                        <a:solidFill>
                          <a:srgbClr val="000000"/>
                        </a:solidFill>
                        <a:latin typeface="Cambria Math" panose="02040503050406030204" pitchFamily="18" charset="0"/>
                        <a:sym typeface="Arial"/>
                      </a:rPr>
                      <m:t>(</m:t>
                    </m:r>
                    <m:acc>
                      <m:accPr>
                        <m:chr m:val="̅"/>
                        <m:ctrlPr>
                          <a:rPr lang="en-US" sz="1600" i="1" kern="0">
                            <a:solidFill>
                              <a:srgbClr val="000000"/>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i="1"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r>
                      <a:rPr lang="en-US" sz="1600" i="1" kern="0">
                        <a:solidFill>
                          <a:srgbClr val="000000"/>
                        </a:solidFill>
                        <a:latin typeface="Cambria Math" panose="02040503050406030204" pitchFamily="18" charset="0"/>
                        <a:sym typeface="Arial"/>
                      </a:rPr>
                      <m:t>)</m:t>
                    </m:r>
                  </m:oMath>
                </a14:m>
                <a:endParaRPr lang="en-US" sz="1600" kern="0" dirty="0">
                  <a:solidFill>
                    <a:srgbClr val="000000"/>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8002B25B-136F-CA38-BD6D-BAB6D4D3F643}"/>
                  </a:ext>
                </a:extLst>
              </p:cNvPr>
              <p:cNvSpPr txBox="1">
                <a:spLocks noRot="1" noChangeAspect="1" noMove="1" noResize="1" noEditPoints="1" noAdjustHandles="1" noChangeArrowheads="1" noChangeShapeType="1" noTextEdit="1"/>
              </p:cNvSpPr>
              <p:nvPr/>
            </p:nvSpPr>
            <p:spPr>
              <a:xfrm>
                <a:off x="516129" y="4320601"/>
                <a:ext cx="6165952" cy="338554"/>
              </a:xfrm>
              <a:prstGeom prst="rect">
                <a:avLst/>
              </a:prstGeom>
              <a:blipFill>
                <a:blip r:embed="rId5"/>
                <a:stretch>
                  <a:fillRect l="-616" t="-7407" b="-25926"/>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FF58AC9-FEF1-CE53-0A5C-F2217A7A0104}"/>
              </a:ext>
            </a:extLst>
          </p:cNvPr>
          <p:cNvSpPr txBox="1"/>
          <p:nvPr/>
        </p:nvSpPr>
        <p:spPr>
          <a:xfrm>
            <a:off x="6096000" y="1519223"/>
            <a:ext cx="5758035" cy="1733488"/>
          </a:xfrm>
          <a:prstGeom prst="rect">
            <a:avLst/>
          </a:prstGeom>
          <a:noFill/>
        </p:spPr>
        <p:txBody>
          <a:bodyPr wrap="square" rtlCol="0">
            <a:spAutoFit/>
          </a:bodyPr>
          <a:lstStyle/>
          <a:p>
            <a:pPr marL="380990" indent="-380990" defTabSz="1219170">
              <a:spcAft>
                <a:spcPts val="800"/>
              </a:spcAft>
              <a:buClr>
                <a:srgbClr val="000000"/>
              </a:buClr>
              <a:buFont typeface="Arial" panose="020B0604020202020204" pitchFamily="34" charset="0"/>
              <a:buChar char="•"/>
            </a:pP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733"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RT </a:t>
            </a:r>
            <a:r>
              <a:rPr lang="en-US" sz="1733"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(scalar, global)</a:t>
            </a: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733"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The surviving fraction after a standard dose (2 </a:t>
            </a:r>
            <a:r>
              <a:rPr lang="en-US" sz="1733" kern="0" dirty="0" err="1">
                <a:solidFill>
                  <a:srgbClr val="1A1C1E"/>
                </a:solidFill>
                <a:latin typeface="Lato" panose="020F0502020204030203" pitchFamily="34" charset="0"/>
                <a:ea typeface="Lato" panose="020F0502020204030203" pitchFamily="34" charset="0"/>
                <a:cs typeface="Lato" panose="020F0502020204030203" pitchFamily="34" charset="0"/>
                <a:sym typeface="Arial"/>
              </a:rPr>
              <a:t>Gy</a:t>
            </a:r>
            <a:r>
              <a:rPr lang="en-US" sz="1733"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everywhere).</a:t>
            </a:r>
          </a:p>
          <a:p>
            <a:pPr marL="380990" indent="-380990" defTabSz="1219170">
              <a:spcAft>
                <a:spcPts val="800"/>
              </a:spcAft>
              <a:buClr>
                <a:srgbClr val="000000"/>
              </a:buClr>
              <a:buFont typeface="Arial" panose="020B0604020202020204" pitchFamily="34" charset="0"/>
              <a:buChar char="•"/>
            </a:pPr>
            <a:r>
              <a:rPr lang="en-US" sz="1733"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Desired biological dose effect – this is our target!</a:t>
            </a:r>
          </a:p>
          <a:p>
            <a:pPr marL="380990" indent="-380990" defTabSz="1219170">
              <a:spcAft>
                <a:spcPts val="800"/>
              </a:spcAft>
              <a:buClr>
                <a:srgbClr val="000000"/>
              </a:buClr>
              <a:buFont typeface="Arial" panose="020B0604020202020204" pitchFamily="34" charset="0"/>
              <a:buChar char="•"/>
            </a:pPr>
            <a:r>
              <a:rPr lang="en-US" sz="1733"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Result: single, ideal radiosensitivity value </a:t>
            </a:r>
          </a:p>
          <a:p>
            <a:pPr marL="380990" indent="-380990" defTabSz="1219170">
              <a:spcAft>
                <a:spcPts val="800"/>
              </a:spcAft>
              <a:buClr>
                <a:srgbClr val="000000"/>
              </a:buClr>
              <a:buFont typeface="Arial" panose="020B0604020202020204" pitchFamily="34" charset="0"/>
              <a:buChar char="•"/>
            </a:pP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We will call this </a:t>
            </a:r>
            <a:r>
              <a:rPr lang="en-US" sz="1600" i="1" kern="0" dirty="0" err="1">
                <a:solidFill>
                  <a:srgbClr val="DEE2E6">
                    <a:lumMod val="10000"/>
                  </a:srgbClr>
                </a:solidFill>
                <a:latin typeface="Cambria" panose="02040503050406030204" pitchFamily="18" charset="0"/>
                <a:cs typeface="Arial"/>
                <a:sym typeface="Arial"/>
              </a:rPr>
              <a:t>SF</a:t>
            </a:r>
            <a:r>
              <a:rPr lang="en-US" sz="1600" i="1" kern="0" baseline="-25000" dirty="0" err="1">
                <a:solidFill>
                  <a:srgbClr val="DEE2E6">
                    <a:lumMod val="10000"/>
                  </a:srgbClr>
                </a:solidFill>
                <a:latin typeface="Cambria" panose="02040503050406030204" pitchFamily="18" charset="0"/>
                <a:cs typeface="Arial"/>
                <a:sym typeface="Arial"/>
              </a:rPr>
              <a:t>orig</a:t>
            </a: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p>
        </p:txBody>
      </p:sp>
      <p:sp>
        <p:nvSpPr>
          <p:cNvPr id="17" name="TextBox 16">
            <a:extLst>
              <a:ext uri="{FF2B5EF4-FFF2-40B4-BE49-F238E27FC236}">
                <a16:creationId xmlns:a16="http://schemas.microsoft.com/office/drawing/2014/main" id="{4F8C2338-3FF7-DD33-BFB6-E095E42AA3DA}"/>
              </a:ext>
            </a:extLst>
          </p:cNvPr>
          <p:cNvSpPr txBox="1"/>
          <p:nvPr/>
        </p:nvSpPr>
        <p:spPr>
          <a:xfrm>
            <a:off x="6877036" y="4543300"/>
            <a:ext cx="5012769" cy="1261627"/>
          </a:xfrm>
          <a:prstGeom prst="rect">
            <a:avLst/>
          </a:prstGeom>
          <a:noFill/>
        </p:spPr>
        <p:txBody>
          <a:bodyPr wrap="square" rtlCol="0">
            <a:spAutoFit/>
          </a:bodyPr>
          <a:lstStyle/>
          <a:p>
            <a:pPr marL="380990" indent="-380990" defTabSz="1219170">
              <a:spcAft>
                <a:spcPts val="800"/>
              </a:spcAft>
              <a:buClr>
                <a:srgbClr val="000000"/>
              </a:buClr>
              <a:buFont typeface="Arial" panose="020B0604020202020204" pitchFamily="34" charset="0"/>
              <a:buChar char="•"/>
            </a:pP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733"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RT </a:t>
            </a:r>
            <a:r>
              <a:rPr lang="en-US" sz="1733"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733"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expected surviving fraction from the SOC map, assuming no resistance due to </a:t>
            </a:r>
            <a:r>
              <a:rPr lang="en-US" sz="1733" kern="0" dirty="0" err="1">
                <a:solidFill>
                  <a:srgbClr val="1A1C1E"/>
                </a:solidFill>
                <a:latin typeface="Lato" panose="020F0502020204030203" pitchFamily="34" charset="0"/>
                <a:ea typeface="Lato" panose="020F0502020204030203" pitchFamily="34" charset="0"/>
                <a:cs typeface="Lato" panose="020F0502020204030203" pitchFamily="34" charset="0"/>
                <a:sym typeface="Arial"/>
              </a:rPr>
              <a:t>intratumoral</a:t>
            </a:r>
            <a:r>
              <a:rPr lang="en-US" sz="1733"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heterogeneity </a:t>
            </a:r>
          </a:p>
          <a:p>
            <a:pPr marL="380990" indent="-380990" defTabSz="1219170">
              <a:spcAft>
                <a:spcPts val="800"/>
              </a:spcAft>
              <a:buClr>
                <a:srgbClr val="000000"/>
              </a:buClr>
              <a:buFont typeface="Arial" panose="020B0604020202020204" pitchFamily="34" charset="0"/>
              <a:buChar char="•"/>
            </a:pPr>
            <a:r>
              <a:rPr lang="en-US" sz="1733"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Planned physical dose effect</a:t>
            </a:r>
            <a:endParaRPr lang="en-US" sz="1733"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1B60F9-8EF8-232E-D54D-CAE27AE67497}"/>
                  </a:ext>
                </a:extLst>
              </p:cNvPr>
              <p:cNvSpPr txBox="1"/>
              <p:nvPr/>
            </p:nvSpPr>
            <p:spPr>
              <a:xfrm>
                <a:off x="127683" y="1868612"/>
                <a:ext cx="6164493" cy="86600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𝛼</m:t>
                          </m:r>
                        </m:e>
                        <m:sub>
                          <m:r>
                            <a:rPr lang="en-US" sz="1600" kern="0">
                              <a:solidFill>
                                <a:srgbClr val="000000"/>
                              </a:solidFill>
                              <a:latin typeface="Cambria Math" panose="02040503050406030204" pitchFamily="18" charset="0"/>
                              <a:sym typeface="Arial"/>
                            </a:rPr>
                            <m:t>2</m:t>
                          </m:r>
                          <m:r>
                            <a:rPr lang="en-US" sz="1600" i="1" kern="0">
                              <a:solidFill>
                                <a:srgbClr val="000000"/>
                              </a:solidFill>
                              <a:latin typeface="Cambria Math" panose="02040503050406030204" pitchFamily="18" charset="0"/>
                              <a:sym typeface="Arial"/>
                            </a:rPr>
                            <m:t>𝑔𝑦</m:t>
                          </m:r>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𝑒𝑠𝑡</m:t>
                          </m:r>
                        </m:sub>
                      </m:sSub>
                      <m:r>
                        <a:rPr lang="en-US" sz="1600" kern="0">
                          <a:solidFill>
                            <a:srgbClr val="000000"/>
                          </a:solidFill>
                          <a:latin typeface="Cambria Math" panose="02040503050406030204" pitchFamily="18" charset="0"/>
                          <a:sym typeface="Arial"/>
                        </a:rPr>
                        <m:t>= </m:t>
                      </m:r>
                      <m:f>
                        <m:fPr>
                          <m:ctrlPr>
                            <a:rPr lang="en-US" sz="1600" i="1" kern="0">
                              <a:solidFill>
                                <a:srgbClr val="836967"/>
                              </a:solidFill>
                              <a:latin typeface="Cambria Math" panose="02040503050406030204" pitchFamily="18" charset="0"/>
                              <a:sym typeface="Arial"/>
                            </a:rPr>
                          </m:ctrlPr>
                        </m:fPr>
                        <m:num>
                          <m:r>
                            <m:rPr>
                              <m:sty m:val="p"/>
                            </m:rPr>
                            <a:rPr lang="en-US" sz="1600" kern="0">
                              <a:solidFill>
                                <a:srgbClr val="000000"/>
                              </a:solidFill>
                              <a:latin typeface="Cambria Math" panose="02040503050406030204" pitchFamily="18" charset="0"/>
                              <a:sym typeface="Arial"/>
                            </a:rPr>
                            <m:t>ln</m:t>
                          </m:r>
                          <m:d>
                            <m:dPr>
                              <m:ctrlPr>
                                <a:rPr lang="en-US" sz="1600" i="1" kern="0">
                                  <a:solidFill>
                                    <a:srgbClr val="000000"/>
                                  </a:solidFill>
                                  <a:latin typeface="Cambria Math" panose="02040503050406030204" pitchFamily="18" charset="0"/>
                                  <a:sym typeface="Arial"/>
                                </a:rPr>
                              </m:ctrlPr>
                            </m:dPr>
                            <m:e>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𝑆𝐹</m:t>
                                  </m:r>
                                </m:e>
                                <m:sub>
                                  <m:r>
                                    <a:rPr lang="en-US" sz="1600" i="1" kern="0">
                                      <a:solidFill>
                                        <a:srgbClr val="000000"/>
                                      </a:solidFill>
                                      <a:latin typeface="Cambria Math" panose="02040503050406030204" pitchFamily="18" charset="0"/>
                                      <a:sym typeface="Arial"/>
                                    </a:rPr>
                                    <m:t>𝑡𝑎𝑟𝑔𝑒𝑡</m:t>
                                  </m:r>
                                </m:sub>
                              </m:sSub>
                            </m:e>
                          </m:d>
                        </m:num>
                        <m:den>
                          <m:r>
                            <a:rPr lang="en-US" sz="1600" kern="0">
                              <a:solidFill>
                                <a:srgbClr val="000000"/>
                              </a:solidFill>
                              <a:latin typeface="Cambria Math" panose="02040503050406030204" pitchFamily="18" charset="0"/>
                              <a:sym typeface="Arial"/>
                            </a:rPr>
                            <m:t>2+ </m:t>
                          </m:r>
                          <m:f>
                            <m:fPr>
                              <m:ctrlPr>
                                <a:rPr lang="en-US" sz="1600" i="1" kern="0">
                                  <a:solidFill>
                                    <a:srgbClr val="836967"/>
                                  </a:solidFill>
                                  <a:latin typeface="Cambria Math" panose="02040503050406030204" pitchFamily="18" charset="0"/>
                                  <a:sym typeface="Arial"/>
                                </a:rPr>
                              </m:ctrlPr>
                            </m:fPr>
                            <m:num>
                              <m:sSup>
                                <m:sSupPr>
                                  <m:ctrlPr>
                                    <a:rPr lang="en-US" sz="1600" i="1" kern="0">
                                      <a:solidFill>
                                        <a:srgbClr val="836967"/>
                                      </a:solidFill>
                                      <a:latin typeface="Cambria Math" panose="02040503050406030204" pitchFamily="18" charset="0"/>
                                      <a:sym typeface="Arial"/>
                                    </a:rPr>
                                  </m:ctrlPr>
                                </m:sSupPr>
                                <m:e>
                                  <m:r>
                                    <a:rPr lang="en-US" sz="1600" kern="0">
                                      <a:solidFill>
                                        <a:srgbClr val="000000"/>
                                      </a:solidFill>
                                      <a:latin typeface="Cambria Math" panose="02040503050406030204" pitchFamily="18" charset="0"/>
                                      <a:sym typeface="Arial"/>
                                    </a:rPr>
                                    <m:t>2</m:t>
                                  </m:r>
                                </m:e>
                                <m:sup>
                                  <m:r>
                                    <a:rPr lang="en-US" sz="1600" kern="0">
                                      <a:solidFill>
                                        <a:srgbClr val="000000"/>
                                      </a:solidFill>
                                      <a:latin typeface="Cambria Math" panose="02040503050406030204" pitchFamily="18" charset="0"/>
                                      <a:sym typeface="Arial"/>
                                    </a:rPr>
                                    <m:t>2</m:t>
                                  </m:r>
                                </m:sup>
                              </m:sSup>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𝛼</m:t>
                                  </m:r>
                                </m:e>
                                <m:sub>
                                  <m:r>
                                    <a:rPr lang="en-US" sz="1600" i="1" kern="0">
                                      <a:solidFill>
                                        <a:srgbClr val="000000"/>
                                      </a:solidFill>
                                      <a:latin typeface="Cambria Math" panose="02040503050406030204" pitchFamily="18" charset="0"/>
                                      <a:sym typeface="Arial"/>
                                    </a:rPr>
                                    <m:t>𝑅𝑇</m:t>
                                  </m:r>
                                </m:sub>
                              </m:sSub>
                              <m:sSub>
                                <m:sSubPr>
                                  <m:ctrlPr>
                                    <a:rPr lang="en-US" sz="1600" i="1" kern="0">
                                      <a:solidFill>
                                        <a:srgbClr val="836967"/>
                                      </a:solidFill>
                                      <a:latin typeface="Cambria Math" panose="02040503050406030204" pitchFamily="18" charset="0"/>
                                      <a:sym typeface="Arial"/>
                                    </a:rPr>
                                  </m:ctrlPr>
                                </m:sSubPr>
                                <m:e>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𝛽</m:t>
                                  </m:r>
                                </m:e>
                                <m:sub>
                                  <m:r>
                                    <a:rPr lang="en-US" sz="1600" i="1" kern="0">
                                      <a:solidFill>
                                        <a:srgbClr val="000000"/>
                                      </a:solidFill>
                                      <a:latin typeface="Cambria Math" panose="02040503050406030204" pitchFamily="18" charset="0"/>
                                      <a:sym typeface="Arial"/>
                                    </a:rPr>
                                    <m:t>𝑅𝑇</m:t>
                                  </m:r>
                                </m:sub>
                              </m:sSub>
                            </m:den>
                          </m:f>
                        </m:den>
                      </m:f>
                    </m:oMath>
                  </m:oMathPara>
                </a14:m>
                <a:endParaRPr lang="en-US" sz="1600" kern="0" dirty="0">
                  <a:solidFill>
                    <a:srgbClr val="000000"/>
                  </a:solidFill>
                  <a:latin typeface="Arial"/>
                  <a:cs typeface="Arial"/>
                  <a:sym typeface="Arial"/>
                </a:endParaRPr>
              </a:p>
            </p:txBody>
          </p:sp>
        </mc:Choice>
        <mc:Fallback xmlns="">
          <p:sp>
            <p:nvSpPr>
              <p:cNvPr id="3" name="TextBox 2">
                <a:extLst>
                  <a:ext uri="{FF2B5EF4-FFF2-40B4-BE49-F238E27FC236}">
                    <a16:creationId xmlns:a16="http://schemas.microsoft.com/office/drawing/2014/main" id="{541B60F9-8EF8-232E-D54D-CAE27AE67497}"/>
                  </a:ext>
                </a:extLst>
              </p:cNvPr>
              <p:cNvSpPr txBox="1">
                <a:spLocks noRot="1" noChangeAspect="1" noMove="1" noResize="1" noEditPoints="1" noAdjustHandles="1" noChangeArrowheads="1" noChangeShapeType="1" noTextEdit="1"/>
              </p:cNvSpPr>
              <p:nvPr/>
            </p:nvSpPr>
            <p:spPr>
              <a:xfrm>
                <a:off x="127683" y="1868612"/>
                <a:ext cx="6164493" cy="866006"/>
              </a:xfrm>
              <a:prstGeom prst="rect">
                <a:avLst/>
              </a:prstGeom>
              <a:blipFill>
                <a:blip r:embed="rId6"/>
                <a:stretch>
                  <a:fillRect b="-5797"/>
                </a:stretch>
              </a:blipFill>
            </p:spPr>
            <p:txBody>
              <a:bodyPr/>
              <a:lstStyle/>
              <a:p>
                <a:r>
                  <a:rPr lang="en-US">
                    <a:noFill/>
                  </a:rPr>
                  <a:t> </a:t>
                </a:r>
              </a:p>
            </p:txBody>
          </p:sp>
        </mc:Fallback>
      </mc:AlternateContent>
    </p:spTree>
    <p:extLst>
      <p:ext uri="{BB962C8B-B14F-4D97-AF65-F5344CB8AC3E}">
        <p14:creationId xmlns:p14="http://schemas.microsoft.com/office/powerpoint/2010/main" val="63047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9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30" grpId="0" animBg="1"/>
      <p:bldP spid="8" grpId="0"/>
      <p:bldP spid="32" grpId="0" animBg="1"/>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B4AAE4EF-144D-BE84-0C67-FF688ECD61C3}"/>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57D103EA-C5AD-BCAB-ED7D-EF993B5B4D1D}"/>
              </a:ext>
            </a:extLst>
          </p:cNvPr>
          <p:cNvSpPr/>
          <p:nvPr/>
        </p:nvSpPr>
        <p:spPr>
          <a:xfrm>
            <a:off x="255376" y="1273736"/>
            <a:ext cx="6165952" cy="1235141"/>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sp>
        <p:nvSpPr>
          <p:cNvPr id="157" name="Google Shape;157;p27">
            <a:extLst>
              <a:ext uri="{FF2B5EF4-FFF2-40B4-BE49-F238E27FC236}">
                <a16:creationId xmlns:a16="http://schemas.microsoft.com/office/drawing/2014/main" id="{CB0BEC32-34D3-2669-5A20-0449A5F4FEF7}"/>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Dose calculation math review </a:t>
            </a:r>
            <a:endParaRPr b="1" dirty="0">
              <a:solidFill>
                <a:schemeClr val="dk2"/>
              </a:solidFill>
            </a:endParaRPr>
          </a:p>
        </p:txBody>
      </p:sp>
      <p:pic>
        <p:nvPicPr>
          <p:cNvPr id="37910" name="Picture 22">
            <a:extLst>
              <a:ext uri="{FF2B5EF4-FFF2-40B4-BE49-F238E27FC236}">
                <a16:creationId xmlns:a16="http://schemas.microsoft.com/office/drawing/2014/main" id="{CDD35F99-54FB-10F0-EA8D-9B82B3197C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39"/>
          <a:stretch/>
        </p:blipFill>
        <p:spPr bwMode="auto">
          <a:xfrm>
            <a:off x="800729" y="1592476"/>
            <a:ext cx="5982339" cy="726633"/>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F5FC2E0A-BC73-68A6-2E6B-A77542719EA5}"/>
              </a:ext>
            </a:extLst>
          </p:cNvPr>
          <p:cNvSpPr/>
          <p:nvPr/>
        </p:nvSpPr>
        <p:spPr>
          <a:xfrm>
            <a:off x="935008" y="3710649"/>
            <a:ext cx="4983377" cy="2559956"/>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pic>
        <p:nvPicPr>
          <p:cNvPr id="37914" name="Picture 26">
            <a:extLst>
              <a:ext uri="{FF2B5EF4-FFF2-40B4-BE49-F238E27FC236}">
                <a16:creationId xmlns:a16="http://schemas.microsoft.com/office/drawing/2014/main" id="{33CC3F3A-0B46-9EE6-6E5D-251787E14D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436" y="4161776"/>
            <a:ext cx="4517421" cy="486251"/>
          </a:xfrm>
          <a:prstGeom prst="rect">
            <a:avLst/>
          </a:prstGeom>
          <a:noFill/>
          <a:extLst>
            <a:ext uri="{909E8E84-426E-40DD-AFC4-6F175D3DCCD1}">
              <a14:hiddenFill xmlns:a14="http://schemas.microsoft.com/office/drawing/2010/main">
                <a:solidFill>
                  <a:srgbClr val="FFFFFF"/>
                </a:solidFill>
              </a14:hiddenFill>
            </a:ext>
          </a:extLst>
        </p:spPr>
      </p:pic>
      <p:pic>
        <p:nvPicPr>
          <p:cNvPr id="37920" name="Picture 32">
            <a:extLst>
              <a:ext uri="{FF2B5EF4-FFF2-40B4-BE49-F238E27FC236}">
                <a16:creationId xmlns:a16="http://schemas.microsoft.com/office/drawing/2014/main" id="{B92376E2-04B0-DB37-D5C4-1F5CC90014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597" y="5121974"/>
            <a:ext cx="4619391" cy="615117"/>
          </a:xfrm>
          <a:prstGeom prst="rect">
            <a:avLst/>
          </a:prstGeom>
          <a:noFill/>
          <a:extLst>
            <a:ext uri="{909E8E84-426E-40DD-AFC4-6F175D3DCCD1}">
              <a14:hiddenFill xmlns:a14="http://schemas.microsoft.com/office/drawing/2010/main">
                <a:solidFill>
                  <a:srgbClr val="FFFFFF"/>
                </a:solidFill>
              </a14:hiddenFill>
            </a:ext>
          </a:extLst>
        </p:spPr>
      </p:pic>
      <p:pic>
        <p:nvPicPr>
          <p:cNvPr id="37922" name="Picture 34">
            <a:extLst>
              <a:ext uri="{FF2B5EF4-FFF2-40B4-BE49-F238E27FC236}">
                <a16:creationId xmlns:a16="http://schemas.microsoft.com/office/drawing/2014/main" id="{13ED5768-A3F9-D14B-01DE-A6EF0C197B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3833" y="5855885"/>
            <a:ext cx="2621259" cy="25331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C3CAF4B-56FB-C68E-17B3-9884CCD31701}"/>
              </a:ext>
            </a:extLst>
          </p:cNvPr>
          <p:cNvSpPr txBox="1"/>
          <p:nvPr/>
        </p:nvSpPr>
        <p:spPr>
          <a:xfrm>
            <a:off x="3077666" y="4647622"/>
            <a:ext cx="47147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or</a:t>
            </a:r>
            <a:endParaRPr lang="en-US" sz="1600" kern="0" dirty="0">
              <a:solidFill>
                <a:srgbClr val="000000"/>
              </a:solidFill>
              <a:latin typeface="Arial"/>
              <a:cs typeface="Arial"/>
              <a:sym typeface="Arial"/>
            </a:endParaRPr>
          </a:p>
        </p:txBody>
      </p:sp>
      <p:cxnSp>
        <p:nvCxnSpPr>
          <p:cNvPr id="26" name="Straight Connector 25">
            <a:extLst>
              <a:ext uri="{FF2B5EF4-FFF2-40B4-BE49-F238E27FC236}">
                <a16:creationId xmlns:a16="http://schemas.microsoft.com/office/drawing/2014/main" id="{D33201DC-405B-832A-1914-8952A0BC6097}"/>
              </a:ext>
            </a:extLst>
          </p:cNvPr>
          <p:cNvCxnSpPr/>
          <p:nvPr/>
        </p:nvCxnSpPr>
        <p:spPr>
          <a:xfrm>
            <a:off x="1194089" y="4832287"/>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3D36D0A2-9F6F-024A-2BE2-2C0F8EEAD70F}"/>
              </a:ext>
            </a:extLst>
          </p:cNvPr>
          <p:cNvSpPr/>
          <p:nvPr/>
        </p:nvSpPr>
        <p:spPr>
          <a:xfrm>
            <a:off x="1595625" y="3506983"/>
            <a:ext cx="3512273"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cxnSp>
        <p:nvCxnSpPr>
          <p:cNvPr id="28" name="Straight Connector 27">
            <a:extLst>
              <a:ext uri="{FF2B5EF4-FFF2-40B4-BE49-F238E27FC236}">
                <a16:creationId xmlns:a16="http://schemas.microsoft.com/office/drawing/2014/main" id="{E92F44B6-3AA4-4D2B-AC71-4211ED86C4BD}"/>
              </a:ext>
            </a:extLst>
          </p:cNvPr>
          <p:cNvCxnSpPr/>
          <p:nvPr/>
        </p:nvCxnSpPr>
        <p:spPr>
          <a:xfrm>
            <a:off x="3651675" y="4832287"/>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E3FD52-9212-09F3-9212-38F625A99829}"/>
                  </a:ext>
                </a:extLst>
              </p:cNvPr>
              <p:cNvSpPr txBox="1"/>
              <p:nvPr/>
            </p:nvSpPr>
            <p:spPr>
              <a:xfrm>
                <a:off x="1595625" y="3545503"/>
                <a:ext cx="3678548"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Solve for </a:t>
                </a:r>
                <a14:m>
                  <m:oMath xmlns:m="http://schemas.openxmlformats.org/officeDocument/2006/math">
                    <m:r>
                      <m:rPr>
                        <m:sty m:val="p"/>
                      </m:rPr>
                      <a:rPr lang="en-US" sz="1600" kern="0">
                        <a:solidFill>
                          <a:srgbClr val="DEE2E6">
                            <a:lumMod val="10000"/>
                          </a:srgbClr>
                        </a:solidFill>
                        <a:latin typeface="Cambria Math" panose="02040503050406030204" pitchFamily="18" charset="0"/>
                        <a:sym typeface="Arial"/>
                      </a:rPr>
                      <m:t>SF</m:t>
                    </m:r>
                    <m:r>
                      <a:rPr lang="en-US" sz="1600" i="1" kern="0">
                        <a:solidFill>
                          <a:srgbClr val="DEE2E6">
                            <a:lumMod val="10000"/>
                          </a:srgbClr>
                        </a:solidFill>
                        <a:latin typeface="Cambria Math" panose="02040503050406030204" pitchFamily="18" charset="0"/>
                        <a:sym typeface="Arial"/>
                      </a:rPr>
                      <m:t>(</m:t>
                    </m:r>
                    <m:acc>
                      <m:accPr>
                        <m:chr m:val="̅"/>
                        <m:ctrlPr>
                          <a:rPr lang="en-US" sz="1600" i="1" kern="0">
                            <a:solidFill>
                              <a:srgbClr val="DEE2E6">
                                <a:lumMod val="10000"/>
                              </a:srgbClr>
                            </a:solidFill>
                            <a:latin typeface="Cambria Math" panose="02040503050406030204" pitchFamily="18" charset="0"/>
                            <a:sym typeface="Arial"/>
                          </a:rPr>
                        </m:ctrlPr>
                      </m:accPr>
                      <m:e>
                        <m:r>
                          <a:rPr lang="en-US" sz="1600" i="1" kern="0">
                            <a:solidFill>
                              <a:srgbClr val="DEE2E6">
                                <a:lumMod val="10000"/>
                              </a:srgbClr>
                            </a:solidFill>
                            <a:latin typeface="Cambria Math" panose="02040503050406030204" pitchFamily="18" charset="0"/>
                            <a:sym typeface="Arial"/>
                          </a:rPr>
                          <m:t>𝑥</m:t>
                        </m:r>
                      </m:e>
                    </m:acc>
                    <m:r>
                      <a:rPr lang="en-US" sz="1600" i="1" kern="0">
                        <a:solidFill>
                          <a:srgbClr val="DEE2E6">
                            <a:lumMod val="10000"/>
                          </a:srgbClr>
                        </a:solidFill>
                        <a:latin typeface="Cambria Math" panose="02040503050406030204" pitchFamily="18" charset="0"/>
                        <a:sym typeface="Arial"/>
                      </a:rPr>
                      <m:t>,</m:t>
                    </m:r>
                    <m:r>
                      <a:rPr lang="en-US" sz="1600" i="1" kern="0">
                        <a:solidFill>
                          <a:srgbClr val="DEE2E6">
                            <a:lumMod val="10000"/>
                          </a:srgbClr>
                        </a:solidFill>
                        <a:latin typeface="Cambria Math" panose="02040503050406030204" pitchFamily="18" charset="0"/>
                        <a:sym typeface="Arial"/>
                      </a:rPr>
                      <m:t>𝑡</m:t>
                    </m:r>
                    <m:r>
                      <a:rPr lang="en-US" sz="1600" i="1" kern="0">
                        <a:solidFill>
                          <a:srgbClr val="DEE2E6">
                            <a:lumMod val="10000"/>
                          </a:srgbClr>
                        </a:solidFill>
                        <a:latin typeface="Cambria Math" panose="02040503050406030204" pitchFamily="18" charset="0"/>
                        <a:sym typeface="Arial"/>
                      </a:rPr>
                      <m:t>)</m:t>
                    </m:r>
                  </m:oMath>
                </a14:m>
                <a:r>
                  <a:rPr lang="en-US" sz="1600" kern="0" dirty="0">
                    <a:solidFill>
                      <a:srgbClr val="DEE2E6">
                        <a:lumMod val="10000"/>
                      </a:srgbClr>
                    </a:solidFill>
                    <a:latin typeface="Arial"/>
                    <a:cs typeface="Arial"/>
                    <a:sym typeface="Arial"/>
                  </a:rPr>
                  <a:t> </a:t>
                </a:r>
                <a:r>
                  <a:rPr lang="en-US" sz="1600" kern="0" dirty="0">
                    <a:solidFill>
                      <a:srgbClr val="DEE2E6">
                        <a:lumMod val="10000"/>
                      </a:srgbClr>
                    </a:solidFill>
                    <a:latin typeface="Lato" panose="020F0502020204030203" pitchFamily="34" charset="0"/>
                    <a:cs typeface="Arial"/>
                    <a:sym typeface="Arial"/>
                  </a:rPr>
                  <a:t>given updated </a:t>
                </a:r>
                <a:r>
                  <a:rPr lang="en-US" sz="1600" i="1" kern="0" dirty="0">
                    <a:solidFill>
                      <a:srgbClr val="DEE2E6">
                        <a:lumMod val="10000"/>
                      </a:srgbClr>
                    </a:solidFill>
                    <a:latin typeface="Cambria" panose="02040503050406030204" pitchFamily="18" charset="0"/>
                    <a:cs typeface="Arial"/>
                    <a:sym typeface="Arial"/>
                  </a:rPr>
                  <a:t>SF</a:t>
                </a:r>
                <a:r>
                  <a:rPr lang="en-US" sz="1600" i="1" kern="0" baseline="-25000" dirty="0">
                    <a:solidFill>
                      <a:srgbClr val="DEE2E6">
                        <a:lumMod val="10000"/>
                      </a:srgbClr>
                    </a:solidFill>
                    <a:latin typeface="Cambria" panose="02040503050406030204" pitchFamily="18" charset="0"/>
                    <a:cs typeface="Arial"/>
                    <a:sym typeface="Arial"/>
                  </a:rPr>
                  <a:t>RT</a:t>
                </a:r>
                <a:r>
                  <a:rPr lang="en-US" sz="1600" kern="0" dirty="0">
                    <a:solidFill>
                      <a:srgbClr val="DEE2E6">
                        <a:lumMod val="10000"/>
                      </a:srgbClr>
                    </a:solidFill>
                    <a:latin typeface="Arial"/>
                    <a:cs typeface="Arial"/>
                    <a:sym typeface="Arial"/>
                  </a:rPr>
                  <a:t> </a:t>
                </a:r>
              </a:p>
            </p:txBody>
          </p:sp>
        </mc:Choice>
        <mc:Fallback xmlns="">
          <p:sp>
            <p:nvSpPr>
              <p:cNvPr id="23" name="TextBox 22">
                <a:extLst>
                  <a:ext uri="{FF2B5EF4-FFF2-40B4-BE49-F238E27FC236}">
                    <a16:creationId xmlns:a16="http://schemas.microsoft.com/office/drawing/2014/main" id="{9EE3FD52-9212-09F3-9212-38F625A99829}"/>
                  </a:ext>
                </a:extLst>
              </p:cNvPr>
              <p:cNvSpPr txBox="1">
                <a:spLocks noRot="1" noChangeAspect="1" noMove="1" noResize="1" noEditPoints="1" noAdjustHandles="1" noChangeArrowheads="1" noChangeShapeType="1" noTextEdit="1"/>
              </p:cNvSpPr>
              <p:nvPr/>
            </p:nvSpPr>
            <p:spPr>
              <a:xfrm>
                <a:off x="1595625" y="3545503"/>
                <a:ext cx="3678548" cy="338554"/>
              </a:xfrm>
              <a:prstGeom prst="rect">
                <a:avLst/>
              </a:prstGeom>
              <a:blipFill>
                <a:blip r:embed="rId7"/>
                <a:stretch>
                  <a:fillRect l="-1031" t="-7407" b="-25926"/>
                </a:stretch>
              </a:blipFill>
            </p:spPr>
            <p:txBody>
              <a:bodyPr/>
              <a:lstStyle/>
              <a:p>
                <a:r>
                  <a:rPr lang="en-US">
                    <a:noFill/>
                  </a:rPr>
                  <a:t> </a:t>
                </a:r>
              </a:p>
            </p:txBody>
          </p:sp>
        </mc:Fallback>
      </mc:AlternateContent>
      <p:sp>
        <p:nvSpPr>
          <p:cNvPr id="32" name="Rounded Rectangle 31">
            <a:extLst>
              <a:ext uri="{FF2B5EF4-FFF2-40B4-BE49-F238E27FC236}">
                <a16:creationId xmlns:a16="http://schemas.microsoft.com/office/drawing/2014/main" id="{9C0580E4-1CE1-7662-B88A-A53228402D8A}"/>
              </a:ext>
            </a:extLst>
          </p:cNvPr>
          <p:cNvSpPr/>
          <p:nvPr/>
        </p:nvSpPr>
        <p:spPr>
          <a:xfrm>
            <a:off x="450330" y="966711"/>
            <a:ext cx="5776047"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13" name="TextBox 12">
            <a:extLst>
              <a:ext uri="{FF2B5EF4-FFF2-40B4-BE49-F238E27FC236}">
                <a16:creationId xmlns:a16="http://schemas.microsoft.com/office/drawing/2014/main" id="{F941BC2D-9B9E-DC05-F4B2-751EF59EABA2}"/>
              </a:ext>
            </a:extLst>
          </p:cNvPr>
          <p:cNvSpPr txBox="1"/>
          <p:nvPr/>
        </p:nvSpPr>
        <p:spPr>
          <a:xfrm>
            <a:off x="450329" y="1015607"/>
            <a:ext cx="6165952" cy="338554"/>
          </a:xfrm>
          <a:prstGeom prst="rect">
            <a:avLst/>
          </a:prstGeom>
          <a:noFill/>
        </p:spPr>
        <p:txBody>
          <a:bodyPr wrap="square">
            <a:spAutoFit/>
          </a:bodyPr>
          <a:lstStyle/>
          <a:p>
            <a:pPr algn="ctr" defTabSz="1219170">
              <a:buClr>
                <a:srgbClr val="000000"/>
              </a:buClr>
            </a:pPr>
            <a:r>
              <a:rPr lang="en-US" sz="1600" kern="0" dirty="0">
                <a:solidFill>
                  <a:srgbClr val="DEE2E6">
                    <a:lumMod val="10000"/>
                  </a:srgbClr>
                </a:solidFill>
                <a:latin typeface="Lato" panose="020F0502020204030203" pitchFamily="34" charset="0"/>
                <a:cs typeface="Arial"/>
                <a:sym typeface="Arial"/>
              </a:rPr>
              <a:t>From last slide…</a:t>
            </a:r>
            <a:endParaRPr lang="en-US" sz="1600" kern="0" dirty="0">
              <a:solidFill>
                <a:srgbClr val="000000"/>
              </a:solidFill>
              <a:latin typeface="Arial"/>
              <a:cs typeface="Arial"/>
              <a:sym typeface="Arial"/>
            </a:endParaRPr>
          </a:p>
        </p:txBody>
      </p:sp>
      <p:sp>
        <p:nvSpPr>
          <p:cNvPr id="50" name="TextBox 49">
            <a:extLst>
              <a:ext uri="{FF2B5EF4-FFF2-40B4-BE49-F238E27FC236}">
                <a16:creationId xmlns:a16="http://schemas.microsoft.com/office/drawing/2014/main" id="{E2956494-E6F9-A4E0-40CA-FAD5AD78B80F}"/>
              </a:ext>
            </a:extLst>
          </p:cNvPr>
          <p:cNvSpPr txBox="1"/>
          <p:nvPr/>
        </p:nvSpPr>
        <p:spPr>
          <a:xfrm>
            <a:off x="1025478" y="3939228"/>
            <a:ext cx="660780" cy="307777"/>
          </a:xfrm>
          <a:prstGeom prst="rect">
            <a:avLst/>
          </a:prstGeom>
          <a:noFill/>
        </p:spPr>
        <p:txBody>
          <a:bodyPr wrap="square">
            <a:spAutoFit/>
          </a:bodyPr>
          <a:lstStyle/>
          <a:p>
            <a:pPr defTabSz="1219170">
              <a:buClr>
                <a:srgbClr val="000000"/>
              </a:buClr>
            </a:pP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CD</a:t>
            </a:r>
          </a:p>
        </p:txBody>
      </p:sp>
      <p:sp>
        <p:nvSpPr>
          <p:cNvPr id="51" name="TextBox 50">
            <a:extLst>
              <a:ext uri="{FF2B5EF4-FFF2-40B4-BE49-F238E27FC236}">
                <a16:creationId xmlns:a16="http://schemas.microsoft.com/office/drawing/2014/main" id="{F1552D77-2B79-4AEB-E45C-135C8F38DC02}"/>
              </a:ext>
            </a:extLst>
          </p:cNvPr>
          <p:cNvSpPr txBox="1"/>
          <p:nvPr/>
        </p:nvSpPr>
        <p:spPr>
          <a:xfrm>
            <a:off x="983862" y="4881193"/>
            <a:ext cx="881429" cy="307777"/>
          </a:xfrm>
          <a:prstGeom prst="rect">
            <a:avLst/>
          </a:prstGeom>
          <a:noFill/>
        </p:spPr>
        <p:txBody>
          <a:bodyPr wrap="square">
            <a:spAutoFit/>
          </a:bodyPr>
          <a:lstStyle/>
          <a:p>
            <a:pPr defTabSz="1219170">
              <a:buClr>
                <a:srgbClr val="000000"/>
              </a:buClr>
            </a:pPr>
            <a:r>
              <a:rPr lang="en-US" sz="1400"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Vasc</a:t>
            </a: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a:t>
            </a:r>
          </a:p>
        </p:txBody>
      </p:sp>
      <p:cxnSp>
        <p:nvCxnSpPr>
          <p:cNvPr id="4" name="Straight Arrow Connector 3">
            <a:extLst>
              <a:ext uri="{FF2B5EF4-FFF2-40B4-BE49-F238E27FC236}">
                <a16:creationId xmlns:a16="http://schemas.microsoft.com/office/drawing/2014/main" id="{0EDB2C2C-9305-19ED-6965-A10794423929}"/>
              </a:ext>
            </a:extLst>
          </p:cNvPr>
          <p:cNvCxnSpPr>
            <a:cxnSpLocks/>
            <a:stCxn id="11" idx="2"/>
            <a:endCxn id="29" idx="0"/>
          </p:cNvCxnSpPr>
          <p:nvPr/>
        </p:nvCxnSpPr>
        <p:spPr>
          <a:xfrm>
            <a:off x="3338353" y="2508878"/>
            <a:ext cx="13409" cy="998105"/>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4322BCA-1AF9-3106-2B40-DA7FE62ECAD3}"/>
              </a:ext>
            </a:extLst>
          </p:cNvPr>
          <p:cNvSpPr txBox="1"/>
          <p:nvPr/>
        </p:nvSpPr>
        <p:spPr>
          <a:xfrm>
            <a:off x="6616280" y="1402640"/>
            <a:ext cx="5464939" cy="954300"/>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867"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RT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expected surviving fraction from the SOC map, assuming no resistance due to </a:t>
            </a:r>
            <a:r>
              <a:rPr lang="en-US" sz="1867" kern="0" dirty="0" err="1">
                <a:solidFill>
                  <a:srgbClr val="1A1C1E"/>
                </a:solidFill>
                <a:latin typeface="Lato" panose="020F0502020204030203" pitchFamily="34" charset="0"/>
                <a:ea typeface="Lato" panose="020F0502020204030203" pitchFamily="34" charset="0"/>
                <a:cs typeface="Lato" panose="020F0502020204030203" pitchFamily="34" charset="0"/>
                <a:sym typeface="Arial"/>
              </a:rPr>
              <a:t>intratumoral</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heterogeneity </a:t>
            </a:r>
          </a:p>
        </p:txBody>
      </p:sp>
      <p:sp>
        <p:nvSpPr>
          <p:cNvPr id="22" name="TextBox 21">
            <a:extLst>
              <a:ext uri="{FF2B5EF4-FFF2-40B4-BE49-F238E27FC236}">
                <a16:creationId xmlns:a16="http://schemas.microsoft.com/office/drawing/2014/main" id="{D907BFF4-77C8-486D-7C65-3CA17359AF38}"/>
              </a:ext>
            </a:extLst>
          </p:cNvPr>
          <p:cNvSpPr txBox="1"/>
          <p:nvPr/>
        </p:nvSpPr>
        <p:spPr>
          <a:xfrm>
            <a:off x="6311813" y="4367883"/>
            <a:ext cx="5464939" cy="1056892"/>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867" i="1"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x,t</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a:t>
            </a:r>
            <a:r>
              <a:rPr lang="en-US" sz="1867"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realistic</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outcome of a standard dose </a:t>
            </a:r>
          </a:p>
          <a:p>
            <a:pPr marL="380990" indent="-380990" defTabSz="1219170">
              <a:spcAft>
                <a:spcPts val="800"/>
              </a:spcAft>
              <a:buClr>
                <a:srgbClr val="000000"/>
              </a:buClr>
              <a:buFont typeface="Arial" panose="020B0604020202020204" pitchFamily="34" charset="0"/>
              <a:buChar char="•"/>
            </a:pP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Highlights resistant areas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EA8CF01-3D24-F99C-C347-503ACA554B6F}"/>
                  </a:ext>
                </a:extLst>
              </p:cNvPr>
              <p:cNvSpPr txBox="1"/>
              <p:nvPr/>
            </p:nvSpPr>
            <p:spPr>
              <a:xfrm>
                <a:off x="10096844" y="102164"/>
                <a:ext cx="2031696" cy="379656"/>
              </a:xfrm>
              <a:prstGeom prst="rect">
                <a:avLst/>
              </a:prstGeom>
              <a:noFill/>
            </p:spPr>
            <p:txBody>
              <a:bodyPr wrap="square">
                <a:spAutoFit/>
              </a:bodyPr>
              <a:lstStyle/>
              <a:p>
                <a:pPr algn="r" defTabSz="1219170">
                  <a:buClr>
                    <a:srgbClr val="000000"/>
                  </a:buClr>
                </a:pPr>
                <a14:m>
                  <m:oMath xmlns:m="http://schemas.openxmlformats.org/officeDocument/2006/math">
                    <m:r>
                      <a:rPr lang="en-US" sz="1867" i="1" kern="0">
                        <a:solidFill>
                          <a:srgbClr val="DEE2E6">
                            <a:lumMod val="10000"/>
                          </a:srgbClr>
                        </a:solidFill>
                        <a:latin typeface="Cambria Math" panose="02040503050406030204" pitchFamily="18" charset="0"/>
                        <a:sym typeface="Arial"/>
                      </a:rPr>
                      <m:t>𝐴</m:t>
                    </m:r>
                    <m:r>
                      <a:rPr lang="en-US" sz="1867" i="1" kern="0">
                        <a:solidFill>
                          <a:srgbClr val="DEE2E6">
                            <a:lumMod val="10000"/>
                          </a:srgbClr>
                        </a:solidFill>
                        <a:latin typeface="Cambria Math" panose="02040503050406030204" pitchFamily="18" charset="0"/>
                        <a:ea typeface="Cambria Math" panose="02040503050406030204" pitchFamily="18" charset="0"/>
                        <a:sym typeface="Arial"/>
                      </a:rPr>
                      <m:t>𝛽</m:t>
                    </m:r>
                    <m:r>
                      <a:rPr lang="en-US" sz="1867" kern="0">
                        <a:solidFill>
                          <a:srgbClr val="DEE2E6">
                            <a:lumMod val="10000"/>
                          </a:srgbClr>
                        </a:solidFill>
                        <a:latin typeface="Cambria Math" panose="02040503050406030204" pitchFamily="18" charset="0"/>
                        <a:ea typeface="Cambria Math" panose="02040503050406030204" pitchFamily="18" charset="0"/>
                        <a:sym typeface="Arial"/>
                      </a:rPr>
                      <m:t>=10</m:t>
                    </m:r>
                  </m:oMath>
                </a14:m>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Gy</a:t>
                </a:r>
              </a:p>
            </p:txBody>
          </p:sp>
        </mc:Choice>
        <mc:Fallback xmlns="">
          <p:sp>
            <p:nvSpPr>
              <p:cNvPr id="27" name="TextBox 26">
                <a:extLst>
                  <a:ext uri="{FF2B5EF4-FFF2-40B4-BE49-F238E27FC236}">
                    <a16:creationId xmlns:a16="http://schemas.microsoft.com/office/drawing/2014/main" id="{4EA8CF01-3D24-F99C-C347-503ACA554B6F}"/>
                  </a:ext>
                </a:extLst>
              </p:cNvPr>
              <p:cNvSpPr txBox="1">
                <a:spLocks noRot="1" noChangeAspect="1" noMove="1" noResize="1" noEditPoints="1" noAdjustHandles="1" noChangeArrowheads="1" noChangeShapeType="1" noTextEdit="1"/>
              </p:cNvSpPr>
              <p:nvPr/>
            </p:nvSpPr>
            <p:spPr>
              <a:xfrm>
                <a:off x="10096844" y="102164"/>
                <a:ext cx="2031696" cy="379656"/>
              </a:xfrm>
              <a:prstGeom prst="rect">
                <a:avLst/>
              </a:prstGeom>
              <a:blipFill>
                <a:blip r:embed="rId8"/>
                <a:stretch>
                  <a:fillRect t="-10000" r="-2469" b="-26667"/>
                </a:stretch>
              </a:blipFill>
            </p:spPr>
            <p:txBody>
              <a:bodyPr/>
              <a:lstStyle/>
              <a:p>
                <a:r>
                  <a:rPr lang="en-US">
                    <a:noFill/>
                  </a:rPr>
                  <a:t> </a:t>
                </a:r>
              </a:p>
            </p:txBody>
          </p:sp>
        </mc:Fallback>
      </mc:AlternateContent>
    </p:spTree>
    <p:extLst>
      <p:ext uri="{BB962C8B-B14F-4D97-AF65-F5344CB8AC3E}">
        <p14:creationId xmlns:p14="http://schemas.microsoft.com/office/powerpoint/2010/main" val="331763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9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9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9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9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animBg="1"/>
      <p:bldP spid="24" grpId="0"/>
      <p:bldP spid="29" grpId="0" animBg="1"/>
      <p:bldP spid="23" grpId="0"/>
      <p:bldP spid="32" grpId="0" animBg="1"/>
      <p:bldP spid="13" grpId="0"/>
      <p:bldP spid="50" grpId="0"/>
      <p:bldP spid="5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DFBFCB10-C653-8F5F-13B2-EE546F53A0D7}"/>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99264294-C6F3-0040-0340-21EFB8EEA623}"/>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Dose calculation math review </a:t>
            </a:r>
            <a:endParaRPr b="1" dirty="0">
              <a:solidFill>
                <a:schemeClr val="dk2"/>
              </a:solidFill>
            </a:endParaRPr>
          </a:p>
        </p:txBody>
      </p:sp>
      <p:sp>
        <p:nvSpPr>
          <p:cNvPr id="21" name="Rounded Rectangle 20">
            <a:extLst>
              <a:ext uri="{FF2B5EF4-FFF2-40B4-BE49-F238E27FC236}">
                <a16:creationId xmlns:a16="http://schemas.microsoft.com/office/drawing/2014/main" id="{5C248118-B6B3-BFA9-A962-E8081076BE9D}"/>
              </a:ext>
            </a:extLst>
          </p:cNvPr>
          <p:cNvSpPr/>
          <p:nvPr/>
        </p:nvSpPr>
        <p:spPr>
          <a:xfrm>
            <a:off x="718698" y="1102759"/>
            <a:ext cx="4983377" cy="2559956"/>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pic>
        <p:nvPicPr>
          <p:cNvPr id="37914" name="Picture 26">
            <a:extLst>
              <a:ext uri="{FF2B5EF4-FFF2-40B4-BE49-F238E27FC236}">
                <a16:creationId xmlns:a16="http://schemas.microsoft.com/office/drawing/2014/main" id="{8CDC7317-9431-75B5-0AF3-8E7343266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127" y="1553887"/>
            <a:ext cx="4517421" cy="486251"/>
          </a:xfrm>
          <a:prstGeom prst="rect">
            <a:avLst/>
          </a:prstGeom>
          <a:noFill/>
          <a:extLst>
            <a:ext uri="{909E8E84-426E-40DD-AFC4-6F175D3DCCD1}">
              <a14:hiddenFill xmlns:a14="http://schemas.microsoft.com/office/drawing/2010/main">
                <a:solidFill>
                  <a:srgbClr val="FFFFFF"/>
                </a:solidFill>
              </a14:hiddenFill>
            </a:ext>
          </a:extLst>
        </p:spPr>
      </p:pic>
      <p:pic>
        <p:nvPicPr>
          <p:cNvPr id="37920" name="Picture 32">
            <a:extLst>
              <a:ext uri="{FF2B5EF4-FFF2-40B4-BE49-F238E27FC236}">
                <a16:creationId xmlns:a16="http://schemas.microsoft.com/office/drawing/2014/main" id="{3849DABC-DC60-5D9E-3EB6-8484BE9465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287" y="2514084"/>
            <a:ext cx="4619391" cy="615117"/>
          </a:xfrm>
          <a:prstGeom prst="rect">
            <a:avLst/>
          </a:prstGeom>
          <a:noFill/>
          <a:extLst>
            <a:ext uri="{909E8E84-426E-40DD-AFC4-6F175D3DCCD1}">
              <a14:hiddenFill xmlns:a14="http://schemas.microsoft.com/office/drawing/2010/main">
                <a:solidFill>
                  <a:srgbClr val="FFFFFF"/>
                </a:solidFill>
              </a14:hiddenFill>
            </a:ext>
          </a:extLst>
        </p:spPr>
      </p:pic>
      <p:pic>
        <p:nvPicPr>
          <p:cNvPr id="37922" name="Picture 34">
            <a:extLst>
              <a:ext uri="{FF2B5EF4-FFF2-40B4-BE49-F238E27FC236}">
                <a16:creationId xmlns:a16="http://schemas.microsoft.com/office/drawing/2014/main" id="{8748D2AE-3F2B-8744-8797-83616F9AE7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7524" y="3247996"/>
            <a:ext cx="2621259" cy="25331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FFEE32A-BC84-1ACB-2D0F-39D61F3C0191}"/>
              </a:ext>
            </a:extLst>
          </p:cNvPr>
          <p:cNvSpPr txBox="1"/>
          <p:nvPr/>
        </p:nvSpPr>
        <p:spPr>
          <a:xfrm>
            <a:off x="2861357" y="2039733"/>
            <a:ext cx="47147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or</a:t>
            </a:r>
            <a:endParaRPr lang="en-US" sz="1600" kern="0" dirty="0">
              <a:solidFill>
                <a:srgbClr val="000000"/>
              </a:solidFill>
              <a:latin typeface="Arial"/>
              <a:cs typeface="Arial"/>
              <a:sym typeface="Arial"/>
            </a:endParaRPr>
          </a:p>
        </p:txBody>
      </p:sp>
      <p:cxnSp>
        <p:nvCxnSpPr>
          <p:cNvPr id="26" name="Straight Connector 25">
            <a:extLst>
              <a:ext uri="{FF2B5EF4-FFF2-40B4-BE49-F238E27FC236}">
                <a16:creationId xmlns:a16="http://schemas.microsoft.com/office/drawing/2014/main" id="{366D92C0-543E-70F9-AAED-77FC7905CC9B}"/>
              </a:ext>
            </a:extLst>
          </p:cNvPr>
          <p:cNvCxnSpPr/>
          <p:nvPr/>
        </p:nvCxnSpPr>
        <p:spPr>
          <a:xfrm>
            <a:off x="977779" y="2224397"/>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4C92F9FC-45E9-17D7-6470-AA742F011813}"/>
              </a:ext>
            </a:extLst>
          </p:cNvPr>
          <p:cNvSpPr/>
          <p:nvPr/>
        </p:nvSpPr>
        <p:spPr>
          <a:xfrm>
            <a:off x="1379316" y="899094"/>
            <a:ext cx="3512273"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cxnSp>
        <p:nvCxnSpPr>
          <p:cNvPr id="28" name="Straight Connector 27">
            <a:extLst>
              <a:ext uri="{FF2B5EF4-FFF2-40B4-BE49-F238E27FC236}">
                <a16:creationId xmlns:a16="http://schemas.microsoft.com/office/drawing/2014/main" id="{608BA054-4382-B338-BBF1-CCC07450E58A}"/>
              </a:ext>
            </a:extLst>
          </p:cNvPr>
          <p:cNvCxnSpPr/>
          <p:nvPr/>
        </p:nvCxnSpPr>
        <p:spPr>
          <a:xfrm>
            <a:off x="3435366" y="2224397"/>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F534502-B659-60BE-00E4-4EFB879718A5}"/>
              </a:ext>
            </a:extLst>
          </p:cNvPr>
          <p:cNvSpPr txBox="1"/>
          <p:nvPr/>
        </p:nvSpPr>
        <p:spPr>
          <a:xfrm>
            <a:off x="1379315" y="937614"/>
            <a:ext cx="3678548" cy="338554"/>
          </a:xfrm>
          <a:prstGeom prst="rect">
            <a:avLst/>
          </a:prstGeom>
          <a:noFill/>
        </p:spPr>
        <p:txBody>
          <a:bodyPr wrap="square">
            <a:spAutoFit/>
          </a:bodyPr>
          <a:lstStyle/>
          <a:p>
            <a:pPr algn="ctr" defTabSz="1219170">
              <a:buClr>
                <a:srgbClr val="000000"/>
              </a:buClr>
            </a:pPr>
            <a:r>
              <a:rPr lang="en-US" sz="1600" kern="0" dirty="0">
                <a:solidFill>
                  <a:srgbClr val="DEE2E6">
                    <a:lumMod val="10000"/>
                  </a:srgbClr>
                </a:solidFill>
                <a:latin typeface="Lato" panose="020F0502020204030203" pitchFamily="34" charset="0"/>
                <a:cs typeface="Arial"/>
                <a:sym typeface="Arial"/>
              </a:rPr>
              <a:t>From last slide…</a:t>
            </a:r>
            <a:endParaRPr lang="en-US" sz="1600" kern="0" dirty="0">
              <a:solidFill>
                <a:srgbClr val="DEE2E6">
                  <a:lumMod val="10000"/>
                </a:srgbClr>
              </a:solidFill>
              <a:latin typeface="Arial"/>
              <a:cs typeface="Arial"/>
              <a:sym typeface="Arial"/>
            </a:endParaRPr>
          </a:p>
        </p:txBody>
      </p:sp>
      <p:sp>
        <p:nvSpPr>
          <p:cNvPr id="45" name="Rounded Rectangle 44">
            <a:extLst>
              <a:ext uri="{FF2B5EF4-FFF2-40B4-BE49-F238E27FC236}">
                <a16:creationId xmlns:a16="http://schemas.microsoft.com/office/drawing/2014/main" id="{BE17892A-1775-C3BB-7BAB-27BD61289BBA}"/>
              </a:ext>
            </a:extLst>
          </p:cNvPr>
          <p:cNvSpPr/>
          <p:nvPr/>
        </p:nvSpPr>
        <p:spPr>
          <a:xfrm>
            <a:off x="718698" y="4561082"/>
            <a:ext cx="5157223" cy="1486063"/>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46" name="Rounded Rectangle 45">
            <a:extLst>
              <a:ext uri="{FF2B5EF4-FFF2-40B4-BE49-F238E27FC236}">
                <a16:creationId xmlns:a16="http://schemas.microsoft.com/office/drawing/2014/main" id="{2BFA5D8E-631B-2E8C-0402-AA8912DD3A4D}"/>
              </a:ext>
            </a:extLst>
          </p:cNvPr>
          <p:cNvSpPr/>
          <p:nvPr/>
        </p:nvSpPr>
        <p:spPr>
          <a:xfrm>
            <a:off x="1210864" y="4406510"/>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47" name="TextBox 46">
            <a:extLst>
              <a:ext uri="{FF2B5EF4-FFF2-40B4-BE49-F238E27FC236}">
                <a16:creationId xmlns:a16="http://schemas.microsoft.com/office/drawing/2014/main" id="{EA4381EE-C9FD-04C8-FEC2-14A3DF37A0FA}"/>
              </a:ext>
            </a:extLst>
          </p:cNvPr>
          <p:cNvSpPr txBox="1"/>
          <p:nvPr/>
        </p:nvSpPr>
        <p:spPr>
          <a:xfrm>
            <a:off x="2560863" y="4455722"/>
            <a:ext cx="166079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Solve for </a:t>
            </a:r>
            <a:r>
              <a:rPr lang="en-US" sz="1600" kern="0" dirty="0">
                <a:solidFill>
                  <a:srgbClr val="DEE2E6">
                    <a:lumMod val="10000"/>
                  </a:srgbClr>
                </a:solidFill>
                <a:latin typeface="Cambria" panose="02040503050406030204" pitchFamily="18" charset="0"/>
                <a:cs typeface="Arial"/>
                <a:sym typeface="Arial"/>
              </a:rPr>
              <a:t>𝛼</a:t>
            </a:r>
            <a:r>
              <a:rPr lang="en-US" sz="1600" kern="0" baseline="-25000" dirty="0">
                <a:solidFill>
                  <a:srgbClr val="DEE2E6">
                    <a:lumMod val="10000"/>
                  </a:srgbClr>
                </a:solidFill>
                <a:latin typeface="Cambria" panose="02040503050406030204" pitchFamily="18" charset="0"/>
                <a:cs typeface="Arial"/>
                <a:sym typeface="Arial"/>
              </a:rPr>
              <a:t>calc</a:t>
            </a:r>
            <a:endParaRPr lang="en-US" sz="1600" kern="0" dirty="0">
              <a:solidFill>
                <a:srgbClr val="DEE2E6">
                  <a:lumMod val="10000"/>
                </a:srgbClr>
              </a:solidFill>
              <a:latin typeface="Lato" panose="020F0502020204030203" pitchFamily="34" charset="0"/>
              <a:cs typeface="Arial"/>
              <a:sym typeface="Arial"/>
            </a:endParaRPr>
          </a:p>
        </p:txBody>
      </p:sp>
      <p:pic>
        <p:nvPicPr>
          <p:cNvPr id="37924" name="Picture 36">
            <a:extLst>
              <a:ext uri="{FF2B5EF4-FFF2-40B4-BE49-F238E27FC236}">
                <a16:creationId xmlns:a16="http://schemas.microsoft.com/office/drawing/2014/main" id="{86F3784E-CB9D-F475-BB02-DD71868B02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2236" y="5022158"/>
            <a:ext cx="3938597" cy="96219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F893142B-CA15-9318-1447-3B99D31834C5}"/>
              </a:ext>
            </a:extLst>
          </p:cNvPr>
          <p:cNvSpPr txBox="1"/>
          <p:nvPr/>
        </p:nvSpPr>
        <p:spPr>
          <a:xfrm>
            <a:off x="1770313" y="5411569"/>
            <a:ext cx="497620" cy="307777"/>
          </a:xfrm>
          <a:prstGeom prst="rect">
            <a:avLst/>
          </a:prstGeom>
          <a:noFill/>
        </p:spPr>
        <p:txBody>
          <a:bodyPr wrap="square">
            <a:spAutoFit/>
          </a:bodyPr>
          <a:lstStyle/>
          <a:p>
            <a:pPr defTabSz="1219170">
              <a:buClr>
                <a:srgbClr val="000000"/>
              </a:buClr>
            </a:pPr>
            <a:r>
              <a:rPr lang="en-US" sz="1400" i="1" kern="0" dirty="0">
                <a:solidFill>
                  <a:srgbClr val="DEE2E6">
                    <a:lumMod val="10000"/>
                  </a:srgbClr>
                </a:solidFill>
                <a:latin typeface="Cambria" panose="02040503050406030204" pitchFamily="18" charset="0"/>
                <a:cs typeface="Arial"/>
                <a:sym typeface="Arial"/>
              </a:rPr>
              <a:t>,cd</a:t>
            </a:r>
          </a:p>
        </p:txBody>
      </p:sp>
      <p:sp>
        <p:nvSpPr>
          <p:cNvPr id="50" name="TextBox 49">
            <a:extLst>
              <a:ext uri="{FF2B5EF4-FFF2-40B4-BE49-F238E27FC236}">
                <a16:creationId xmlns:a16="http://schemas.microsoft.com/office/drawing/2014/main" id="{9CFCE3E5-17E5-37AA-FE72-2DACD065930B}"/>
              </a:ext>
            </a:extLst>
          </p:cNvPr>
          <p:cNvSpPr txBox="1"/>
          <p:nvPr/>
        </p:nvSpPr>
        <p:spPr>
          <a:xfrm>
            <a:off x="809169" y="1331338"/>
            <a:ext cx="660780" cy="307777"/>
          </a:xfrm>
          <a:prstGeom prst="rect">
            <a:avLst/>
          </a:prstGeom>
          <a:noFill/>
        </p:spPr>
        <p:txBody>
          <a:bodyPr wrap="square">
            <a:spAutoFit/>
          </a:bodyPr>
          <a:lstStyle/>
          <a:p>
            <a:pPr defTabSz="1219170">
              <a:buClr>
                <a:srgbClr val="000000"/>
              </a:buClr>
            </a:pP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CD</a:t>
            </a:r>
          </a:p>
        </p:txBody>
      </p:sp>
      <p:sp>
        <p:nvSpPr>
          <p:cNvPr id="51" name="TextBox 50">
            <a:extLst>
              <a:ext uri="{FF2B5EF4-FFF2-40B4-BE49-F238E27FC236}">
                <a16:creationId xmlns:a16="http://schemas.microsoft.com/office/drawing/2014/main" id="{22173817-041C-66B3-1402-9CB361645A7C}"/>
              </a:ext>
            </a:extLst>
          </p:cNvPr>
          <p:cNvSpPr txBox="1"/>
          <p:nvPr/>
        </p:nvSpPr>
        <p:spPr>
          <a:xfrm>
            <a:off x="767552" y="2273304"/>
            <a:ext cx="881429" cy="307777"/>
          </a:xfrm>
          <a:prstGeom prst="rect">
            <a:avLst/>
          </a:prstGeom>
          <a:noFill/>
        </p:spPr>
        <p:txBody>
          <a:bodyPr wrap="square">
            <a:spAutoFit/>
          </a:bodyPr>
          <a:lstStyle/>
          <a:p>
            <a:pPr defTabSz="1219170">
              <a:buClr>
                <a:srgbClr val="000000"/>
              </a:buClr>
            </a:pPr>
            <a:r>
              <a:rPr lang="en-US" sz="1400"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Vasc</a:t>
            </a: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a:t>
            </a:r>
          </a:p>
        </p:txBody>
      </p:sp>
      <p:cxnSp>
        <p:nvCxnSpPr>
          <p:cNvPr id="63" name="Straight Arrow Connector 62">
            <a:extLst>
              <a:ext uri="{FF2B5EF4-FFF2-40B4-BE49-F238E27FC236}">
                <a16:creationId xmlns:a16="http://schemas.microsoft.com/office/drawing/2014/main" id="{57CCAD17-EC4F-1413-6AC5-6F80E3AEB5EA}"/>
              </a:ext>
            </a:extLst>
          </p:cNvPr>
          <p:cNvCxnSpPr>
            <a:cxnSpLocks/>
            <a:stCxn id="21" idx="2"/>
          </p:cNvCxnSpPr>
          <p:nvPr/>
        </p:nvCxnSpPr>
        <p:spPr>
          <a:xfrm>
            <a:off x="3210387" y="3662716"/>
            <a:ext cx="0" cy="733449"/>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451E949-EC7B-D3A1-3229-4563FE21159D}"/>
              </a:ext>
            </a:extLst>
          </p:cNvPr>
          <p:cNvSpPr txBox="1"/>
          <p:nvPr/>
        </p:nvSpPr>
        <p:spPr>
          <a:xfrm>
            <a:off x="6208451" y="1875584"/>
            <a:ext cx="5532445" cy="666977"/>
          </a:xfrm>
          <a:prstGeom prst="rect">
            <a:avLst/>
          </a:prstGeom>
          <a:noFill/>
        </p:spPr>
        <p:txBody>
          <a:bodyPr wrap="square">
            <a:spAutoFit/>
          </a:bodyPr>
          <a:lstStyle/>
          <a:p>
            <a:pPr marL="457189" indent="-457189" defTabSz="1219170">
              <a:spcAft>
                <a:spcPts val="800"/>
              </a:spcAft>
              <a:buClr>
                <a:srgbClr val="000000"/>
              </a:buClr>
              <a:buFont typeface="Arial" panose="020B0604020202020204" pitchFamily="34" charset="0"/>
              <a:buChar char="•"/>
            </a:pP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867" i="1"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x,t</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a:t>
            </a:r>
            <a:r>
              <a:rPr lang="en-US" sz="1867"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realistic</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outcome of a standard dose </a:t>
            </a:r>
          </a:p>
        </p:txBody>
      </p:sp>
      <p:sp>
        <p:nvSpPr>
          <p:cNvPr id="16" name="TextBox 15">
            <a:extLst>
              <a:ext uri="{FF2B5EF4-FFF2-40B4-BE49-F238E27FC236}">
                <a16:creationId xmlns:a16="http://schemas.microsoft.com/office/drawing/2014/main" id="{03736AC0-049B-2405-D2E6-9DD8E6E861E6}"/>
              </a:ext>
            </a:extLst>
          </p:cNvPr>
          <p:cNvSpPr txBox="1"/>
          <p:nvPr/>
        </p:nvSpPr>
        <p:spPr>
          <a:xfrm>
            <a:off x="6208451" y="4825054"/>
            <a:ext cx="5677816" cy="769570"/>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kern="0" dirty="0">
                <a:solidFill>
                  <a:srgbClr val="DEE2E6">
                    <a:lumMod val="10000"/>
                  </a:srgbClr>
                </a:solidFill>
                <a:latin typeface="Cambria" panose="02040503050406030204" pitchFamily="18" charset="0"/>
                <a:cs typeface="Arial"/>
                <a:sym typeface="Arial"/>
              </a:rPr>
              <a:t>𝛼</a:t>
            </a:r>
            <a:r>
              <a:rPr lang="en-US" sz="1867" kern="0" baseline="-25000" dirty="0">
                <a:solidFill>
                  <a:srgbClr val="DEE2E6">
                    <a:lumMod val="10000"/>
                  </a:srgbClr>
                </a:solidFill>
                <a:latin typeface="Cambria" panose="02040503050406030204" pitchFamily="18" charset="0"/>
                <a:cs typeface="Arial"/>
                <a:sym typeface="Arial"/>
              </a:rPr>
              <a:t>calc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new map of local resistance</a:t>
            </a:r>
          </a:p>
          <a:p>
            <a:pPr marL="380990" indent="-380990" defTabSz="1219170">
              <a:spcAft>
                <a:spcPts val="800"/>
              </a:spcAft>
              <a:buClr>
                <a:srgbClr val="000000"/>
              </a:buClr>
              <a:buFont typeface="Arial" panose="020B0604020202020204" pitchFamily="34" charset="0"/>
              <a:buChar char="•"/>
            </a:pP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Quantifies biological resistant areas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3EE9B78-0778-DCB7-D8A8-FE4B385D54CB}"/>
                  </a:ext>
                </a:extLst>
              </p:cNvPr>
              <p:cNvSpPr txBox="1"/>
              <p:nvPr/>
            </p:nvSpPr>
            <p:spPr>
              <a:xfrm>
                <a:off x="10096844" y="102164"/>
                <a:ext cx="2031696" cy="379656"/>
              </a:xfrm>
              <a:prstGeom prst="rect">
                <a:avLst/>
              </a:prstGeom>
              <a:noFill/>
            </p:spPr>
            <p:txBody>
              <a:bodyPr wrap="square">
                <a:spAutoFit/>
              </a:bodyPr>
              <a:lstStyle/>
              <a:p>
                <a:pPr algn="r" defTabSz="1219170">
                  <a:buClr>
                    <a:srgbClr val="000000"/>
                  </a:buClr>
                </a:pPr>
                <a14:m>
                  <m:oMath xmlns:m="http://schemas.openxmlformats.org/officeDocument/2006/math">
                    <m:r>
                      <a:rPr lang="en-US" sz="1867" i="1" kern="0">
                        <a:solidFill>
                          <a:srgbClr val="DEE2E6">
                            <a:lumMod val="10000"/>
                          </a:srgbClr>
                        </a:solidFill>
                        <a:latin typeface="Cambria Math" panose="02040503050406030204" pitchFamily="18" charset="0"/>
                        <a:sym typeface="Arial"/>
                      </a:rPr>
                      <m:t>𝐴</m:t>
                    </m:r>
                    <m:r>
                      <a:rPr lang="en-US" sz="1867" i="1" kern="0">
                        <a:solidFill>
                          <a:srgbClr val="DEE2E6">
                            <a:lumMod val="10000"/>
                          </a:srgbClr>
                        </a:solidFill>
                        <a:latin typeface="Cambria Math" panose="02040503050406030204" pitchFamily="18" charset="0"/>
                        <a:ea typeface="Cambria Math" panose="02040503050406030204" pitchFamily="18" charset="0"/>
                        <a:sym typeface="Arial"/>
                      </a:rPr>
                      <m:t>𝛽</m:t>
                    </m:r>
                    <m:r>
                      <a:rPr lang="en-US" sz="1867" kern="0">
                        <a:solidFill>
                          <a:srgbClr val="DEE2E6">
                            <a:lumMod val="10000"/>
                          </a:srgbClr>
                        </a:solidFill>
                        <a:latin typeface="Cambria Math" panose="02040503050406030204" pitchFamily="18" charset="0"/>
                        <a:ea typeface="Cambria Math" panose="02040503050406030204" pitchFamily="18" charset="0"/>
                        <a:sym typeface="Arial"/>
                      </a:rPr>
                      <m:t>=10</m:t>
                    </m:r>
                  </m:oMath>
                </a14:m>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Gy</a:t>
                </a:r>
              </a:p>
            </p:txBody>
          </p:sp>
        </mc:Choice>
        <mc:Fallback xmlns="">
          <p:sp>
            <p:nvSpPr>
              <p:cNvPr id="19" name="TextBox 18">
                <a:extLst>
                  <a:ext uri="{FF2B5EF4-FFF2-40B4-BE49-F238E27FC236}">
                    <a16:creationId xmlns:a16="http://schemas.microsoft.com/office/drawing/2014/main" id="{D3EE9B78-0778-DCB7-D8A8-FE4B385D54CB}"/>
                  </a:ext>
                </a:extLst>
              </p:cNvPr>
              <p:cNvSpPr txBox="1">
                <a:spLocks noRot="1" noChangeAspect="1" noMove="1" noResize="1" noEditPoints="1" noAdjustHandles="1" noChangeArrowheads="1" noChangeShapeType="1" noTextEdit="1"/>
              </p:cNvSpPr>
              <p:nvPr/>
            </p:nvSpPr>
            <p:spPr>
              <a:xfrm>
                <a:off x="10096844" y="102164"/>
                <a:ext cx="2031696" cy="379656"/>
              </a:xfrm>
              <a:prstGeom prst="rect">
                <a:avLst/>
              </a:prstGeom>
              <a:blipFill>
                <a:blip r:embed="rId7"/>
                <a:stretch>
                  <a:fillRect t="-10000" r="-2469" b="-26667"/>
                </a:stretch>
              </a:blipFill>
            </p:spPr>
            <p:txBody>
              <a:bodyPr/>
              <a:lstStyle/>
              <a:p>
                <a:r>
                  <a:rPr lang="en-US">
                    <a:noFill/>
                  </a:rPr>
                  <a:t> </a:t>
                </a:r>
              </a:p>
            </p:txBody>
          </p:sp>
        </mc:Fallback>
      </mc:AlternateContent>
    </p:spTree>
    <p:extLst>
      <p:ext uri="{BB962C8B-B14F-4D97-AF65-F5344CB8AC3E}">
        <p14:creationId xmlns:p14="http://schemas.microsoft.com/office/powerpoint/2010/main" val="189361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9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9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9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P spid="29" grpId="0" animBg="1"/>
      <p:bldP spid="23" grpId="0"/>
      <p:bldP spid="45" grpId="0" animBg="1"/>
      <p:bldP spid="46" grpId="0" animBg="1"/>
      <p:bldP spid="47" grpId="0"/>
      <p:bldP spid="48" grpId="0"/>
      <p:bldP spid="50" grpId="0"/>
      <p:bldP spid="5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B00A426-82B2-BE6E-B7D5-D1A592D3A2B4}"/>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CF31C241-0612-981F-BFEA-C35B48058EDF}"/>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Dose calculation math review </a:t>
            </a:r>
            <a:endParaRPr b="1" dirty="0">
              <a:solidFill>
                <a:schemeClr val="dk2"/>
              </a:solidFill>
            </a:endParaRPr>
          </a:p>
        </p:txBody>
      </p:sp>
      <p:sp>
        <p:nvSpPr>
          <p:cNvPr id="45" name="Rounded Rectangle 44">
            <a:extLst>
              <a:ext uri="{FF2B5EF4-FFF2-40B4-BE49-F238E27FC236}">
                <a16:creationId xmlns:a16="http://schemas.microsoft.com/office/drawing/2014/main" id="{494FE8EF-E2EA-74CF-04E8-E3574173521B}"/>
              </a:ext>
            </a:extLst>
          </p:cNvPr>
          <p:cNvSpPr/>
          <p:nvPr/>
        </p:nvSpPr>
        <p:spPr>
          <a:xfrm>
            <a:off x="707130" y="1602933"/>
            <a:ext cx="5157223" cy="1486063"/>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46" name="Rounded Rectangle 45">
            <a:extLst>
              <a:ext uri="{FF2B5EF4-FFF2-40B4-BE49-F238E27FC236}">
                <a16:creationId xmlns:a16="http://schemas.microsoft.com/office/drawing/2014/main" id="{8328D6A1-965F-DF97-F44D-816C181FAEE8}"/>
              </a:ext>
            </a:extLst>
          </p:cNvPr>
          <p:cNvSpPr/>
          <p:nvPr/>
        </p:nvSpPr>
        <p:spPr>
          <a:xfrm>
            <a:off x="1199296" y="1448361"/>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47" name="TextBox 46">
            <a:extLst>
              <a:ext uri="{FF2B5EF4-FFF2-40B4-BE49-F238E27FC236}">
                <a16:creationId xmlns:a16="http://schemas.microsoft.com/office/drawing/2014/main" id="{3DE919B4-CA15-3EFA-E602-EBF72765504D}"/>
              </a:ext>
            </a:extLst>
          </p:cNvPr>
          <p:cNvSpPr txBox="1"/>
          <p:nvPr/>
        </p:nvSpPr>
        <p:spPr>
          <a:xfrm>
            <a:off x="2549295" y="1497573"/>
            <a:ext cx="166079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From last slide</a:t>
            </a:r>
          </a:p>
        </p:txBody>
      </p:sp>
      <p:pic>
        <p:nvPicPr>
          <p:cNvPr id="37924" name="Picture 36">
            <a:extLst>
              <a:ext uri="{FF2B5EF4-FFF2-40B4-BE49-F238E27FC236}">
                <a16:creationId xmlns:a16="http://schemas.microsoft.com/office/drawing/2014/main" id="{2FCBA8FE-CB62-83E6-6976-D4F763A74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668" y="2064009"/>
            <a:ext cx="3938597" cy="96219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CAB1F3EA-26A3-8422-27EA-A46F76800808}"/>
              </a:ext>
            </a:extLst>
          </p:cNvPr>
          <p:cNvSpPr txBox="1"/>
          <p:nvPr/>
        </p:nvSpPr>
        <p:spPr>
          <a:xfrm>
            <a:off x="1758745" y="2453420"/>
            <a:ext cx="497620" cy="307777"/>
          </a:xfrm>
          <a:prstGeom prst="rect">
            <a:avLst/>
          </a:prstGeom>
          <a:noFill/>
        </p:spPr>
        <p:txBody>
          <a:bodyPr wrap="square">
            <a:spAutoFit/>
          </a:bodyPr>
          <a:lstStyle/>
          <a:p>
            <a:pPr defTabSz="1219170">
              <a:buClr>
                <a:srgbClr val="000000"/>
              </a:buClr>
            </a:pPr>
            <a:r>
              <a:rPr lang="en-US" sz="1400" i="1" kern="0" dirty="0">
                <a:solidFill>
                  <a:srgbClr val="DEE2E6">
                    <a:lumMod val="10000"/>
                  </a:srgbClr>
                </a:solidFill>
                <a:latin typeface="Cambria" panose="02040503050406030204" pitchFamily="18" charset="0"/>
                <a:cs typeface="Arial"/>
                <a:sym typeface="Arial"/>
              </a:rPr>
              <a:t>,cd</a:t>
            </a:r>
          </a:p>
        </p:txBody>
      </p:sp>
      <p:sp>
        <p:nvSpPr>
          <p:cNvPr id="52" name="Rounded Rectangle 51">
            <a:extLst>
              <a:ext uri="{FF2B5EF4-FFF2-40B4-BE49-F238E27FC236}">
                <a16:creationId xmlns:a16="http://schemas.microsoft.com/office/drawing/2014/main" id="{8B38D555-2BA4-F5E1-5237-E1A40ED7E0EB}"/>
              </a:ext>
            </a:extLst>
          </p:cNvPr>
          <p:cNvSpPr/>
          <p:nvPr/>
        </p:nvSpPr>
        <p:spPr>
          <a:xfrm>
            <a:off x="369735" y="4407337"/>
            <a:ext cx="5812300" cy="129834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53" name="Rounded Rectangle 52">
            <a:extLst>
              <a:ext uri="{FF2B5EF4-FFF2-40B4-BE49-F238E27FC236}">
                <a16:creationId xmlns:a16="http://schemas.microsoft.com/office/drawing/2014/main" id="{4713DB21-B1AC-E34E-695A-AC50F46808AF}"/>
              </a:ext>
            </a:extLst>
          </p:cNvPr>
          <p:cNvSpPr/>
          <p:nvPr/>
        </p:nvSpPr>
        <p:spPr>
          <a:xfrm>
            <a:off x="1188186" y="4252550"/>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54" name="TextBox 53">
            <a:extLst>
              <a:ext uri="{FF2B5EF4-FFF2-40B4-BE49-F238E27FC236}">
                <a16:creationId xmlns:a16="http://schemas.microsoft.com/office/drawing/2014/main" id="{2FA76EE5-6D12-DA48-62FB-8720056E71CD}"/>
              </a:ext>
            </a:extLst>
          </p:cNvPr>
          <p:cNvSpPr txBox="1"/>
          <p:nvPr/>
        </p:nvSpPr>
        <p:spPr>
          <a:xfrm>
            <a:off x="1671828" y="4301676"/>
            <a:ext cx="443209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Solve for personalized dose boost</a:t>
            </a:r>
          </a:p>
        </p:txBody>
      </p:sp>
      <p:pic>
        <p:nvPicPr>
          <p:cNvPr id="37928" name="Picture 40">
            <a:extLst>
              <a:ext uri="{FF2B5EF4-FFF2-40B4-BE49-F238E27FC236}">
                <a16:creationId xmlns:a16="http://schemas.microsoft.com/office/drawing/2014/main" id="{890B008D-DAC9-1D12-B606-CAA8338C87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56"/>
          <a:stretch/>
        </p:blipFill>
        <p:spPr bwMode="auto">
          <a:xfrm>
            <a:off x="1532404" y="4842501"/>
            <a:ext cx="5117789" cy="70948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CF009963-5B8E-31DE-04B0-07CECD82CAB5}"/>
              </a:ext>
            </a:extLst>
          </p:cNvPr>
          <p:cNvSpPr txBox="1"/>
          <p:nvPr/>
        </p:nvSpPr>
        <p:spPr>
          <a:xfrm>
            <a:off x="2767151" y="5253169"/>
            <a:ext cx="497620" cy="307777"/>
          </a:xfrm>
          <a:prstGeom prst="rect">
            <a:avLst/>
          </a:prstGeom>
          <a:noFill/>
        </p:spPr>
        <p:txBody>
          <a:bodyPr wrap="square">
            <a:spAutoFit/>
          </a:bodyPr>
          <a:lstStyle/>
          <a:p>
            <a:pPr defTabSz="1219170">
              <a:buClr>
                <a:srgbClr val="000000"/>
              </a:buClr>
            </a:pPr>
            <a:r>
              <a:rPr lang="en-US" sz="1400" i="1" kern="0" dirty="0">
                <a:solidFill>
                  <a:srgbClr val="DEE2E6">
                    <a:lumMod val="10000"/>
                  </a:srgbClr>
                </a:solidFill>
                <a:latin typeface="Cambria" panose="02040503050406030204" pitchFamily="18" charset="0"/>
                <a:cs typeface="Arial"/>
                <a:sym typeface="Arial"/>
              </a:rPr>
              <a:t>,cd</a:t>
            </a:r>
          </a:p>
        </p:txBody>
      </p:sp>
      <p:cxnSp>
        <p:nvCxnSpPr>
          <p:cNvPr id="128" name="Straight Arrow Connector 127">
            <a:extLst>
              <a:ext uri="{FF2B5EF4-FFF2-40B4-BE49-F238E27FC236}">
                <a16:creationId xmlns:a16="http://schemas.microsoft.com/office/drawing/2014/main" id="{6B315223-F4D8-D869-0564-459403B49953}"/>
              </a:ext>
            </a:extLst>
          </p:cNvPr>
          <p:cNvCxnSpPr>
            <a:cxnSpLocks/>
            <a:stCxn id="45" idx="2"/>
            <a:endCxn id="53" idx="0"/>
          </p:cNvCxnSpPr>
          <p:nvPr/>
        </p:nvCxnSpPr>
        <p:spPr>
          <a:xfrm flipH="1">
            <a:off x="3274631" y="3088995"/>
            <a:ext cx="11111" cy="1163555"/>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FC404C7-5DCB-D1E0-34F1-0FC86999F2B5}"/>
              </a:ext>
            </a:extLst>
          </p:cNvPr>
          <p:cNvSpPr txBox="1"/>
          <p:nvPr/>
        </p:nvSpPr>
        <p:spPr>
          <a:xfrm>
            <a:off x="727070" y="4940059"/>
            <a:ext cx="841373" cy="379656"/>
          </a:xfrm>
          <a:prstGeom prst="rect">
            <a:avLst/>
          </a:prstGeom>
          <a:noFill/>
        </p:spPr>
        <p:txBody>
          <a:bodyPr wrap="square">
            <a:spAutoFit/>
          </a:bodyPr>
          <a:lstStyle/>
          <a:p>
            <a:pPr defTabSz="1219170">
              <a:buClr>
                <a:srgbClr val="000000"/>
              </a:buClr>
            </a:pPr>
            <a:r>
              <a:rPr lang="en-US" sz="1867" i="1" kern="0" dirty="0" err="1">
                <a:solidFill>
                  <a:srgbClr val="DEE2E6">
                    <a:lumMod val="10000"/>
                  </a:srgbClr>
                </a:solidFill>
                <a:latin typeface="Cambria" panose="02040503050406030204" pitchFamily="18" charset="0"/>
                <a:cs typeface="Arial"/>
                <a:sym typeface="Arial"/>
              </a:rPr>
              <a:t>SF</a:t>
            </a:r>
            <a:r>
              <a:rPr lang="en-US" sz="1867" i="1" kern="0" baseline="-25000" dirty="0" err="1">
                <a:solidFill>
                  <a:srgbClr val="DEE2E6">
                    <a:lumMod val="10000"/>
                  </a:srgbClr>
                </a:solidFill>
                <a:latin typeface="Cambria" panose="02040503050406030204" pitchFamily="18" charset="0"/>
                <a:cs typeface="Arial"/>
                <a:sym typeface="Arial"/>
              </a:rPr>
              <a:t>orig</a:t>
            </a:r>
            <a:endParaRPr lang="en-US" sz="1867" kern="0" dirty="0">
              <a:solidFill>
                <a:srgbClr val="000000"/>
              </a:solidFill>
              <a:latin typeface="Arial"/>
              <a:cs typeface="Arial"/>
              <a:sym typeface="Arial"/>
            </a:endParaRPr>
          </a:p>
        </p:txBody>
      </p:sp>
      <p:sp>
        <p:nvSpPr>
          <p:cNvPr id="7" name="TextBox 6">
            <a:extLst>
              <a:ext uri="{FF2B5EF4-FFF2-40B4-BE49-F238E27FC236}">
                <a16:creationId xmlns:a16="http://schemas.microsoft.com/office/drawing/2014/main" id="{777AA09D-AA02-0222-754E-1B510016D576}"/>
              </a:ext>
            </a:extLst>
          </p:cNvPr>
          <p:cNvSpPr txBox="1"/>
          <p:nvPr/>
        </p:nvSpPr>
        <p:spPr>
          <a:xfrm>
            <a:off x="6482172" y="4330947"/>
            <a:ext cx="5130875" cy="1344214"/>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Dose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calculate the extra dose needed to overcome its specific local resistance</a:t>
            </a:r>
          </a:p>
          <a:p>
            <a:pPr marL="380990" indent="-380990" defTabSz="1219170">
              <a:spcAft>
                <a:spcPts val="800"/>
              </a:spcAft>
              <a:buClr>
                <a:srgbClr val="000000"/>
              </a:buClr>
              <a:buFont typeface="Arial" panose="020B0604020202020204" pitchFamily="34" charset="0"/>
              <a:buChar char="•"/>
            </a:pP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Achieve ideal </a:t>
            </a: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desired biological dose effect</a:t>
            </a:r>
            <a:endPar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12" name="TextBox 11">
            <a:extLst>
              <a:ext uri="{FF2B5EF4-FFF2-40B4-BE49-F238E27FC236}">
                <a16:creationId xmlns:a16="http://schemas.microsoft.com/office/drawing/2014/main" id="{56760D3D-919F-EE5C-9FF6-AB9E5475710C}"/>
              </a:ext>
            </a:extLst>
          </p:cNvPr>
          <p:cNvSpPr txBox="1"/>
          <p:nvPr/>
        </p:nvSpPr>
        <p:spPr>
          <a:xfrm>
            <a:off x="6482172" y="2134738"/>
            <a:ext cx="6169152" cy="379656"/>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kern="0" dirty="0">
                <a:solidFill>
                  <a:srgbClr val="DEE2E6">
                    <a:lumMod val="10000"/>
                  </a:srgbClr>
                </a:solidFill>
                <a:latin typeface="Cambria" panose="02040503050406030204" pitchFamily="18" charset="0"/>
                <a:cs typeface="Arial"/>
                <a:sym typeface="Arial"/>
              </a:rPr>
              <a:t>𝛼</a:t>
            </a:r>
            <a:r>
              <a:rPr lang="en-US" sz="1867" kern="0" baseline="-25000" dirty="0">
                <a:solidFill>
                  <a:srgbClr val="DEE2E6">
                    <a:lumMod val="10000"/>
                  </a:srgbClr>
                </a:solidFill>
                <a:latin typeface="Cambria" panose="02040503050406030204" pitchFamily="18" charset="0"/>
                <a:cs typeface="Arial"/>
                <a:sym typeface="Arial"/>
              </a:rPr>
              <a:t>calc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new map of local resistance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622E775-C92A-A4A3-F209-25A18F5E1238}"/>
                  </a:ext>
                </a:extLst>
              </p:cNvPr>
              <p:cNvSpPr txBox="1"/>
              <p:nvPr/>
            </p:nvSpPr>
            <p:spPr>
              <a:xfrm>
                <a:off x="10096844" y="102164"/>
                <a:ext cx="2031696" cy="379656"/>
              </a:xfrm>
              <a:prstGeom prst="rect">
                <a:avLst/>
              </a:prstGeom>
              <a:noFill/>
            </p:spPr>
            <p:txBody>
              <a:bodyPr wrap="square">
                <a:spAutoFit/>
              </a:bodyPr>
              <a:lstStyle/>
              <a:p>
                <a:pPr algn="r" defTabSz="1219170">
                  <a:buClr>
                    <a:srgbClr val="000000"/>
                  </a:buClr>
                </a:pPr>
                <a14:m>
                  <m:oMath xmlns:m="http://schemas.openxmlformats.org/officeDocument/2006/math">
                    <m:r>
                      <a:rPr lang="en-US" sz="1867" i="1" kern="0">
                        <a:solidFill>
                          <a:srgbClr val="DEE2E6">
                            <a:lumMod val="10000"/>
                          </a:srgbClr>
                        </a:solidFill>
                        <a:latin typeface="Cambria Math" panose="02040503050406030204" pitchFamily="18" charset="0"/>
                        <a:sym typeface="Arial"/>
                      </a:rPr>
                      <m:t>𝐴</m:t>
                    </m:r>
                    <m:r>
                      <a:rPr lang="en-US" sz="1867" i="1" kern="0">
                        <a:solidFill>
                          <a:srgbClr val="DEE2E6">
                            <a:lumMod val="10000"/>
                          </a:srgbClr>
                        </a:solidFill>
                        <a:latin typeface="Cambria Math" panose="02040503050406030204" pitchFamily="18" charset="0"/>
                        <a:ea typeface="Cambria Math" panose="02040503050406030204" pitchFamily="18" charset="0"/>
                        <a:sym typeface="Arial"/>
                      </a:rPr>
                      <m:t>𝛽</m:t>
                    </m:r>
                    <m:r>
                      <a:rPr lang="en-US" sz="1867" kern="0">
                        <a:solidFill>
                          <a:srgbClr val="DEE2E6">
                            <a:lumMod val="10000"/>
                          </a:srgbClr>
                        </a:solidFill>
                        <a:latin typeface="Cambria Math" panose="02040503050406030204" pitchFamily="18" charset="0"/>
                        <a:ea typeface="Cambria Math" panose="02040503050406030204" pitchFamily="18" charset="0"/>
                        <a:sym typeface="Arial"/>
                      </a:rPr>
                      <m:t>=10</m:t>
                    </m:r>
                  </m:oMath>
                </a14:m>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Gy</a:t>
                </a:r>
              </a:p>
            </p:txBody>
          </p:sp>
        </mc:Choice>
        <mc:Fallback xmlns="">
          <p:sp>
            <p:nvSpPr>
              <p:cNvPr id="14" name="TextBox 13">
                <a:extLst>
                  <a:ext uri="{FF2B5EF4-FFF2-40B4-BE49-F238E27FC236}">
                    <a16:creationId xmlns:a16="http://schemas.microsoft.com/office/drawing/2014/main" id="{3622E775-C92A-A4A3-F209-25A18F5E1238}"/>
                  </a:ext>
                </a:extLst>
              </p:cNvPr>
              <p:cNvSpPr txBox="1">
                <a:spLocks noRot="1" noChangeAspect="1" noMove="1" noResize="1" noEditPoints="1" noAdjustHandles="1" noChangeArrowheads="1" noChangeShapeType="1" noTextEdit="1"/>
              </p:cNvSpPr>
              <p:nvPr/>
            </p:nvSpPr>
            <p:spPr>
              <a:xfrm>
                <a:off x="10096844" y="102164"/>
                <a:ext cx="2031696" cy="379656"/>
              </a:xfrm>
              <a:prstGeom prst="rect">
                <a:avLst/>
              </a:prstGeom>
              <a:blipFill>
                <a:blip r:embed="rId5"/>
                <a:stretch>
                  <a:fillRect t="-10000" r="-2469" b="-26667"/>
                </a:stretch>
              </a:blipFill>
            </p:spPr>
            <p:txBody>
              <a:bodyPr/>
              <a:lstStyle/>
              <a:p>
                <a:r>
                  <a:rPr lang="en-US">
                    <a:noFill/>
                  </a:rPr>
                  <a:t> </a:t>
                </a:r>
              </a:p>
            </p:txBody>
          </p:sp>
        </mc:Fallback>
      </mc:AlternateContent>
    </p:spTree>
    <p:extLst>
      <p:ext uri="{BB962C8B-B14F-4D97-AF65-F5344CB8AC3E}">
        <p14:creationId xmlns:p14="http://schemas.microsoft.com/office/powerpoint/2010/main" val="404948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9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9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p:bldP spid="48" grpId="0"/>
      <p:bldP spid="52" grpId="0" animBg="1"/>
      <p:bldP spid="53" grpId="0" animBg="1"/>
      <p:bldP spid="54" grpId="0"/>
      <p:bldP spid="5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30FAEDC4-A0D6-5A20-97BE-5AF604E3CE6B}"/>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A49DB4A6-12BB-9A8F-A7BE-066D40FCDD1F}"/>
              </a:ext>
            </a:extLst>
          </p:cNvPr>
          <p:cNvSpPr/>
          <p:nvPr/>
        </p:nvSpPr>
        <p:spPr>
          <a:xfrm>
            <a:off x="5915267" y="1296735"/>
            <a:ext cx="6165952" cy="1235141"/>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US" sz="1867" kern="0" dirty="0">
              <a:solidFill>
                <a:srgbClr val="FFFFFF"/>
              </a:solidFill>
              <a:latin typeface="Arial"/>
              <a:sym typeface="Arial"/>
            </a:endParaRPr>
          </a:p>
        </p:txBody>
      </p:sp>
      <p:sp>
        <p:nvSpPr>
          <p:cNvPr id="9" name="Rounded Rectangle 8">
            <a:extLst>
              <a:ext uri="{FF2B5EF4-FFF2-40B4-BE49-F238E27FC236}">
                <a16:creationId xmlns:a16="http://schemas.microsoft.com/office/drawing/2014/main" id="{576FC7BF-D12E-0537-0E17-6CF362E08518}"/>
              </a:ext>
            </a:extLst>
          </p:cNvPr>
          <p:cNvSpPr/>
          <p:nvPr/>
        </p:nvSpPr>
        <p:spPr>
          <a:xfrm>
            <a:off x="305732" y="1219201"/>
            <a:ext cx="4574675" cy="138406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US" sz="1867" kern="0">
              <a:solidFill>
                <a:srgbClr val="FFFFFF"/>
              </a:solidFill>
              <a:latin typeface="Arial"/>
              <a:sym typeface="Arial"/>
            </a:endParaRPr>
          </a:p>
        </p:txBody>
      </p:sp>
      <p:sp>
        <p:nvSpPr>
          <p:cNvPr id="157" name="Google Shape;157;p27">
            <a:extLst>
              <a:ext uri="{FF2B5EF4-FFF2-40B4-BE49-F238E27FC236}">
                <a16:creationId xmlns:a16="http://schemas.microsoft.com/office/drawing/2014/main" id="{B7C908B8-FCD2-4CBC-0478-105B78CF3793}"/>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Dose calculation summary </a:t>
            </a:r>
            <a:endParaRPr b="1" dirty="0">
              <a:solidFill>
                <a:schemeClr val="dk2"/>
              </a:solidFill>
            </a:endParaRPr>
          </a:p>
        </p:txBody>
      </p:sp>
      <p:pic>
        <p:nvPicPr>
          <p:cNvPr id="37910" name="Picture 22">
            <a:extLst>
              <a:ext uri="{FF2B5EF4-FFF2-40B4-BE49-F238E27FC236}">
                <a16:creationId xmlns:a16="http://schemas.microsoft.com/office/drawing/2014/main" id="{77D92EF4-5F56-4741-0AD1-70CF2EFADE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39"/>
          <a:stretch/>
        </p:blipFill>
        <p:spPr bwMode="auto">
          <a:xfrm>
            <a:off x="6460620" y="1615474"/>
            <a:ext cx="5982339" cy="72663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926D6E4D-25BD-152E-F05C-FCFB3CA59797}"/>
              </a:ext>
            </a:extLst>
          </p:cNvPr>
          <p:cNvCxnSpPr>
            <a:cxnSpLocks/>
            <a:stCxn id="9" idx="3"/>
            <a:endCxn id="11" idx="1"/>
          </p:cNvCxnSpPr>
          <p:nvPr/>
        </p:nvCxnSpPr>
        <p:spPr>
          <a:xfrm>
            <a:off x="4880407" y="1911233"/>
            <a:ext cx="1034860" cy="3072"/>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10E5E1F1-6329-8E46-E512-593B6E1ED666}"/>
              </a:ext>
            </a:extLst>
          </p:cNvPr>
          <p:cNvSpPr/>
          <p:nvPr/>
        </p:nvSpPr>
        <p:spPr>
          <a:xfrm>
            <a:off x="294176" y="3429001"/>
            <a:ext cx="4983377" cy="2559956"/>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US" sz="1867" kern="0">
              <a:solidFill>
                <a:srgbClr val="FFFFFF"/>
              </a:solidFill>
              <a:latin typeface="Arial"/>
              <a:sym typeface="Arial"/>
            </a:endParaRPr>
          </a:p>
        </p:txBody>
      </p:sp>
      <p:pic>
        <p:nvPicPr>
          <p:cNvPr id="37914" name="Picture 26">
            <a:extLst>
              <a:ext uri="{FF2B5EF4-FFF2-40B4-BE49-F238E27FC236}">
                <a16:creationId xmlns:a16="http://schemas.microsoft.com/office/drawing/2014/main" id="{F8B3EB0B-7487-9DA4-BA02-4F1680E72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604" y="3880128"/>
            <a:ext cx="4517421" cy="486251"/>
          </a:xfrm>
          <a:prstGeom prst="rect">
            <a:avLst/>
          </a:prstGeom>
          <a:noFill/>
          <a:extLst>
            <a:ext uri="{909E8E84-426E-40DD-AFC4-6F175D3DCCD1}">
              <a14:hiddenFill xmlns:a14="http://schemas.microsoft.com/office/drawing/2010/main">
                <a:solidFill>
                  <a:srgbClr val="FFFFFF"/>
                </a:solidFill>
              </a14:hiddenFill>
            </a:ext>
          </a:extLst>
        </p:spPr>
      </p:pic>
      <p:pic>
        <p:nvPicPr>
          <p:cNvPr id="37920" name="Picture 32">
            <a:extLst>
              <a:ext uri="{FF2B5EF4-FFF2-40B4-BE49-F238E27FC236}">
                <a16:creationId xmlns:a16="http://schemas.microsoft.com/office/drawing/2014/main" id="{E330F2D6-A4DE-F343-66C8-4C3D0AA937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765" y="4840326"/>
            <a:ext cx="4619391" cy="615117"/>
          </a:xfrm>
          <a:prstGeom prst="rect">
            <a:avLst/>
          </a:prstGeom>
          <a:noFill/>
          <a:extLst>
            <a:ext uri="{909E8E84-426E-40DD-AFC4-6F175D3DCCD1}">
              <a14:hiddenFill xmlns:a14="http://schemas.microsoft.com/office/drawing/2010/main">
                <a:solidFill>
                  <a:srgbClr val="FFFFFF"/>
                </a:solidFill>
              </a14:hiddenFill>
            </a:ext>
          </a:extLst>
        </p:spPr>
      </p:pic>
      <p:pic>
        <p:nvPicPr>
          <p:cNvPr id="37922" name="Picture 34">
            <a:extLst>
              <a:ext uri="{FF2B5EF4-FFF2-40B4-BE49-F238E27FC236}">
                <a16:creationId xmlns:a16="http://schemas.microsoft.com/office/drawing/2014/main" id="{EF10873B-FCE1-CF16-4249-8F531AA640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001" y="5574237"/>
            <a:ext cx="2621259" cy="25331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7EBBEB67-D56A-3BB6-3265-EDE5F99CC236}"/>
              </a:ext>
            </a:extLst>
          </p:cNvPr>
          <p:cNvSpPr txBox="1"/>
          <p:nvPr/>
        </p:nvSpPr>
        <p:spPr>
          <a:xfrm>
            <a:off x="2436834" y="4365974"/>
            <a:ext cx="471471"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or</a:t>
            </a:r>
            <a:endParaRPr lang="en-US" sz="1600" kern="0" dirty="0">
              <a:solidFill>
                <a:srgbClr val="000000"/>
              </a:solidFill>
              <a:latin typeface="Arial"/>
              <a:cs typeface="Arial"/>
              <a:sym typeface="Arial"/>
            </a:endParaRPr>
          </a:p>
        </p:txBody>
      </p:sp>
      <p:cxnSp>
        <p:nvCxnSpPr>
          <p:cNvPr id="26" name="Straight Connector 25">
            <a:extLst>
              <a:ext uri="{FF2B5EF4-FFF2-40B4-BE49-F238E27FC236}">
                <a16:creationId xmlns:a16="http://schemas.microsoft.com/office/drawing/2014/main" id="{BBE08DAC-105D-7D0A-6872-C955C794B9B6}"/>
              </a:ext>
            </a:extLst>
          </p:cNvPr>
          <p:cNvCxnSpPr/>
          <p:nvPr/>
        </p:nvCxnSpPr>
        <p:spPr>
          <a:xfrm>
            <a:off x="553257" y="4550639"/>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F624099B-4FE7-5A8C-C602-BCC5071EF40D}"/>
              </a:ext>
            </a:extLst>
          </p:cNvPr>
          <p:cNvSpPr/>
          <p:nvPr/>
        </p:nvSpPr>
        <p:spPr>
          <a:xfrm>
            <a:off x="954793" y="3225335"/>
            <a:ext cx="3512273"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p:cxnSp>
        <p:nvCxnSpPr>
          <p:cNvPr id="28" name="Straight Connector 27">
            <a:extLst>
              <a:ext uri="{FF2B5EF4-FFF2-40B4-BE49-F238E27FC236}">
                <a16:creationId xmlns:a16="http://schemas.microsoft.com/office/drawing/2014/main" id="{9D493B22-E746-75BE-63C0-9152CAFD0DC2}"/>
              </a:ext>
            </a:extLst>
          </p:cNvPr>
          <p:cNvCxnSpPr/>
          <p:nvPr/>
        </p:nvCxnSpPr>
        <p:spPr>
          <a:xfrm>
            <a:off x="3010843" y="4550639"/>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181DD72-0E04-2C8B-5009-85BF6AB1BF6A}"/>
                  </a:ext>
                </a:extLst>
              </p:cNvPr>
              <p:cNvSpPr txBox="1"/>
              <p:nvPr/>
            </p:nvSpPr>
            <p:spPr>
              <a:xfrm>
                <a:off x="954793" y="3263855"/>
                <a:ext cx="3678548"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Solve for </a:t>
                </a:r>
                <a14:m>
                  <m:oMath xmlns:m="http://schemas.openxmlformats.org/officeDocument/2006/math">
                    <m:r>
                      <m:rPr>
                        <m:sty m:val="p"/>
                      </m:rPr>
                      <a:rPr lang="en-US" sz="1600" kern="0">
                        <a:solidFill>
                          <a:srgbClr val="DEE2E6">
                            <a:lumMod val="10000"/>
                          </a:srgbClr>
                        </a:solidFill>
                        <a:latin typeface="Cambria Math" panose="02040503050406030204" pitchFamily="18" charset="0"/>
                        <a:sym typeface="Arial"/>
                      </a:rPr>
                      <m:t>SF</m:t>
                    </m:r>
                    <m:r>
                      <a:rPr lang="en-US" sz="1600" i="1" kern="0">
                        <a:solidFill>
                          <a:srgbClr val="DEE2E6">
                            <a:lumMod val="10000"/>
                          </a:srgbClr>
                        </a:solidFill>
                        <a:latin typeface="Cambria Math" panose="02040503050406030204" pitchFamily="18" charset="0"/>
                        <a:sym typeface="Arial"/>
                      </a:rPr>
                      <m:t>(</m:t>
                    </m:r>
                    <m:acc>
                      <m:accPr>
                        <m:chr m:val="̅"/>
                        <m:ctrlPr>
                          <a:rPr lang="en-US" sz="1600" i="1" kern="0">
                            <a:solidFill>
                              <a:srgbClr val="DEE2E6">
                                <a:lumMod val="10000"/>
                              </a:srgbClr>
                            </a:solidFill>
                            <a:latin typeface="Cambria Math" panose="02040503050406030204" pitchFamily="18" charset="0"/>
                            <a:sym typeface="Arial"/>
                          </a:rPr>
                        </m:ctrlPr>
                      </m:accPr>
                      <m:e>
                        <m:r>
                          <a:rPr lang="en-US" sz="1600" i="1" kern="0">
                            <a:solidFill>
                              <a:srgbClr val="DEE2E6">
                                <a:lumMod val="10000"/>
                              </a:srgbClr>
                            </a:solidFill>
                            <a:latin typeface="Cambria Math" panose="02040503050406030204" pitchFamily="18" charset="0"/>
                            <a:sym typeface="Arial"/>
                          </a:rPr>
                          <m:t>𝑥</m:t>
                        </m:r>
                      </m:e>
                    </m:acc>
                    <m:r>
                      <a:rPr lang="en-US" sz="1600" i="1" kern="0">
                        <a:solidFill>
                          <a:srgbClr val="DEE2E6">
                            <a:lumMod val="10000"/>
                          </a:srgbClr>
                        </a:solidFill>
                        <a:latin typeface="Cambria Math" panose="02040503050406030204" pitchFamily="18" charset="0"/>
                        <a:sym typeface="Arial"/>
                      </a:rPr>
                      <m:t>,</m:t>
                    </m:r>
                    <m:r>
                      <a:rPr lang="en-US" sz="1600" i="1" kern="0">
                        <a:solidFill>
                          <a:srgbClr val="DEE2E6">
                            <a:lumMod val="10000"/>
                          </a:srgbClr>
                        </a:solidFill>
                        <a:latin typeface="Cambria Math" panose="02040503050406030204" pitchFamily="18" charset="0"/>
                        <a:sym typeface="Arial"/>
                      </a:rPr>
                      <m:t>𝑡</m:t>
                    </m:r>
                    <m:r>
                      <a:rPr lang="en-US" sz="1600" i="1" kern="0">
                        <a:solidFill>
                          <a:srgbClr val="DEE2E6">
                            <a:lumMod val="10000"/>
                          </a:srgbClr>
                        </a:solidFill>
                        <a:latin typeface="Cambria Math" panose="02040503050406030204" pitchFamily="18" charset="0"/>
                        <a:sym typeface="Arial"/>
                      </a:rPr>
                      <m:t>)</m:t>
                    </m:r>
                  </m:oMath>
                </a14:m>
                <a:r>
                  <a:rPr lang="en-US" sz="1600" kern="0" dirty="0">
                    <a:solidFill>
                      <a:srgbClr val="DEE2E6">
                        <a:lumMod val="10000"/>
                      </a:srgbClr>
                    </a:solidFill>
                    <a:latin typeface="Arial"/>
                    <a:cs typeface="Arial"/>
                    <a:sym typeface="Arial"/>
                  </a:rPr>
                  <a:t> </a:t>
                </a:r>
                <a:r>
                  <a:rPr lang="en-US" sz="1600" kern="0" dirty="0">
                    <a:solidFill>
                      <a:srgbClr val="DEE2E6">
                        <a:lumMod val="10000"/>
                      </a:srgbClr>
                    </a:solidFill>
                    <a:latin typeface="Lato" panose="020F0502020204030203" pitchFamily="34" charset="0"/>
                    <a:cs typeface="Arial"/>
                    <a:sym typeface="Arial"/>
                  </a:rPr>
                  <a:t>given updated </a:t>
                </a:r>
                <a:r>
                  <a:rPr lang="en-US" sz="1600" i="1" kern="0" dirty="0">
                    <a:solidFill>
                      <a:srgbClr val="DEE2E6">
                        <a:lumMod val="10000"/>
                      </a:srgbClr>
                    </a:solidFill>
                    <a:latin typeface="Cambria" panose="02040503050406030204" pitchFamily="18" charset="0"/>
                    <a:cs typeface="Arial"/>
                    <a:sym typeface="Arial"/>
                  </a:rPr>
                  <a:t>SF</a:t>
                </a:r>
                <a:r>
                  <a:rPr lang="en-US" sz="1600" i="1" kern="0" baseline="-25000" dirty="0">
                    <a:solidFill>
                      <a:srgbClr val="DEE2E6">
                        <a:lumMod val="10000"/>
                      </a:srgbClr>
                    </a:solidFill>
                    <a:latin typeface="Cambria" panose="02040503050406030204" pitchFamily="18" charset="0"/>
                    <a:cs typeface="Arial"/>
                    <a:sym typeface="Arial"/>
                  </a:rPr>
                  <a:t>RT</a:t>
                </a:r>
                <a:r>
                  <a:rPr lang="en-US" sz="1600" kern="0" dirty="0">
                    <a:solidFill>
                      <a:srgbClr val="DEE2E6">
                        <a:lumMod val="10000"/>
                      </a:srgbClr>
                    </a:solidFill>
                    <a:latin typeface="Arial"/>
                    <a:cs typeface="Arial"/>
                    <a:sym typeface="Arial"/>
                  </a:rPr>
                  <a:t> </a:t>
                </a:r>
              </a:p>
            </p:txBody>
          </p:sp>
        </mc:Choice>
        <mc:Fallback xmlns="">
          <p:sp>
            <p:nvSpPr>
              <p:cNvPr id="23" name="TextBox 22">
                <a:extLst>
                  <a:ext uri="{FF2B5EF4-FFF2-40B4-BE49-F238E27FC236}">
                    <a16:creationId xmlns:a16="http://schemas.microsoft.com/office/drawing/2014/main" id="{4181DD72-0E04-2C8B-5009-85BF6AB1BF6A}"/>
                  </a:ext>
                </a:extLst>
              </p:cNvPr>
              <p:cNvSpPr txBox="1">
                <a:spLocks noRot="1" noChangeAspect="1" noMove="1" noResize="1" noEditPoints="1" noAdjustHandles="1" noChangeArrowheads="1" noChangeShapeType="1" noTextEdit="1"/>
              </p:cNvSpPr>
              <p:nvPr/>
            </p:nvSpPr>
            <p:spPr>
              <a:xfrm>
                <a:off x="954793" y="3263855"/>
                <a:ext cx="3678548" cy="338554"/>
              </a:xfrm>
              <a:prstGeom prst="rect">
                <a:avLst/>
              </a:prstGeom>
              <a:blipFill>
                <a:blip r:embed="rId7"/>
                <a:stretch>
                  <a:fillRect l="-1034" t="-3571" b="-25000"/>
                </a:stretch>
              </a:blipFill>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3EF22609-E7DB-1EDD-0430-A6C7C6E5CDF5}"/>
              </a:ext>
            </a:extLst>
          </p:cNvPr>
          <p:cNvSpPr/>
          <p:nvPr/>
        </p:nvSpPr>
        <p:spPr>
          <a:xfrm>
            <a:off x="506625" y="1035959"/>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p:sp>
        <p:nvSpPr>
          <p:cNvPr id="8" name="TextBox 7">
            <a:extLst>
              <a:ext uri="{FF2B5EF4-FFF2-40B4-BE49-F238E27FC236}">
                <a16:creationId xmlns:a16="http://schemas.microsoft.com/office/drawing/2014/main" id="{88ADBD6F-6368-C14B-7BF7-F83399A88730}"/>
              </a:ext>
            </a:extLst>
          </p:cNvPr>
          <p:cNvSpPr txBox="1"/>
          <p:nvPr/>
        </p:nvSpPr>
        <p:spPr>
          <a:xfrm>
            <a:off x="440720" y="1082335"/>
            <a:ext cx="4432091"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Solve for </a:t>
            </a:r>
            <a:r>
              <a:rPr lang="en-US" sz="1600" kern="0" dirty="0">
                <a:solidFill>
                  <a:srgbClr val="DEE2E6">
                    <a:lumMod val="10000"/>
                  </a:srgbClr>
                </a:solidFill>
                <a:latin typeface="Cambria" panose="02040503050406030204" pitchFamily="18" charset="0"/>
                <a:cs typeface="Arial"/>
                <a:sym typeface="Arial"/>
              </a:rPr>
              <a:t>𝛼</a:t>
            </a:r>
            <a:r>
              <a:rPr lang="en-US" sz="1600" kern="0" baseline="-25000" dirty="0">
                <a:solidFill>
                  <a:srgbClr val="DEE2E6">
                    <a:lumMod val="10000"/>
                  </a:srgbClr>
                </a:solidFill>
                <a:latin typeface="Cambria" panose="02040503050406030204" pitchFamily="18" charset="0"/>
                <a:cs typeface="Arial"/>
                <a:sym typeface="Arial"/>
              </a:rPr>
              <a:t>2</a:t>
            </a:r>
            <a:r>
              <a:rPr lang="en-US" sz="1600" i="1" kern="0" baseline="-25000" dirty="0">
                <a:solidFill>
                  <a:srgbClr val="DEE2E6">
                    <a:lumMod val="10000"/>
                  </a:srgbClr>
                </a:solidFill>
                <a:latin typeface="Cambria" panose="02040503050406030204" pitchFamily="18" charset="0"/>
                <a:cs typeface="Arial"/>
                <a:sym typeface="Arial"/>
              </a:rPr>
              <a:t>gy,est</a:t>
            </a:r>
            <a:r>
              <a:rPr lang="en-US" sz="1600" i="1" kern="0" dirty="0">
                <a:solidFill>
                  <a:srgbClr val="DEE2E6">
                    <a:lumMod val="10000"/>
                  </a:srgbClr>
                </a:solidFill>
                <a:latin typeface="Cambria" panose="02040503050406030204" pitchFamily="18" charset="0"/>
                <a:cs typeface="Arial"/>
                <a:sym typeface="Arial"/>
              </a:rPr>
              <a:t>  </a:t>
            </a:r>
            <a:r>
              <a:rPr lang="en-US" sz="1600" kern="0" dirty="0">
                <a:solidFill>
                  <a:srgbClr val="DEE2E6">
                    <a:lumMod val="10000"/>
                  </a:srgbClr>
                </a:solidFill>
                <a:latin typeface="Lato" panose="020F0502020204030203" pitchFamily="34" charset="0"/>
                <a:cs typeface="Arial"/>
                <a:sym typeface="Arial"/>
              </a:rPr>
              <a:t>given </a:t>
            </a:r>
            <a:r>
              <a:rPr lang="en-US" sz="1600" i="1" kern="0" dirty="0" err="1">
                <a:solidFill>
                  <a:srgbClr val="DEE2E6">
                    <a:lumMod val="10000"/>
                  </a:srgbClr>
                </a:solidFill>
                <a:latin typeface="Cambria" panose="02040503050406030204" pitchFamily="18" charset="0"/>
                <a:cs typeface="Arial"/>
                <a:sym typeface="Arial"/>
              </a:rPr>
              <a:t>SF</a:t>
            </a:r>
            <a:r>
              <a:rPr lang="en-US" sz="1600" i="1" kern="0" baseline="-25000" dirty="0" err="1">
                <a:solidFill>
                  <a:srgbClr val="DEE2E6">
                    <a:lumMod val="10000"/>
                  </a:srgbClr>
                </a:solidFill>
                <a:latin typeface="Cambria" panose="02040503050406030204" pitchFamily="18" charset="0"/>
                <a:cs typeface="Arial"/>
                <a:sym typeface="Arial"/>
              </a:rPr>
              <a:t>target</a:t>
            </a:r>
            <a:r>
              <a:rPr lang="en-US" sz="1600" kern="0" dirty="0">
                <a:solidFill>
                  <a:srgbClr val="DEE2E6">
                    <a:lumMod val="10000"/>
                  </a:srgbClr>
                </a:solidFill>
                <a:latin typeface="Lato" panose="020F0502020204030203" pitchFamily="34" charset="0"/>
                <a:cs typeface="Arial"/>
                <a:sym typeface="Arial"/>
              </a:rPr>
              <a:t> (scalar, assigned)</a:t>
            </a:r>
          </a:p>
        </p:txBody>
      </p:sp>
      <p:sp>
        <p:nvSpPr>
          <p:cNvPr id="32" name="Rounded Rectangle 31">
            <a:extLst>
              <a:ext uri="{FF2B5EF4-FFF2-40B4-BE49-F238E27FC236}">
                <a16:creationId xmlns:a16="http://schemas.microsoft.com/office/drawing/2014/main" id="{3F30E3D9-D255-EB09-4260-D2947F268FA5}"/>
              </a:ext>
            </a:extLst>
          </p:cNvPr>
          <p:cNvSpPr/>
          <p:nvPr/>
        </p:nvSpPr>
        <p:spPr>
          <a:xfrm>
            <a:off x="6110221" y="989710"/>
            <a:ext cx="5776047"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4CDC136-35B0-D3A3-532E-1C3A0C5CF577}"/>
                  </a:ext>
                </a:extLst>
              </p:cNvPr>
              <p:cNvSpPr txBox="1"/>
              <p:nvPr/>
            </p:nvSpPr>
            <p:spPr>
              <a:xfrm>
                <a:off x="6110220" y="1038606"/>
                <a:ext cx="6165952"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Convert </a:t>
                </a:r>
                <a:r>
                  <a:rPr lang="en-US" sz="1600" i="1" kern="0" dirty="0">
                    <a:solidFill>
                      <a:srgbClr val="DEE2E6">
                        <a:lumMod val="10000"/>
                      </a:srgbClr>
                    </a:solidFill>
                    <a:latin typeface="Cambria" panose="02040503050406030204" pitchFamily="18" charset="0"/>
                    <a:cs typeface="Arial"/>
                    <a:sym typeface="Arial"/>
                  </a:rPr>
                  <a:t>SF</a:t>
                </a:r>
                <a:r>
                  <a:rPr lang="en-US" sz="1600" i="1" kern="0" baseline="-25000" dirty="0">
                    <a:solidFill>
                      <a:srgbClr val="DEE2E6">
                        <a:lumMod val="10000"/>
                      </a:srgbClr>
                    </a:solidFill>
                    <a:latin typeface="Cambria" panose="02040503050406030204" pitchFamily="18" charset="0"/>
                    <a:cs typeface="Arial"/>
                    <a:sym typeface="Arial"/>
                  </a:rPr>
                  <a:t>RT</a:t>
                </a:r>
                <a:r>
                  <a:rPr lang="en-US" sz="1600" kern="0" dirty="0">
                    <a:solidFill>
                      <a:srgbClr val="DEE2E6">
                        <a:lumMod val="10000"/>
                      </a:srgbClr>
                    </a:solidFill>
                    <a:latin typeface="Lato" panose="020F0502020204030203" pitchFamily="34" charset="0"/>
                    <a:cs typeface="Arial"/>
                    <a:sym typeface="Arial"/>
                  </a:rPr>
                  <a:t> to the 2 </a:t>
                </a:r>
                <a:r>
                  <a:rPr lang="en-US" sz="1600" kern="0" dirty="0" err="1">
                    <a:solidFill>
                      <a:srgbClr val="DEE2E6">
                        <a:lumMod val="10000"/>
                      </a:srgbClr>
                    </a:solidFill>
                    <a:latin typeface="Lato" panose="020F0502020204030203" pitchFamily="34" charset="0"/>
                    <a:cs typeface="Arial"/>
                    <a:sym typeface="Arial"/>
                  </a:rPr>
                  <a:t>Gy</a:t>
                </a:r>
                <a:r>
                  <a:rPr lang="en-US" sz="1600" kern="0" dirty="0">
                    <a:solidFill>
                      <a:srgbClr val="DEE2E6">
                        <a:lumMod val="10000"/>
                      </a:srgbClr>
                    </a:solidFill>
                    <a:latin typeface="Lato" panose="020F0502020204030203" pitchFamily="34" charset="0"/>
                    <a:cs typeface="Arial"/>
                    <a:sym typeface="Arial"/>
                  </a:rPr>
                  <a:t> equivalent of alpha, given </a:t>
                </a:r>
                <a14:m>
                  <m:oMath xmlns:m="http://schemas.openxmlformats.org/officeDocument/2006/math">
                    <m:r>
                      <a:rPr lang="en-US" sz="1600" i="1" kern="0">
                        <a:solidFill>
                          <a:srgbClr val="000000"/>
                        </a:solidFill>
                        <a:latin typeface="Cambria Math" panose="02040503050406030204" pitchFamily="18" charset="0"/>
                        <a:sym typeface="Arial"/>
                      </a:rPr>
                      <m:t>𝐷𝑜𝑠𝑒</m:t>
                    </m:r>
                    <m:r>
                      <a:rPr lang="en-US" sz="1600" i="1" kern="0">
                        <a:solidFill>
                          <a:srgbClr val="000000"/>
                        </a:solidFill>
                        <a:latin typeface="Cambria Math" panose="02040503050406030204" pitchFamily="18" charset="0"/>
                        <a:sym typeface="Arial"/>
                      </a:rPr>
                      <m:t>(</m:t>
                    </m:r>
                    <m:acc>
                      <m:accPr>
                        <m:chr m:val="̅"/>
                        <m:ctrlPr>
                          <a:rPr lang="en-US" sz="1600" i="1" kern="0">
                            <a:solidFill>
                              <a:srgbClr val="000000"/>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i="1"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r>
                      <a:rPr lang="en-US" sz="1600" i="1" kern="0">
                        <a:solidFill>
                          <a:srgbClr val="000000"/>
                        </a:solidFill>
                        <a:latin typeface="Cambria Math" panose="02040503050406030204" pitchFamily="18" charset="0"/>
                        <a:sym typeface="Arial"/>
                      </a:rPr>
                      <m:t>)</m:t>
                    </m:r>
                  </m:oMath>
                </a14:m>
                <a:endParaRPr lang="en-US" sz="1600" kern="0" dirty="0">
                  <a:solidFill>
                    <a:srgbClr val="000000"/>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D4CDC136-35B0-D3A3-532E-1C3A0C5CF577}"/>
                  </a:ext>
                </a:extLst>
              </p:cNvPr>
              <p:cNvSpPr txBox="1">
                <a:spLocks noRot="1" noChangeAspect="1" noMove="1" noResize="1" noEditPoints="1" noAdjustHandles="1" noChangeArrowheads="1" noChangeShapeType="1" noTextEdit="1"/>
              </p:cNvSpPr>
              <p:nvPr/>
            </p:nvSpPr>
            <p:spPr>
              <a:xfrm>
                <a:off x="6110220" y="1038606"/>
                <a:ext cx="6165952" cy="338554"/>
              </a:xfrm>
              <a:prstGeom prst="rect">
                <a:avLst/>
              </a:prstGeom>
              <a:blipFill>
                <a:blip r:embed="rId8"/>
                <a:stretch>
                  <a:fillRect l="-411" t="-3571" b="-25000"/>
                </a:stretch>
              </a:blipFill>
            </p:spPr>
            <p:txBody>
              <a:bodyPr/>
              <a:lstStyle/>
              <a:p>
                <a:r>
                  <a:rPr lang="en-US">
                    <a:noFill/>
                  </a:rPr>
                  <a:t> </a:t>
                </a:r>
              </a:p>
            </p:txBody>
          </p:sp>
        </mc:Fallback>
      </mc:AlternateContent>
      <p:sp>
        <p:nvSpPr>
          <p:cNvPr id="45" name="Rounded Rectangle 44">
            <a:extLst>
              <a:ext uri="{FF2B5EF4-FFF2-40B4-BE49-F238E27FC236}">
                <a16:creationId xmlns:a16="http://schemas.microsoft.com/office/drawing/2014/main" id="{2E6793A4-423B-71DA-5B80-06458830F655}"/>
              </a:ext>
            </a:extLst>
          </p:cNvPr>
          <p:cNvSpPr/>
          <p:nvPr/>
        </p:nvSpPr>
        <p:spPr>
          <a:xfrm>
            <a:off x="6489927" y="3144809"/>
            <a:ext cx="5157223" cy="1486063"/>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US" sz="1867" kern="0">
              <a:solidFill>
                <a:srgbClr val="FFFFFF"/>
              </a:solidFill>
              <a:latin typeface="Arial"/>
              <a:sym typeface="Arial"/>
            </a:endParaRPr>
          </a:p>
        </p:txBody>
      </p:sp>
      <p:sp>
        <p:nvSpPr>
          <p:cNvPr id="46" name="Rounded Rectangle 45">
            <a:extLst>
              <a:ext uri="{FF2B5EF4-FFF2-40B4-BE49-F238E27FC236}">
                <a16:creationId xmlns:a16="http://schemas.microsoft.com/office/drawing/2014/main" id="{727D3A84-FC39-02BF-5416-E2E0AD42F355}"/>
              </a:ext>
            </a:extLst>
          </p:cNvPr>
          <p:cNvSpPr/>
          <p:nvPr/>
        </p:nvSpPr>
        <p:spPr>
          <a:xfrm>
            <a:off x="6982093" y="2990237"/>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p:sp>
        <p:nvSpPr>
          <p:cNvPr id="47" name="TextBox 46">
            <a:extLst>
              <a:ext uri="{FF2B5EF4-FFF2-40B4-BE49-F238E27FC236}">
                <a16:creationId xmlns:a16="http://schemas.microsoft.com/office/drawing/2014/main" id="{2E1DC9EF-82F0-8C77-47D5-1155A7175418}"/>
              </a:ext>
            </a:extLst>
          </p:cNvPr>
          <p:cNvSpPr txBox="1"/>
          <p:nvPr/>
        </p:nvSpPr>
        <p:spPr>
          <a:xfrm>
            <a:off x="8332093" y="3039449"/>
            <a:ext cx="1660791"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Solve for </a:t>
            </a:r>
            <a:r>
              <a:rPr lang="en-US" sz="1600" kern="0" dirty="0">
                <a:solidFill>
                  <a:srgbClr val="DEE2E6">
                    <a:lumMod val="10000"/>
                  </a:srgbClr>
                </a:solidFill>
                <a:latin typeface="Cambria" panose="02040503050406030204" pitchFamily="18" charset="0"/>
                <a:cs typeface="Arial"/>
                <a:sym typeface="Arial"/>
              </a:rPr>
              <a:t>𝛼</a:t>
            </a:r>
            <a:r>
              <a:rPr lang="en-US" sz="1600" kern="0" baseline="-25000" dirty="0">
                <a:solidFill>
                  <a:srgbClr val="DEE2E6">
                    <a:lumMod val="10000"/>
                  </a:srgbClr>
                </a:solidFill>
                <a:latin typeface="Cambria" panose="02040503050406030204" pitchFamily="18" charset="0"/>
                <a:cs typeface="Arial"/>
                <a:sym typeface="Arial"/>
              </a:rPr>
              <a:t>calc</a:t>
            </a:r>
            <a:endParaRPr lang="en-US" sz="1600" kern="0" dirty="0">
              <a:solidFill>
                <a:srgbClr val="DEE2E6">
                  <a:lumMod val="10000"/>
                </a:srgbClr>
              </a:solidFill>
              <a:latin typeface="Lato" panose="020F0502020204030203" pitchFamily="34" charset="0"/>
              <a:cs typeface="Arial"/>
              <a:sym typeface="Arial"/>
            </a:endParaRPr>
          </a:p>
        </p:txBody>
      </p:sp>
      <p:pic>
        <p:nvPicPr>
          <p:cNvPr id="37924" name="Picture 36">
            <a:extLst>
              <a:ext uri="{FF2B5EF4-FFF2-40B4-BE49-F238E27FC236}">
                <a16:creationId xmlns:a16="http://schemas.microsoft.com/office/drawing/2014/main" id="{BA4EF385-613C-7840-1CA5-6B6DC3D20D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3466" y="3605885"/>
            <a:ext cx="3938597" cy="96219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EEA4DC82-92E0-C2D5-B834-2E06E1D6B8D0}"/>
              </a:ext>
            </a:extLst>
          </p:cNvPr>
          <p:cNvSpPr txBox="1"/>
          <p:nvPr/>
        </p:nvSpPr>
        <p:spPr>
          <a:xfrm>
            <a:off x="7541542" y="3995296"/>
            <a:ext cx="497620" cy="307777"/>
          </a:xfrm>
          <a:prstGeom prst="rect">
            <a:avLst/>
          </a:prstGeom>
          <a:noFill/>
        </p:spPr>
        <p:txBody>
          <a:bodyPr wrap="square">
            <a:spAutoFit/>
          </a:bodyPr>
          <a:lstStyle/>
          <a:p>
            <a:pPr defTabSz="1219170">
              <a:buClr>
                <a:srgbClr val="000000"/>
              </a:buClr>
              <a:defRPr/>
            </a:pPr>
            <a:r>
              <a:rPr lang="en-US" sz="1400" i="1" kern="0" dirty="0">
                <a:solidFill>
                  <a:srgbClr val="DEE2E6">
                    <a:lumMod val="10000"/>
                  </a:srgbClr>
                </a:solidFill>
                <a:latin typeface="Cambria" panose="02040503050406030204" pitchFamily="18" charset="0"/>
                <a:cs typeface="Arial"/>
                <a:sym typeface="Arial"/>
              </a:rPr>
              <a:t>,cd</a:t>
            </a:r>
          </a:p>
        </p:txBody>
      </p:sp>
      <p:sp>
        <p:nvSpPr>
          <p:cNvPr id="50" name="TextBox 49">
            <a:extLst>
              <a:ext uri="{FF2B5EF4-FFF2-40B4-BE49-F238E27FC236}">
                <a16:creationId xmlns:a16="http://schemas.microsoft.com/office/drawing/2014/main" id="{D20BC2FC-239B-6C3E-7C91-DF82F82BD23B}"/>
              </a:ext>
            </a:extLst>
          </p:cNvPr>
          <p:cNvSpPr txBox="1"/>
          <p:nvPr/>
        </p:nvSpPr>
        <p:spPr>
          <a:xfrm>
            <a:off x="384646" y="3657580"/>
            <a:ext cx="660780" cy="307777"/>
          </a:xfrm>
          <a:prstGeom prst="rect">
            <a:avLst/>
          </a:prstGeom>
          <a:noFill/>
        </p:spPr>
        <p:txBody>
          <a:bodyPr wrap="square">
            <a:spAutoFit/>
          </a:bodyPr>
          <a:lstStyle/>
          <a:p>
            <a:pPr defTabSz="1219170">
              <a:buClr>
                <a:srgbClr val="000000"/>
              </a:buClr>
              <a:defRPr/>
            </a:pP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CD</a:t>
            </a:r>
          </a:p>
        </p:txBody>
      </p:sp>
      <p:sp>
        <p:nvSpPr>
          <p:cNvPr id="51" name="TextBox 50">
            <a:extLst>
              <a:ext uri="{FF2B5EF4-FFF2-40B4-BE49-F238E27FC236}">
                <a16:creationId xmlns:a16="http://schemas.microsoft.com/office/drawing/2014/main" id="{130EC0F5-3D47-CECF-ACD8-97594558F01B}"/>
              </a:ext>
            </a:extLst>
          </p:cNvPr>
          <p:cNvSpPr txBox="1"/>
          <p:nvPr/>
        </p:nvSpPr>
        <p:spPr>
          <a:xfrm>
            <a:off x="343030" y="4599545"/>
            <a:ext cx="881429" cy="307777"/>
          </a:xfrm>
          <a:prstGeom prst="rect">
            <a:avLst/>
          </a:prstGeom>
          <a:noFill/>
        </p:spPr>
        <p:txBody>
          <a:bodyPr wrap="square">
            <a:spAutoFit/>
          </a:bodyPr>
          <a:lstStyle/>
          <a:p>
            <a:pPr defTabSz="1219170">
              <a:buClr>
                <a:srgbClr val="000000"/>
              </a:buClr>
              <a:defRPr/>
            </a:pPr>
            <a:r>
              <a:rPr lang="en-US" sz="1400"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Vasc</a:t>
            </a: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a:t>
            </a:r>
          </a:p>
        </p:txBody>
      </p:sp>
      <p:sp>
        <p:nvSpPr>
          <p:cNvPr id="52" name="Rounded Rectangle 51">
            <a:extLst>
              <a:ext uri="{FF2B5EF4-FFF2-40B4-BE49-F238E27FC236}">
                <a16:creationId xmlns:a16="http://schemas.microsoft.com/office/drawing/2014/main" id="{D1B90AAF-271F-226A-AD80-BCBD11595C96}"/>
              </a:ext>
            </a:extLst>
          </p:cNvPr>
          <p:cNvSpPr/>
          <p:nvPr/>
        </p:nvSpPr>
        <p:spPr>
          <a:xfrm>
            <a:off x="6164369" y="5262673"/>
            <a:ext cx="5812300" cy="129834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US" sz="1867" kern="0">
              <a:solidFill>
                <a:srgbClr val="FFFFFF"/>
              </a:solidFill>
              <a:latin typeface="Arial"/>
              <a:sym typeface="Arial"/>
            </a:endParaRPr>
          </a:p>
        </p:txBody>
      </p:sp>
      <p:sp>
        <p:nvSpPr>
          <p:cNvPr id="53" name="Rounded Rectangle 52">
            <a:extLst>
              <a:ext uri="{FF2B5EF4-FFF2-40B4-BE49-F238E27FC236}">
                <a16:creationId xmlns:a16="http://schemas.microsoft.com/office/drawing/2014/main" id="{0897B024-09B5-5B02-BDDD-8DA02E911105}"/>
              </a:ext>
            </a:extLst>
          </p:cNvPr>
          <p:cNvSpPr/>
          <p:nvPr/>
        </p:nvSpPr>
        <p:spPr>
          <a:xfrm>
            <a:off x="6982820" y="5107886"/>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p:sp>
        <p:nvSpPr>
          <p:cNvPr id="54" name="TextBox 53">
            <a:extLst>
              <a:ext uri="{FF2B5EF4-FFF2-40B4-BE49-F238E27FC236}">
                <a16:creationId xmlns:a16="http://schemas.microsoft.com/office/drawing/2014/main" id="{69591685-843B-3726-D4C9-FC396223E5E7}"/>
              </a:ext>
            </a:extLst>
          </p:cNvPr>
          <p:cNvSpPr txBox="1"/>
          <p:nvPr/>
        </p:nvSpPr>
        <p:spPr>
          <a:xfrm>
            <a:off x="7466461" y="5157012"/>
            <a:ext cx="4432091"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Solve for personalized dose boost</a:t>
            </a:r>
          </a:p>
        </p:txBody>
      </p:sp>
      <p:pic>
        <p:nvPicPr>
          <p:cNvPr id="37928" name="Picture 40">
            <a:extLst>
              <a:ext uri="{FF2B5EF4-FFF2-40B4-BE49-F238E27FC236}">
                <a16:creationId xmlns:a16="http://schemas.microsoft.com/office/drawing/2014/main" id="{66A7046D-21B8-8E73-C7E4-CC52589B680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856"/>
          <a:stretch/>
        </p:blipFill>
        <p:spPr bwMode="auto">
          <a:xfrm>
            <a:off x="7327038" y="5697837"/>
            <a:ext cx="5117789" cy="70948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5B9A2574-5480-81A5-3BE4-4872C52EAD35}"/>
              </a:ext>
            </a:extLst>
          </p:cNvPr>
          <p:cNvSpPr txBox="1"/>
          <p:nvPr/>
        </p:nvSpPr>
        <p:spPr>
          <a:xfrm>
            <a:off x="8561785" y="6108505"/>
            <a:ext cx="497620" cy="307777"/>
          </a:xfrm>
          <a:prstGeom prst="rect">
            <a:avLst/>
          </a:prstGeom>
          <a:noFill/>
        </p:spPr>
        <p:txBody>
          <a:bodyPr wrap="square">
            <a:spAutoFit/>
          </a:bodyPr>
          <a:lstStyle/>
          <a:p>
            <a:pPr defTabSz="1219170">
              <a:buClr>
                <a:srgbClr val="000000"/>
              </a:buClr>
              <a:defRPr/>
            </a:pPr>
            <a:r>
              <a:rPr lang="en-US" sz="1400" i="1" kern="0" dirty="0">
                <a:solidFill>
                  <a:srgbClr val="DEE2E6">
                    <a:lumMod val="10000"/>
                  </a:srgbClr>
                </a:solidFill>
                <a:latin typeface="Cambria" panose="02040503050406030204" pitchFamily="18" charset="0"/>
                <a:cs typeface="Arial"/>
                <a:sym typeface="Arial"/>
              </a:rPr>
              <a:t>,cd</a:t>
            </a:r>
          </a:p>
        </p:txBody>
      </p:sp>
      <p:cxnSp>
        <p:nvCxnSpPr>
          <p:cNvPr id="58" name="Elbow Connector 57">
            <a:extLst>
              <a:ext uri="{FF2B5EF4-FFF2-40B4-BE49-F238E27FC236}">
                <a16:creationId xmlns:a16="http://schemas.microsoft.com/office/drawing/2014/main" id="{5992472F-B2D5-F829-30CB-16949A605B30}"/>
              </a:ext>
            </a:extLst>
          </p:cNvPr>
          <p:cNvCxnSpPr>
            <a:cxnSpLocks/>
            <a:stCxn id="11" idx="2"/>
            <a:endCxn id="29" idx="0"/>
          </p:cNvCxnSpPr>
          <p:nvPr/>
        </p:nvCxnSpPr>
        <p:spPr>
          <a:xfrm rot="5400000">
            <a:off x="5507857" y="-265050"/>
            <a:ext cx="693459" cy="6287313"/>
          </a:xfrm>
          <a:prstGeom prst="bentConnector3">
            <a:avLst>
              <a:gd name="adj1" fmla="val 31926"/>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97E3E0E-9423-BC05-7580-5B4AE4088CD8}"/>
              </a:ext>
            </a:extLst>
          </p:cNvPr>
          <p:cNvCxnSpPr>
            <a:stCxn id="21" idx="3"/>
            <a:endCxn id="45" idx="1"/>
          </p:cNvCxnSpPr>
          <p:nvPr/>
        </p:nvCxnSpPr>
        <p:spPr>
          <a:xfrm flipV="1">
            <a:off x="5277553" y="3887840"/>
            <a:ext cx="1212375" cy="821139"/>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517D0168-D34C-D416-78FE-6CBBF88D4F0D}"/>
              </a:ext>
            </a:extLst>
          </p:cNvPr>
          <p:cNvCxnSpPr>
            <a:cxnSpLocks/>
            <a:stCxn id="45" idx="2"/>
            <a:endCxn id="53" idx="0"/>
          </p:cNvCxnSpPr>
          <p:nvPr/>
        </p:nvCxnSpPr>
        <p:spPr>
          <a:xfrm>
            <a:off x="9068539" y="4630871"/>
            <a:ext cx="725" cy="477015"/>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0E42571-6ED1-7A86-20B7-903CF72BB0DF}"/>
              </a:ext>
            </a:extLst>
          </p:cNvPr>
          <p:cNvSpPr txBox="1"/>
          <p:nvPr/>
        </p:nvSpPr>
        <p:spPr>
          <a:xfrm>
            <a:off x="6566257" y="5841681"/>
            <a:ext cx="6297227" cy="379656"/>
          </a:xfrm>
          <a:prstGeom prst="rect">
            <a:avLst/>
          </a:prstGeom>
          <a:noFill/>
        </p:spPr>
        <p:txBody>
          <a:bodyPr wrap="square">
            <a:spAutoFit/>
          </a:bodyPr>
          <a:lstStyle/>
          <a:p>
            <a:pPr defTabSz="1219170">
              <a:buClr>
                <a:srgbClr val="000000"/>
              </a:buClr>
              <a:defRPr/>
            </a:pPr>
            <a:r>
              <a:rPr lang="en-US" sz="1867" i="1" kern="0" dirty="0">
                <a:solidFill>
                  <a:srgbClr val="DEE2E6">
                    <a:lumMod val="10000"/>
                  </a:srgbClr>
                </a:solidFill>
                <a:latin typeface="Cambria" panose="02040503050406030204" pitchFamily="18" charset="0"/>
                <a:cs typeface="Arial"/>
                <a:sym typeface="Arial"/>
              </a:rPr>
              <a:t>SF</a:t>
            </a:r>
            <a:r>
              <a:rPr lang="en-US" sz="1867" i="1" kern="0" baseline="-25000" dirty="0">
                <a:solidFill>
                  <a:srgbClr val="DEE2E6">
                    <a:lumMod val="10000"/>
                  </a:srgbClr>
                </a:solidFill>
                <a:latin typeface="Cambria" panose="02040503050406030204" pitchFamily="18" charset="0"/>
                <a:cs typeface="Arial"/>
                <a:sym typeface="Arial"/>
              </a:rPr>
              <a:t>target</a:t>
            </a:r>
            <a:endParaRPr lang="en-US" sz="1867" kern="0" dirty="0">
              <a:solidFill>
                <a:srgbClr val="000000"/>
              </a:solidFill>
              <a:latin typeface="Arial"/>
              <a:cs typeface="Arial"/>
              <a:sym typeface="Aria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1F89D91-1708-F196-889E-677553437B66}"/>
                  </a:ext>
                </a:extLst>
              </p:cNvPr>
              <p:cNvSpPr txBox="1"/>
              <p:nvPr/>
            </p:nvSpPr>
            <p:spPr>
              <a:xfrm>
                <a:off x="10096844" y="102164"/>
                <a:ext cx="2031696" cy="379656"/>
              </a:xfrm>
              <a:prstGeom prst="rect">
                <a:avLst/>
              </a:prstGeom>
              <a:noFill/>
            </p:spPr>
            <p:txBody>
              <a:bodyPr wrap="square">
                <a:spAutoFit/>
              </a:bodyPr>
              <a:lstStyle/>
              <a:p>
                <a:pPr algn="r" defTabSz="1219170">
                  <a:buClr>
                    <a:srgbClr val="000000"/>
                  </a:buClr>
                  <a:defRPr/>
                </a:pPr>
                <a14:m>
                  <m:oMath xmlns:m="http://schemas.openxmlformats.org/officeDocument/2006/math">
                    <m:r>
                      <a:rPr lang="en-US" sz="1867" i="1" kern="0">
                        <a:solidFill>
                          <a:srgbClr val="DEE2E6">
                            <a:lumMod val="10000"/>
                          </a:srgbClr>
                        </a:solidFill>
                        <a:latin typeface="Cambria Math" panose="02040503050406030204" pitchFamily="18" charset="0"/>
                        <a:sym typeface="Arial"/>
                      </a:rPr>
                      <m:t>𝐴</m:t>
                    </m:r>
                    <m:r>
                      <a:rPr lang="en-US" sz="1867" i="1" kern="0">
                        <a:solidFill>
                          <a:srgbClr val="DEE2E6">
                            <a:lumMod val="10000"/>
                          </a:srgbClr>
                        </a:solidFill>
                        <a:latin typeface="Cambria Math" panose="02040503050406030204" pitchFamily="18" charset="0"/>
                        <a:ea typeface="Cambria Math" panose="02040503050406030204" pitchFamily="18" charset="0"/>
                        <a:sym typeface="Arial"/>
                      </a:rPr>
                      <m:t>𝛽</m:t>
                    </m:r>
                    <m:r>
                      <a:rPr lang="en-US" sz="1867" kern="0">
                        <a:solidFill>
                          <a:srgbClr val="DEE2E6">
                            <a:lumMod val="10000"/>
                          </a:srgbClr>
                        </a:solidFill>
                        <a:latin typeface="Cambria Math" panose="02040503050406030204" pitchFamily="18" charset="0"/>
                        <a:ea typeface="Cambria Math" panose="02040503050406030204" pitchFamily="18" charset="0"/>
                        <a:sym typeface="Arial"/>
                      </a:rPr>
                      <m:t>=10</m:t>
                    </m:r>
                  </m:oMath>
                </a14:m>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Gy</a:t>
                </a:r>
              </a:p>
            </p:txBody>
          </p:sp>
        </mc:Choice>
        <mc:Fallback xmlns="">
          <p:sp>
            <p:nvSpPr>
              <p:cNvPr id="2" name="TextBox 1">
                <a:extLst>
                  <a:ext uri="{FF2B5EF4-FFF2-40B4-BE49-F238E27FC236}">
                    <a16:creationId xmlns:a16="http://schemas.microsoft.com/office/drawing/2014/main" id="{61F89D91-1708-F196-889E-677553437B66}"/>
                  </a:ext>
                </a:extLst>
              </p:cNvPr>
              <p:cNvSpPr txBox="1">
                <a:spLocks noRot="1" noChangeAspect="1" noMove="1" noResize="1" noEditPoints="1" noAdjustHandles="1" noChangeArrowheads="1" noChangeShapeType="1" noTextEdit="1"/>
              </p:cNvSpPr>
              <p:nvPr/>
            </p:nvSpPr>
            <p:spPr>
              <a:xfrm>
                <a:off x="10096844" y="102164"/>
                <a:ext cx="2031696" cy="379656"/>
              </a:xfrm>
              <a:prstGeom prst="rect">
                <a:avLst/>
              </a:prstGeom>
              <a:blipFill>
                <a:blip r:embed="rId11"/>
                <a:stretch>
                  <a:fillRect t="-10000" r="-246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3AED202-3AB6-A0EC-4B75-BAD985DFFEF4}"/>
                  </a:ext>
                </a:extLst>
              </p:cNvPr>
              <p:cNvSpPr txBox="1"/>
              <p:nvPr/>
            </p:nvSpPr>
            <p:spPr>
              <a:xfrm>
                <a:off x="-779804" y="1568931"/>
                <a:ext cx="6500117" cy="86600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𝛼</m:t>
                          </m:r>
                        </m:e>
                        <m:sub>
                          <m:r>
                            <a:rPr lang="en-US" sz="1600" kern="0">
                              <a:solidFill>
                                <a:srgbClr val="000000"/>
                              </a:solidFill>
                              <a:latin typeface="Cambria Math" panose="02040503050406030204" pitchFamily="18" charset="0"/>
                              <a:sym typeface="Arial"/>
                            </a:rPr>
                            <m:t>2</m:t>
                          </m:r>
                          <m:r>
                            <a:rPr lang="en-US" sz="1600" i="1" kern="0">
                              <a:solidFill>
                                <a:srgbClr val="000000"/>
                              </a:solidFill>
                              <a:latin typeface="Cambria Math" panose="02040503050406030204" pitchFamily="18" charset="0"/>
                              <a:sym typeface="Arial"/>
                            </a:rPr>
                            <m:t>𝑔𝑦</m:t>
                          </m:r>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𝑒𝑠𝑡</m:t>
                          </m:r>
                        </m:sub>
                      </m:sSub>
                      <m:r>
                        <a:rPr lang="en-US" sz="1600" kern="0">
                          <a:solidFill>
                            <a:srgbClr val="000000"/>
                          </a:solidFill>
                          <a:latin typeface="Cambria Math" panose="02040503050406030204" pitchFamily="18" charset="0"/>
                          <a:sym typeface="Arial"/>
                        </a:rPr>
                        <m:t>= </m:t>
                      </m:r>
                      <m:f>
                        <m:fPr>
                          <m:ctrlPr>
                            <a:rPr lang="en-US" sz="1600" i="1" kern="0">
                              <a:solidFill>
                                <a:srgbClr val="836967"/>
                              </a:solidFill>
                              <a:latin typeface="Cambria Math" panose="02040503050406030204" pitchFamily="18" charset="0"/>
                              <a:sym typeface="Arial"/>
                            </a:rPr>
                          </m:ctrlPr>
                        </m:fPr>
                        <m:num>
                          <m:r>
                            <m:rPr>
                              <m:sty m:val="p"/>
                            </m:rPr>
                            <a:rPr lang="en-US" sz="1600" kern="0">
                              <a:solidFill>
                                <a:srgbClr val="000000"/>
                              </a:solidFill>
                              <a:latin typeface="Cambria Math" panose="02040503050406030204" pitchFamily="18" charset="0"/>
                              <a:sym typeface="Arial"/>
                            </a:rPr>
                            <m:t>ln</m:t>
                          </m:r>
                          <m:d>
                            <m:dPr>
                              <m:ctrlPr>
                                <a:rPr lang="en-US" sz="1600" i="1" kern="0">
                                  <a:solidFill>
                                    <a:srgbClr val="000000"/>
                                  </a:solidFill>
                                  <a:latin typeface="Cambria Math" panose="02040503050406030204" pitchFamily="18" charset="0"/>
                                  <a:sym typeface="Arial"/>
                                </a:rPr>
                              </m:ctrlPr>
                            </m:dPr>
                            <m:e>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𝑆𝐹</m:t>
                                  </m:r>
                                </m:e>
                                <m:sub>
                                  <m:r>
                                    <a:rPr lang="en-US" sz="1600" i="1" kern="0">
                                      <a:solidFill>
                                        <a:srgbClr val="000000"/>
                                      </a:solidFill>
                                      <a:latin typeface="Cambria Math" panose="02040503050406030204" pitchFamily="18" charset="0"/>
                                      <a:sym typeface="Arial"/>
                                    </a:rPr>
                                    <m:t>𝑡𝑎𝑟𝑔𝑒𝑡</m:t>
                                  </m:r>
                                </m:sub>
                              </m:sSub>
                            </m:e>
                          </m:d>
                        </m:num>
                        <m:den>
                          <m:r>
                            <a:rPr lang="en-US" sz="1600" kern="0">
                              <a:solidFill>
                                <a:srgbClr val="000000"/>
                              </a:solidFill>
                              <a:latin typeface="Cambria Math" panose="02040503050406030204" pitchFamily="18" charset="0"/>
                              <a:sym typeface="Arial"/>
                            </a:rPr>
                            <m:t>2+ </m:t>
                          </m:r>
                          <m:f>
                            <m:fPr>
                              <m:ctrlPr>
                                <a:rPr lang="en-US" sz="1600" i="1" kern="0">
                                  <a:solidFill>
                                    <a:srgbClr val="836967"/>
                                  </a:solidFill>
                                  <a:latin typeface="Cambria Math" panose="02040503050406030204" pitchFamily="18" charset="0"/>
                                  <a:sym typeface="Arial"/>
                                </a:rPr>
                              </m:ctrlPr>
                            </m:fPr>
                            <m:num>
                              <m:sSup>
                                <m:sSupPr>
                                  <m:ctrlPr>
                                    <a:rPr lang="en-US" sz="1600" i="1" kern="0">
                                      <a:solidFill>
                                        <a:srgbClr val="836967"/>
                                      </a:solidFill>
                                      <a:latin typeface="Cambria Math" panose="02040503050406030204" pitchFamily="18" charset="0"/>
                                      <a:sym typeface="Arial"/>
                                    </a:rPr>
                                  </m:ctrlPr>
                                </m:sSupPr>
                                <m:e>
                                  <m:r>
                                    <a:rPr lang="en-US" sz="1600" kern="0">
                                      <a:solidFill>
                                        <a:srgbClr val="000000"/>
                                      </a:solidFill>
                                      <a:latin typeface="Cambria Math" panose="02040503050406030204" pitchFamily="18" charset="0"/>
                                      <a:sym typeface="Arial"/>
                                    </a:rPr>
                                    <m:t>2</m:t>
                                  </m:r>
                                </m:e>
                                <m:sup>
                                  <m:r>
                                    <a:rPr lang="en-US" sz="1600" kern="0">
                                      <a:solidFill>
                                        <a:srgbClr val="000000"/>
                                      </a:solidFill>
                                      <a:latin typeface="Cambria Math" panose="02040503050406030204" pitchFamily="18" charset="0"/>
                                      <a:sym typeface="Arial"/>
                                    </a:rPr>
                                    <m:t>2</m:t>
                                  </m:r>
                                </m:sup>
                              </m:sSup>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𝛼</m:t>
                                  </m:r>
                                </m:e>
                                <m:sub>
                                  <m:r>
                                    <a:rPr lang="en-US" sz="1600" i="1" kern="0">
                                      <a:solidFill>
                                        <a:srgbClr val="000000"/>
                                      </a:solidFill>
                                      <a:latin typeface="Cambria Math" panose="02040503050406030204" pitchFamily="18" charset="0"/>
                                      <a:sym typeface="Arial"/>
                                    </a:rPr>
                                    <m:t>𝑅𝑇</m:t>
                                  </m:r>
                                </m:sub>
                              </m:sSub>
                              <m:sSub>
                                <m:sSubPr>
                                  <m:ctrlPr>
                                    <a:rPr lang="en-US" sz="1600" i="1" kern="0">
                                      <a:solidFill>
                                        <a:srgbClr val="836967"/>
                                      </a:solidFill>
                                      <a:latin typeface="Cambria Math" panose="02040503050406030204" pitchFamily="18" charset="0"/>
                                      <a:sym typeface="Arial"/>
                                    </a:rPr>
                                  </m:ctrlPr>
                                </m:sSubPr>
                                <m:e>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𝛽</m:t>
                                  </m:r>
                                </m:e>
                                <m:sub>
                                  <m:r>
                                    <a:rPr lang="en-US" sz="1600" i="1" kern="0">
                                      <a:solidFill>
                                        <a:srgbClr val="000000"/>
                                      </a:solidFill>
                                      <a:latin typeface="Cambria Math" panose="02040503050406030204" pitchFamily="18" charset="0"/>
                                      <a:sym typeface="Arial"/>
                                    </a:rPr>
                                    <m:t>𝑅𝑇</m:t>
                                  </m:r>
                                </m:sub>
                              </m:sSub>
                            </m:den>
                          </m:f>
                        </m:den>
                      </m:f>
                    </m:oMath>
                  </m:oMathPara>
                </a14:m>
                <a:endParaRPr lang="en-US" sz="1600" kern="0" dirty="0">
                  <a:solidFill>
                    <a:srgbClr val="000000"/>
                  </a:solidFill>
                  <a:latin typeface="Arial"/>
                  <a:cs typeface="Arial"/>
                  <a:sym typeface="Arial"/>
                </a:endParaRPr>
              </a:p>
            </p:txBody>
          </p:sp>
        </mc:Choice>
        <mc:Fallback xmlns="">
          <p:sp>
            <p:nvSpPr>
              <p:cNvPr id="5" name="TextBox 4">
                <a:extLst>
                  <a:ext uri="{FF2B5EF4-FFF2-40B4-BE49-F238E27FC236}">
                    <a16:creationId xmlns:a16="http://schemas.microsoft.com/office/drawing/2014/main" id="{D3AED202-3AB6-A0EC-4B75-BAD985DFFEF4}"/>
                  </a:ext>
                </a:extLst>
              </p:cNvPr>
              <p:cNvSpPr txBox="1">
                <a:spLocks noRot="1" noChangeAspect="1" noMove="1" noResize="1" noEditPoints="1" noAdjustHandles="1" noChangeArrowheads="1" noChangeShapeType="1" noTextEdit="1"/>
              </p:cNvSpPr>
              <p:nvPr/>
            </p:nvSpPr>
            <p:spPr>
              <a:xfrm>
                <a:off x="-779804" y="1568931"/>
                <a:ext cx="6500117" cy="866006"/>
              </a:xfrm>
              <a:prstGeom prst="rect">
                <a:avLst/>
              </a:prstGeom>
              <a:blipFill>
                <a:blip r:embed="rId12"/>
                <a:stretch>
                  <a:fillRect b="-5797"/>
                </a:stretch>
              </a:blipFill>
            </p:spPr>
            <p:txBody>
              <a:bodyPr/>
              <a:lstStyle/>
              <a:p>
                <a:r>
                  <a:rPr lang="en-US">
                    <a:noFill/>
                  </a:rPr>
                  <a:t> </a:t>
                </a:r>
              </a:p>
            </p:txBody>
          </p:sp>
        </mc:Fallback>
      </mc:AlternateContent>
    </p:spTree>
    <p:extLst>
      <p:ext uri="{BB962C8B-B14F-4D97-AF65-F5344CB8AC3E}">
        <p14:creationId xmlns:p14="http://schemas.microsoft.com/office/powerpoint/2010/main" val="26477413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9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9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9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9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92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792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21" grpId="0" animBg="1"/>
      <p:bldP spid="24" grpId="0"/>
      <p:bldP spid="29" grpId="0" animBg="1"/>
      <p:bldP spid="23" grpId="0"/>
      <p:bldP spid="30" grpId="0" animBg="1"/>
      <p:bldP spid="8" grpId="0"/>
      <p:bldP spid="32" grpId="0" animBg="1"/>
      <p:bldP spid="13" grpId="0"/>
      <p:bldP spid="45" grpId="0" animBg="1"/>
      <p:bldP spid="46" grpId="0" animBg="1"/>
      <p:bldP spid="47" grpId="0"/>
      <p:bldP spid="48" grpId="0"/>
      <p:bldP spid="50" grpId="0"/>
      <p:bldP spid="51" grpId="0"/>
      <p:bldP spid="52" grpId="0" animBg="1"/>
      <p:bldP spid="53" grpId="0" animBg="1"/>
      <p:bldP spid="54" grpId="0"/>
      <p:bldP spid="56"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C5DE16BD-D2FF-4A87-48A0-4ECF9CF6BFAC}"/>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DA67E94D-2F25-046B-602D-5A7414296C6C}"/>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p:sp>
        <p:nvSpPr>
          <p:cNvPr id="158" name="Google Shape;158;p27">
            <a:extLst>
              <a:ext uri="{FF2B5EF4-FFF2-40B4-BE49-F238E27FC236}">
                <a16:creationId xmlns:a16="http://schemas.microsoft.com/office/drawing/2014/main" id="{6B9ED015-4F63-3585-918C-86E7DEC547FD}"/>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Bef>
                <a:spcPts val="0"/>
              </a:spcBef>
              <a:spcAft>
                <a:spcPts val="800"/>
              </a:spcAft>
              <a:buNone/>
            </a:pPr>
            <a:r>
              <a:rPr lang="en-US" b="1" dirty="0">
                <a:solidFill>
                  <a:schemeClr val="tx2">
                    <a:lumMod val="10000"/>
                  </a:schemeClr>
                </a:solidFill>
              </a:rPr>
              <a:t>Introduction</a:t>
            </a:r>
          </a:p>
          <a:p>
            <a:pPr>
              <a:buSzPct val="90000"/>
            </a:pPr>
            <a:r>
              <a:rPr lang="en-US" b="1" dirty="0">
                <a:solidFill>
                  <a:schemeClr val="tx2">
                    <a:lumMod val="10000"/>
                  </a:schemeClr>
                </a:solidFill>
              </a:rPr>
              <a:t>What’s the problem? </a:t>
            </a:r>
          </a:p>
          <a:p>
            <a:pPr lvl="1" indent="-457189">
              <a:spcAft>
                <a:spcPts val="1600"/>
              </a:spcAft>
              <a:buSzPct val="90000"/>
            </a:pPr>
            <a:r>
              <a:rPr lang="en-US" dirty="0">
                <a:solidFill>
                  <a:schemeClr val="tx2">
                    <a:lumMod val="10000"/>
                  </a:schemeClr>
                </a:solidFill>
              </a:rPr>
              <a:t>Traditional model selection methods usually pick a single “best” model, say M1. However, they don’t quantify </a:t>
            </a:r>
            <a:r>
              <a:rPr lang="en-US" i="1" dirty="0">
                <a:solidFill>
                  <a:schemeClr val="tx2">
                    <a:lumMod val="10000"/>
                  </a:schemeClr>
                </a:solidFill>
              </a:rPr>
              <a:t>how much </a:t>
            </a:r>
            <a:r>
              <a:rPr lang="en-US" dirty="0">
                <a:solidFill>
                  <a:schemeClr val="tx2">
                    <a:lumMod val="10000"/>
                  </a:schemeClr>
                </a:solidFill>
              </a:rPr>
              <a:t>better M1 is compared to the others in the family. </a:t>
            </a:r>
          </a:p>
          <a:p>
            <a:pPr>
              <a:buSzPct val="90000"/>
            </a:pPr>
            <a:r>
              <a:rPr lang="en-US" b="1" dirty="0">
                <a:solidFill>
                  <a:schemeClr val="tx2">
                    <a:lumMod val="10000"/>
                  </a:schemeClr>
                </a:solidFill>
              </a:rPr>
              <a:t>Why is this important?</a:t>
            </a:r>
          </a:p>
          <a:p>
            <a:pPr lvl="1" indent="-457189">
              <a:spcAft>
                <a:spcPts val="1600"/>
              </a:spcAft>
              <a:buSzPct val="90000"/>
            </a:pPr>
            <a:r>
              <a:rPr lang="en-US" dirty="0">
                <a:solidFill>
                  <a:schemeClr val="tx2">
                    <a:lumMod val="10000"/>
                  </a:schemeClr>
                </a:solidFill>
              </a:rPr>
              <a:t>We need to </a:t>
            </a:r>
            <a:r>
              <a:rPr lang="en-US" b="1" dirty="0">
                <a:solidFill>
                  <a:schemeClr val="tx2">
                    <a:lumMod val="10000"/>
                  </a:schemeClr>
                </a:solidFill>
              </a:rPr>
              <a:t>quantify uncertainty </a:t>
            </a:r>
            <a:r>
              <a:rPr lang="en-US" dirty="0">
                <a:solidFill>
                  <a:schemeClr val="tx2">
                    <a:lumMod val="10000"/>
                  </a:schemeClr>
                </a:solidFill>
              </a:rPr>
              <a:t>in model selection and avoid overconfidence in a single model.</a:t>
            </a:r>
          </a:p>
          <a:p>
            <a:pPr>
              <a:buSzPct val="90000"/>
            </a:pPr>
            <a:r>
              <a:rPr lang="en-US" b="1" dirty="0">
                <a:solidFill>
                  <a:schemeClr val="tx2">
                    <a:lumMod val="10000"/>
                  </a:schemeClr>
                </a:solidFill>
              </a:rPr>
              <a:t>What do the authors contribute?</a:t>
            </a:r>
            <a:endParaRPr lang="en-US" dirty="0">
              <a:solidFill>
                <a:schemeClr val="tx2">
                  <a:lumMod val="10000"/>
                </a:schemeClr>
              </a:solidFill>
            </a:endParaRPr>
          </a:p>
          <a:p>
            <a:pPr lvl="1" indent="-457189">
              <a:buSzPct val="90000"/>
            </a:pPr>
            <a:r>
              <a:rPr lang="en-US" dirty="0">
                <a:solidFill>
                  <a:schemeClr val="tx2">
                    <a:lumMod val="10000"/>
                  </a:schemeClr>
                </a:solidFill>
              </a:rPr>
              <a:t>Using </a:t>
            </a:r>
            <a:r>
              <a:rPr lang="en-US" dirty="0">
                <a:solidFill>
                  <a:schemeClr val="accent1"/>
                </a:solidFill>
              </a:rPr>
              <a:t>Akaike weights </a:t>
            </a:r>
            <a:r>
              <a:rPr lang="en-US" dirty="0">
                <a:solidFill>
                  <a:schemeClr val="tx2">
                    <a:lumMod val="10000"/>
                  </a:schemeClr>
                </a:solidFill>
              </a:rPr>
              <a:t>derived from </a:t>
            </a:r>
            <a:r>
              <a:rPr lang="en-US" dirty="0">
                <a:solidFill>
                  <a:schemeClr val="accent1"/>
                </a:solidFill>
              </a:rPr>
              <a:t>AIC</a:t>
            </a:r>
            <a:r>
              <a:rPr lang="en-US" dirty="0">
                <a:solidFill>
                  <a:schemeClr val="tx2">
                    <a:lumMod val="10000"/>
                  </a:schemeClr>
                </a:solidFill>
              </a:rPr>
              <a:t> to provide a </a:t>
            </a:r>
            <a:r>
              <a:rPr lang="en-US" dirty="0">
                <a:solidFill>
                  <a:schemeClr val="accent1"/>
                </a:solidFill>
              </a:rPr>
              <a:t>probabilistic interpretation</a:t>
            </a:r>
            <a:r>
              <a:rPr lang="en-US" dirty="0">
                <a:solidFill>
                  <a:schemeClr val="tx2">
                    <a:lumMod val="10000"/>
                  </a:schemeClr>
                </a:solidFill>
              </a:rPr>
              <a:t> of each model’s quality.</a:t>
            </a:r>
          </a:p>
        </p:txBody>
      </p:sp>
    </p:spTree>
    <p:extLst>
      <p:ext uri="{BB962C8B-B14F-4D97-AF65-F5344CB8AC3E}">
        <p14:creationId xmlns:p14="http://schemas.microsoft.com/office/powerpoint/2010/main" val="299949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D3E09665-EE8A-97B8-21AD-9229805732F2}"/>
            </a:ext>
          </a:extLst>
        </p:cNvPr>
        <p:cNvGrpSpPr/>
        <p:nvPr/>
      </p:nvGrpSpPr>
      <p:grpSpPr>
        <a:xfrm>
          <a:off x="0" y="0"/>
          <a:ext cx="0" cy="0"/>
          <a:chOff x="0" y="0"/>
          <a:chExt cx="0" cy="0"/>
        </a:xfrm>
      </p:grpSpPr>
      <p:sp>
        <p:nvSpPr>
          <p:cNvPr id="158" name="Google Shape;158;p27">
            <a:extLst>
              <a:ext uri="{FF2B5EF4-FFF2-40B4-BE49-F238E27FC236}">
                <a16:creationId xmlns:a16="http://schemas.microsoft.com/office/drawing/2014/main" id="{102E1782-A60C-A858-17D5-A6817811DF6D}"/>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800"/>
              </a:spcAft>
              <a:buNone/>
            </a:pPr>
            <a:r>
              <a:rPr lang="en-US" b="1" dirty="0">
                <a:solidFill>
                  <a:schemeClr val="tx2">
                    <a:lumMod val="10000"/>
                  </a:schemeClr>
                </a:solidFill>
              </a:rPr>
              <a:t>Background on Akaike Information Criterion (AIC)</a:t>
            </a:r>
          </a:p>
          <a:p>
            <a:pPr>
              <a:spcAft>
                <a:spcPts val="800"/>
              </a:spcAft>
              <a:buSzPct val="90000"/>
            </a:pPr>
            <a:r>
              <a:rPr lang="en-US" dirty="0">
                <a:solidFill>
                  <a:schemeClr val="tx2">
                    <a:lumMod val="10000"/>
                  </a:schemeClr>
                </a:solidFill>
              </a:rPr>
              <a:t>What is AIC?</a:t>
            </a:r>
            <a:r>
              <a:rPr lang="en-US" b="1" dirty="0">
                <a:solidFill>
                  <a:schemeClr val="tx2">
                    <a:lumMod val="10000"/>
                  </a:schemeClr>
                </a:solidFill>
              </a:rPr>
              <a:t> </a:t>
            </a:r>
          </a:p>
          <a:p>
            <a:pPr lvl="1" indent="-457189">
              <a:buSzPct val="90000"/>
            </a:pPr>
            <a:r>
              <a:rPr lang="en-US" dirty="0">
                <a:solidFill>
                  <a:schemeClr val="tx2">
                    <a:lumMod val="10000"/>
                  </a:schemeClr>
                </a:solidFill>
              </a:rPr>
              <a:t>A </a:t>
            </a:r>
            <a:r>
              <a:rPr lang="en-US" b="1" dirty="0">
                <a:solidFill>
                  <a:schemeClr val="tx2">
                    <a:lumMod val="10000"/>
                  </a:schemeClr>
                </a:solidFill>
              </a:rPr>
              <a:t>metric</a:t>
            </a:r>
            <a:r>
              <a:rPr lang="en-US" dirty="0">
                <a:solidFill>
                  <a:schemeClr val="tx2">
                    <a:lumMod val="10000"/>
                  </a:schemeClr>
                </a:solidFill>
              </a:rPr>
              <a:t> to compare models in a family that </a:t>
            </a:r>
            <a:r>
              <a:rPr lang="en-US" b="1" dirty="0">
                <a:solidFill>
                  <a:schemeClr val="tx2">
                    <a:lumMod val="10000"/>
                  </a:schemeClr>
                </a:solidFill>
              </a:rPr>
              <a:t>balances</a:t>
            </a:r>
            <a:r>
              <a:rPr lang="en-US" dirty="0">
                <a:solidFill>
                  <a:schemeClr val="tx2">
                    <a:lumMod val="10000"/>
                  </a:schemeClr>
                </a:solidFill>
              </a:rPr>
              <a:t> </a:t>
            </a:r>
            <a:r>
              <a:rPr lang="en-US" b="1" dirty="0">
                <a:solidFill>
                  <a:schemeClr val="tx2">
                    <a:lumMod val="10000"/>
                  </a:schemeClr>
                </a:solidFill>
              </a:rPr>
              <a:t>goodness-of-fit</a:t>
            </a:r>
            <a:r>
              <a:rPr lang="en-US" dirty="0">
                <a:solidFill>
                  <a:schemeClr val="tx2">
                    <a:lumMod val="10000"/>
                  </a:schemeClr>
                </a:solidFill>
              </a:rPr>
              <a:t> and </a:t>
            </a:r>
            <a:r>
              <a:rPr lang="en-US" b="1" dirty="0">
                <a:solidFill>
                  <a:schemeClr val="tx2">
                    <a:lumMod val="10000"/>
                  </a:schemeClr>
                </a:solidFill>
              </a:rPr>
              <a:t>complexity</a:t>
            </a:r>
            <a:r>
              <a:rPr lang="en-US" dirty="0">
                <a:solidFill>
                  <a:schemeClr val="tx2">
                    <a:lumMod val="10000"/>
                  </a:schemeClr>
                </a:solidFill>
              </a:rPr>
              <a:t> (number of parameters). </a:t>
            </a:r>
          </a:p>
          <a:p>
            <a:pPr lvl="1" indent="-457189">
              <a:buSzPct val="90000"/>
            </a:pPr>
            <a:endParaRPr lang="en-US" dirty="0">
              <a:solidFill>
                <a:schemeClr val="tx2">
                  <a:lumMod val="10000"/>
                </a:schemeClr>
              </a:solidFill>
            </a:endParaRPr>
          </a:p>
          <a:p>
            <a:pPr lvl="1" indent="-457189">
              <a:buSzPct val="90000"/>
            </a:pPr>
            <a:endParaRPr lang="en-US" dirty="0">
              <a:solidFill>
                <a:schemeClr val="tx2">
                  <a:lumMod val="10000"/>
                </a:schemeClr>
              </a:solidFill>
            </a:endParaRPr>
          </a:p>
          <a:p>
            <a:pPr lvl="1" indent="-457189">
              <a:buSzPct val="90000"/>
            </a:pPr>
            <a:endParaRPr lang="en-US" dirty="0">
              <a:solidFill>
                <a:schemeClr val="tx2">
                  <a:lumMod val="10000"/>
                </a:schemeClr>
              </a:solidFill>
            </a:endParaRPr>
          </a:p>
          <a:p>
            <a:pPr>
              <a:buSzPct val="90000"/>
            </a:pPr>
            <a:endParaRPr lang="en-US" dirty="0">
              <a:solidFill>
                <a:schemeClr val="tx2">
                  <a:lumMod val="10000"/>
                </a:schemeClr>
              </a:solidFill>
            </a:endParaRPr>
          </a:p>
        </p:txBody>
      </p:sp>
      <p:sp>
        <p:nvSpPr>
          <p:cNvPr id="157" name="Google Shape;157;p27">
            <a:extLst>
              <a:ext uri="{FF2B5EF4-FFF2-40B4-BE49-F238E27FC236}">
                <a16:creationId xmlns:a16="http://schemas.microsoft.com/office/drawing/2014/main" id="{D7EC4EAF-B199-F89D-075F-8B47F0063997}"/>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p:grpSp>
        <p:nvGrpSpPr>
          <p:cNvPr id="5" name="Group 4">
            <a:extLst>
              <a:ext uri="{FF2B5EF4-FFF2-40B4-BE49-F238E27FC236}">
                <a16:creationId xmlns:a16="http://schemas.microsoft.com/office/drawing/2014/main" id="{3B938660-994D-2536-14DF-42196E36A660}"/>
              </a:ext>
            </a:extLst>
          </p:cNvPr>
          <p:cNvGrpSpPr/>
          <p:nvPr/>
        </p:nvGrpSpPr>
        <p:grpSpPr>
          <a:xfrm>
            <a:off x="2770908" y="3740623"/>
            <a:ext cx="6096000" cy="2255565"/>
            <a:chOff x="2105890" y="2452177"/>
            <a:chExt cx="4572000" cy="1691674"/>
          </a:xfrm>
        </p:grpSpPr>
        <p:sp>
          <p:nvSpPr>
            <p:cNvPr id="4" name="Rounded Rectangle 3">
              <a:extLst>
                <a:ext uri="{FF2B5EF4-FFF2-40B4-BE49-F238E27FC236}">
                  <a16:creationId xmlns:a16="http://schemas.microsoft.com/office/drawing/2014/main" id="{65C95EF7-13EF-3702-2E8D-F422EDC1A37D}"/>
                </a:ext>
              </a:extLst>
            </p:cNvPr>
            <p:cNvSpPr/>
            <p:nvPr/>
          </p:nvSpPr>
          <p:spPr>
            <a:xfrm>
              <a:off x="2640509" y="2452177"/>
              <a:ext cx="3774145" cy="169167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2ADF0B3-E203-EB19-FF2B-0A67288EDA05}"/>
                    </a:ext>
                  </a:extLst>
                </p:cNvPr>
                <p:cNvSpPr txBox="1"/>
                <p:nvPr/>
              </p:nvSpPr>
              <p:spPr>
                <a:xfrm>
                  <a:off x="2105890" y="2514122"/>
                  <a:ext cx="4572000" cy="438581"/>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3200" i="1" kern="0">
                                <a:solidFill>
                                  <a:srgbClr val="DEE2E6">
                                    <a:lumMod val="10000"/>
                                  </a:srgbClr>
                                </a:solidFill>
                                <a:latin typeface="Cambria Math" panose="02040503050406030204" pitchFamily="18" charset="0"/>
                                <a:sym typeface="Arial"/>
                              </a:rPr>
                            </m:ctrlPr>
                          </m:sSubPr>
                          <m:e>
                            <m:r>
                              <a:rPr lang="en-US" sz="3200" i="1" kern="0">
                                <a:solidFill>
                                  <a:srgbClr val="DEE2E6">
                                    <a:lumMod val="10000"/>
                                  </a:srgbClr>
                                </a:solidFill>
                                <a:latin typeface="Cambria Math" panose="02040503050406030204" pitchFamily="18" charset="0"/>
                                <a:sym typeface="Arial"/>
                              </a:rPr>
                              <m:t>𝐴𝐼𝐶</m:t>
                            </m:r>
                          </m:e>
                          <m:sub>
                            <m:r>
                              <a:rPr lang="en-US" sz="3200" i="1" kern="0">
                                <a:solidFill>
                                  <a:srgbClr val="DEE2E6">
                                    <a:lumMod val="10000"/>
                                  </a:srgbClr>
                                </a:solidFill>
                                <a:latin typeface="Cambria Math" panose="02040503050406030204" pitchFamily="18" charset="0"/>
                                <a:sym typeface="Arial"/>
                              </a:rPr>
                              <m:t>𝑖</m:t>
                            </m:r>
                          </m:sub>
                        </m:sSub>
                        <m:r>
                          <a:rPr lang="en-US" sz="3200" i="1" kern="0">
                            <a:solidFill>
                              <a:srgbClr val="DEE2E6">
                                <a:lumMod val="10000"/>
                              </a:srgbClr>
                            </a:solidFill>
                            <a:latin typeface="Cambria Math" panose="02040503050406030204" pitchFamily="18" charset="0"/>
                            <a:sym typeface="Arial"/>
                          </a:rPr>
                          <m:t>=−2</m:t>
                        </m:r>
                        <m:func>
                          <m:funcPr>
                            <m:ctrlPr>
                              <a:rPr lang="en-US" sz="3200" i="1" kern="0">
                                <a:solidFill>
                                  <a:srgbClr val="DEE2E6">
                                    <a:lumMod val="10000"/>
                                  </a:srgbClr>
                                </a:solidFill>
                                <a:latin typeface="Cambria Math" panose="02040503050406030204" pitchFamily="18" charset="0"/>
                                <a:sym typeface="Arial"/>
                              </a:rPr>
                            </m:ctrlPr>
                          </m:funcPr>
                          <m:fName>
                            <m:r>
                              <m:rPr>
                                <m:sty m:val="p"/>
                              </m:rPr>
                              <a:rPr lang="en-US" sz="3200" kern="0">
                                <a:solidFill>
                                  <a:srgbClr val="DEE2E6">
                                    <a:lumMod val="10000"/>
                                  </a:srgbClr>
                                </a:solidFill>
                                <a:latin typeface="Cambria Math" panose="02040503050406030204" pitchFamily="18" charset="0"/>
                                <a:sym typeface="Arial"/>
                              </a:rPr>
                              <m:t>log</m:t>
                            </m:r>
                          </m:fName>
                          <m:e>
                            <m:sSub>
                              <m:sSubPr>
                                <m:ctrlPr>
                                  <a:rPr lang="en-US" sz="3200" i="1" kern="0">
                                    <a:solidFill>
                                      <a:srgbClr val="DEE2E6">
                                        <a:lumMod val="10000"/>
                                      </a:srgbClr>
                                    </a:solidFill>
                                    <a:latin typeface="Cambria Math" panose="02040503050406030204" pitchFamily="18" charset="0"/>
                                    <a:sym typeface="Arial"/>
                                  </a:rPr>
                                </m:ctrlPr>
                              </m:sSubPr>
                              <m:e>
                                <m:r>
                                  <a:rPr lang="en-US" sz="3200" i="1" kern="0">
                                    <a:solidFill>
                                      <a:srgbClr val="DEE2E6">
                                        <a:lumMod val="10000"/>
                                      </a:srgbClr>
                                    </a:solidFill>
                                    <a:latin typeface="Cambria Math" panose="02040503050406030204" pitchFamily="18" charset="0"/>
                                    <a:sym typeface="Arial"/>
                                  </a:rPr>
                                  <m:t>𝐿</m:t>
                                </m:r>
                              </m:e>
                              <m:sub>
                                <m:r>
                                  <a:rPr lang="en-US" sz="3200" i="1" kern="0">
                                    <a:solidFill>
                                      <a:srgbClr val="DEE2E6">
                                        <a:lumMod val="10000"/>
                                      </a:srgbClr>
                                    </a:solidFill>
                                    <a:latin typeface="Cambria Math" panose="02040503050406030204" pitchFamily="18" charset="0"/>
                                    <a:sym typeface="Arial"/>
                                  </a:rPr>
                                  <m:t>𝑖</m:t>
                                </m:r>
                              </m:sub>
                            </m:sSub>
                          </m:e>
                        </m:func>
                        <m:r>
                          <a:rPr lang="en-US" sz="3200" i="1" kern="0">
                            <a:solidFill>
                              <a:srgbClr val="DEE2E6">
                                <a:lumMod val="10000"/>
                              </a:srgbClr>
                            </a:solidFill>
                            <a:latin typeface="Cambria Math" panose="02040503050406030204" pitchFamily="18" charset="0"/>
                            <a:sym typeface="Arial"/>
                          </a:rPr>
                          <m:t>+2</m:t>
                        </m:r>
                        <m:sSub>
                          <m:sSubPr>
                            <m:ctrlPr>
                              <a:rPr lang="en-US" sz="3200" i="1" kern="0">
                                <a:solidFill>
                                  <a:srgbClr val="DEE2E6">
                                    <a:lumMod val="10000"/>
                                  </a:srgbClr>
                                </a:solidFill>
                                <a:latin typeface="Cambria Math" panose="02040503050406030204" pitchFamily="18" charset="0"/>
                                <a:sym typeface="Arial"/>
                              </a:rPr>
                            </m:ctrlPr>
                          </m:sSubPr>
                          <m:e>
                            <m:r>
                              <a:rPr lang="en-US" sz="3200" i="1" kern="0">
                                <a:solidFill>
                                  <a:srgbClr val="DEE2E6">
                                    <a:lumMod val="10000"/>
                                  </a:srgbClr>
                                </a:solidFill>
                                <a:latin typeface="Cambria Math" panose="02040503050406030204" pitchFamily="18" charset="0"/>
                                <a:sym typeface="Arial"/>
                              </a:rPr>
                              <m:t>𝑉</m:t>
                            </m:r>
                          </m:e>
                          <m:sub>
                            <m:r>
                              <a:rPr lang="en-US" sz="3200" i="1" kern="0">
                                <a:solidFill>
                                  <a:srgbClr val="DEE2E6">
                                    <a:lumMod val="10000"/>
                                  </a:srgbClr>
                                </a:solidFill>
                                <a:latin typeface="Cambria Math" panose="02040503050406030204" pitchFamily="18" charset="0"/>
                                <a:sym typeface="Arial"/>
                              </a:rPr>
                              <m:t>𝑖</m:t>
                            </m:r>
                          </m:sub>
                        </m:sSub>
                      </m:oMath>
                    </m:oMathPara>
                  </a14:m>
                  <a:endParaRPr lang="en-US" sz="3200" kern="0" dirty="0">
                    <a:solidFill>
                      <a:srgbClr val="000000"/>
                    </a:solidFill>
                    <a:latin typeface="Arial"/>
                    <a:cs typeface="Arial"/>
                    <a:sym typeface="Arial"/>
                  </a:endParaRPr>
                </a:p>
              </p:txBody>
            </p:sp>
          </mc:Choice>
          <mc:Fallback xmlns="">
            <p:sp>
              <p:nvSpPr>
                <p:cNvPr id="3" name="TextBox 2">
                  <a:extLst>
                    <a:ext uri="{FF2B5EF4-FFF2-40B4-BE49-F238E27FC236}">
                      <a16:creationId xmlns:a16="http://schemas.microsoft.com/office/drawing/2014/main" id="{92ADF0B3-E203-EB19-FF2B-0A67288EDA05}"/>
                    </a:ext>
                  </a:extLst>
                </p:cNvPr>
                <p:cNvSpPr txBox="1">
                  <a:spLocks noRot="1" noChangeAspect="1" noMove="1" noResize="1" noEditPoints="1" noAdjustHandles="1" noChangeArrowheads="1" noChangeShapeType="1" noTextEdit="1"/>
                </p:cNvSpPr>
                <p:nvPr/>
              </p:nvSpPr>
              <p:spPr>
                <a:xfrm>
                  <a:off x="2105890" y="2514122"/>
                  <a:ext cx="4572000" cy="438581"/>
                </a:xfrm>
                <a:prstGeom prst="rect">
                  <a:avLst/>
                </a:prstGeom>
                <a:blipFill>
                  <a:blip r:embed="rId3"/>
                  <a:stretch>
                    <a:fillRect b="-20833"/>
                  </a:stretch>
                </a:blipFill>
              </p:spPr>
              <p:txBody>
                <a:bodyPr/>
                <a:lstStyle/>
                <a:p>
                  <a:r>
                    <a:rPr lang="en-US">
                      <a:noFill/>
                    </a:rPr>
                    <a:t> </a:t>
                  </a:r>
                </a:p>
              </p:txBody>
            </p:sp>
          </mc:Fallback>
        </mc:AlternateContent>
      </p:grpSp>
      <p:sp>
        <p:nvSpPr>
          <p:cNvPr id="7" name="Left Brace 6">
            <a:extLst>
              <a:ext uri="{FF2B5EF4-FFF2-40B4-BE49-F238E27FC236}">
                <a16:creationId xmlns:a16="http://schemas.microsoft.com/office/drawing/2014/main" id="{6CEDFA06-BEDE-7102-F03D-802033FD9E72}"/>
              </a:ext>
            </a:extLst>
          </p:cNvPr>
          <p:cNvSpPr/>
          <p:nvPr/>
        </p:nvSpPr>
        <p:spPr>
          <a:xfrm rot="16200000">
            <a:off x="5902037" y="3940006"/>
            <a:ext cx="314036" cy="1311564"/>
          </a:xfrm>
          <a:prstGeom prst="leftBrace">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8" name="Left Brace 7">
            <a:extLst>
              <a:ext uri="{FF2B5EF4-FFF2-40B4-BE49-F238E27FC236}">
                <a16:creationId xmlns:a16="http://schemas.microsoft.com/office/drawing/2014/main" id="{BFB433D5-E9E7-D9A9-DE04-4D6D77E6C800}"/>
              </a:ext>
            </a:extLst>
          </p:cNvPr>
          <p:cNvSpPr/>
          <p:nvPr/>
        </p:nvSpPr>
        <p:spPr>
          <a:xfrm rot="16200000">
            <a:off x="7280369" y="4265391"/>
            <a:ext cx="314036" cy="660791"/>
          </a:xfrm>
          <a:prstGeom prst="leftBrace">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10" name="TextBox 9">
            <a:extLst>
              <a:ext uri="{FF2B5EF4-FFF2-40B4-BE49-F238E27FC236}">
                <a16:creationId xmlns:a16="http://schemas.microsoft.com/office/drawing/2014/main" id="{D85B02EC-2BCA-5936-D509-88BAA0F95130}"/>
              </a:ext>
            </a:extLst>
          </p:cNvPr>
          <p:cNvSpPr txBox="1"/>
          <p:nvPr/>
        </p:nvSpPr>
        <p:spPr>
          <a:xfrm>
            <a:off x="4972714" y="4789737"/>
            <a:ext cx="1899793" cy="666977"/>
          </a:xfrm>
          <a:prstGeom prst="rect">
            <a:avLst/>
          </a:prstGeom>
          <a:noFill/>
        </p:spPr>
        <p:txBody>
          <a:bodyPr wrap="square">
            <a:spAutoFit/>
          </a:bodyPr>
          <a:lstStyle/>
          <a:p>
            <a:pPr algn="ctr" defTabSz="1219170">
              <a:buClr>
                <a:srgbClr val="000000"/>
              </a:buClr>
            </a:pPr>
            <a:r>
              <a:rPr lang="en-US" sz="1867"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Log-likelihood </a:t>
            </a:r>
          </a:p>
          <a:p>
            <a:pPr algn="ctr" defTabSz="1219170">
              <a:buClr>
                <a:srgbClr val="000000"/>
              </a:buClr>
            </a:pPr>
            <a:r>
              <a:rPr lang="en-US" sz="1867"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of the model</a:t>
            </a:r>
          </a:p>
        </p:txBody>
      </p:sp>
      <p:sp>
        <p:nvSpPr>
          <p:cNvPr id="11" name="TextBox 10">
            <a:extLst>
              <a:ext uri="{FF2B5EF4-FFF2-40B4-BE49-F238E27FC236}">
                <a16:creationId xmlns:a16="http://schemas.microsoft.com/office/drawing/2014/main" id="{C4300326-1B63-F385-97D1-288090D5A20D}"/>
              </a:ext>
            </a:extLst>
          </p:cNvPr>
          <p:cNvSpPr txBox="1"/>
          <p:nvPr/>
        </p:nvSpPr>
        <p:spPr>
          <a:xfrm>
            <a:off x="6647498" y="4789737"/>
            <a:ext cx="1670449" cy="666977"/>
          </a:xfrm>
          <a:prstGeom prst="rect">
            <a:avLst/>
          </a:prstGeom>
          <a:noFill/>
        </p:spPr>
        <p:txBody>
          <a:bodyPr wrap="square">
            <a:spAutoFit/>
          </a:bodyPr>
          <a:lstStyle/>
          <a:p>
            <a:pPr algn="ctr" defTabSz="1219170">
              <a:buClr>
                <a:srgbClr val="000000"/>
              </a:buClr>
            </a:pPr>
            <a:r>
              <a:rPr lang="en-US" sz="1867" kern="0" dirty="0">
                <a:solidFill>
                  <a:srgbClr val="F20253"/>
                </a:solidFill>
                <a:latin typeface="Lato" panose="020F0502020204030203" pitchFamily="34" charset="0"/>
                <a:ea typeface="Lato" panose="020F0502020204030203" pitchFamily="34" charset="0"/>
                <a:cs typeface="Lato" panose="020F0502020204030203" pitchFamily="34" charset="0"/>
                <a:sym typeface="Arial"/>
              </a:rPr>
              <a:t>Number of parameters</a:t>
            </a:r>
          </a:p>
        </p:txBody>
      </p:sp>
    </p:spTree>
    <p:extLst>
      <p:ext uri="{BB962C8B-B14F-4D97-AF65-F5344CB8AC3E}">
        <p14:creationId xmlns:p14="http://schemas.microsoft.com/office/powerpoint/2010/main" val="253314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800CD192-1E4B-0B68-FB64-303A2A2AC3D1}"/>
            </a:ext>
          </a:extLst>
        </p:cNvPr>
        <p:cNvGrpSpPr/>
        <p:nvPr/>
      </p:nvGrpSpPr>
      <p:grpSpPr>
        <a:xfrm>
          <a:off x="0" y="0"/>
          <a:ext cx="0" cy="0"/>
          <a:chOff x="0" y="0"/>
          <a:chExt cx="0" cy="0"/>
        </a:xfrm>
      </p:grpSpPr>
      <p:sp>
        <p:nvSpPr>
          <p:cNvPr id="158" name="Google Shape;158;p27">
            <a:extLst>
              <a:ext uri="{FF2B5EF4-FFF2-40B4-BE49-F238E27FC236}">
                <a16:creationId xmlns:a16="http://schemas.microsoft.com/office/drawing/2014/main" id="{FFA49BC3-78AD-2D63-FC31-13B9816BEED2}"/>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800"/>
              </a:spcAft>
              <a:buNone/>
            </a:pPr>
            <a:r>
              <a:rPr lang="en-US" b="1" dirty="0">
                <a:solidFill>
                  <a:schemeClr val="tx2">
                    <a:lumMod val="10000"/>
                  </a:schemeClr>
                </a:solidFill>
              </a:rPr>
              <a:t>Background on likelihood</a:t>
            </a:r>
          </a:p>
          <a:p>
            <a:pPr>
              <a:spcAft>
                <a:spcPts val="800"/>
              </a:spcAft>
              <a:buSzPct val="90000"/>
            </a:pPr>
            <a:r>
              <a:rPr lang="en-US" dirty="0">
                <a:solidFill>
                  <a:schemeClr val="tx2">
                    <a:lumMod val="10000"/>
                  </a:schemeClr>
                </a:solidFill>
              </a:rPr>
              <a:t>What even is “</a:t>
            </a:r>
            <a:r>
              <a:rPr lang="en-US" dirty="0">
                <a:solidFill>
                  <a:schemeClr val="accent4"/>
                </a:solidFill>
              </a:rPr>
              <a:t>likelihood</a:t>
            </a:r>
            <a:r>
              <a:rPr lang="en-US" dirty="0">
                <a:solidFill>
                  <a:schemeClr val="tx2">
                    <a:lumMod val="10000"/>
                  </a:schemeClr>
                </a:solidFill>
              </a:rPr>
              <a:t>”?</a:t>
            </a:r>
            <a:r>
              <a:rPr lang="en-US" b="1" dirty="0">
                <a:solidFill>
                  <a:schemeClr val="tx2">
                    <a:lumMod val="10000"/>
                  </a:schemeClr>
                </a:solidFill>
              </a:rPr>
              <a:t> </a:t>
            </a:r>
          </a:p>
          <a:p>
            <a:pPr lvl="1">
              <a:spcAft>
                <a:spcPts val="800"/>
              </a:spcAft>
              <a:buSzPct val="90000"/>
            </a:pPr>
            <a:r>
              <a:rPr lang="en-US" b="1" dirty="0">
                <a:solidFill>
                  <a:schemeClr val="accent4"/>
                </a:solidFill>
              </a:rPr>
              <a:t>Likelihood</a:t>
            </a:r>
            <a:r>
              <a:rPr lang="en-US" dirty="0">
                <a:solidFill>
                  <a:schemeClr val="tx2">
                    <a:lumMod val="10000"/>
                  </a:schemeClr>
                </a:solidFill>
              </a:rPr>
              <a:t> tells us </a:t>
            </a:r>
            <a:r>
              <a:rPr lang="en-US" b="1" dirty="0">
                <a:solidFill>
                  <a:schemeClr val="tx2">
                    <a:lumMod val="10000"/>
                  </a:schemeClr>
                </a:solidFill>
              </a:rPr>
              <a:t>how well </a:t>
            </a:r>
            <a:r>
              <a:rPr lang="en-US" dirty="0">
                <a:solidFill>
                  <a:schemeClr val="tx2">
                    <a:lumMod val="10000"/>
                  </a:schemeClr>
                </a:solidFill>
              </a:rPr>
              <a:t>a </a:t>
            </a:r>
            <a:r>
              <a:rPr lang="en-US" b="1" dirty="0">
                <a:solidFill>
                  <a:schemeClr val="tx2">
                    <a:lumMod val="10000"/>
                  </a:schemeClr>
                </a:solidFill>
              </a:rPr>
              <a:t>model explains </a:t>
            </a:r>
            <a:r>
              <a:rPr lang="en-US" dirty="0">
                <a:solidFill>
                  <a:schemeClr val="tx2">
                    <a:lumMod val="10000"/>
                  </a:schemeClr>
                </a:solidFill>
              </a:rPr>
              <a:t>the </a:t>
            </a:r>
            <a:r>
              <a:rPr lang="en-US" b="1" dirty="0">
                <a:solidFill>
                  <a:schemeClr val="tx2">
                    <a:lumMod val="10000"/>
                  </a:schemeClr>
                </a:solidFill>
              </a:rPr>
              <a:t>data</a:t>
            </a:r>
            <a:r>
              <a:rPr lang="en-US" dirty="0">
                <a:solidFill>
                  <a:schemeClr val="tx2">
                    <a:lumMod val="10000"/>
                  </a:schemeClr>
                </a:solidFill>
              </a:rPr>
              <a:t> we observed.</a:t>
            </a:r>
          </a:p>
          <a:p>
            <a:pPr lvl="1">
              <a:spcAft>
                <a:spcPts val="800"/>
              </a:spcAft>
              <a:buSzPct val="90000"/>
            </a:pPr>
            <a:r>
              <a:rPr lang="en-US" dirty="0">
                <a:solidFill>
                  <a:schemeClr val="tx2">
                    <a:lumMod val="10000"/>
                  </a:schemeClr>
                </a:solidFill>
              </a:rPr>
              <a:t>It answers: </a:t>
            </a:r>
            <a:r>
              <a:rPr lang="en-US" i="1" dirty="0">
                <a:solidFill>
                  <a:schemeClr val="tx2">
                    <a:lumMod val="10000"/>
                  </a:schemeClr>
                </a:solidFill>
              </a:rPr>
              <a:t>“If this model were true, how likely is it that we would have seen this data?”</a:t>
            </a:r>
          </a:p>
          <a:p>
            <a:pPr lvl="1">
              <a:spcAft>
                <a:spcPts val="800"/>
              </a:spcAft>
              <a:buSzPct val="90000"/>
            </a:pPr>
            <a:endParaRPr lang="en-US" i="1" dirty="0">
              <a:solidFill>
                <a:schemeClr val="tx2">
                  <a:lumMod val="10000"/>
                </a:schemeClr>
              </a:solidFill>
            </a:endParaRPr>
          </a:p>
          <a:p>
            <a:pPr marL="711182" lvl="1" indent="0">
              <a:spcAft>
                <a:spcPts val="800"/>
              </a:spcAft>
              <a:buSzPct val="90000"/>
              <a:buNone/>
            </a:pPr>
            <a:endParaRPr lang="en-US" dirty="0">
              <a:solidFill>
                <a:schemeClr val="tx2">
                  <a:lumMod val="10000"/>
                </a:schemeClr>
              </a:solidFill>
            </a:endParaRPr>
          </a:p>
          <a:p>
            <a:pPr>
              <a:spcAft>
                <a:spcPts val="800"/>
              </a:spcAft>
              <a:buSzPct val="90000"/>
            </a:pPr>
            <a:r>
              <a:rPr lang="en-US" dirty="0">
                <a:solidFill>
                  <a:schemeClr val="tx2">
                    <a:lumMod val="10000"/>
                  </a:schemeClr>
                </a:solidFill>
              </a:rPr>
              <a:t>How does this factor into model fit? </a:t>
            </a:r>
          </a:p>
          <a:p>
            <a:pPr lvl="1">
              <a:spcAft>
                <a:spcPts val="800"/>
              </a:spcAft>
              <a:buSzPct val="90000"/>
            </a:pPr>
            <a:r>
              <a:rPr lang="en-US" b="1" dirty="0">
                <a:solidFill>
                  <a:schemeClr val="tx2">
                    <a:lumMod val="10000"/>
                  </a:schemeClr>
                </a:solidFill>
              </a:rPr>
              <a:t>Higher likelihood</a:t>
            </a:r>
            <a:r>
              <a:rPr lang="en-US" dirty="0">
                <a:solidFill>
                  <a:schemeClr val="tx2">
                    <a:lumMod val="10000"/>
                  </a:schemeClr>
                </a:solidFill>
              </a:rPr>
              <a:t> = the </a:t>
            </a:r>
            <a:r>
              <a:rPr lang="en-US" b="1" dirty="0">
                <a:solidFill>
                  <a:schemeClr val="tx2">
                    <a:lumMod val="10000"/>
                  </a:schemeClr>
                </a:solidFill>
              </a:rPr>
              <a:t>model fits </a:t>
            </a:r>
            <a:r>
              <a:rPr lang="en-US" dirty="0">
                <a:solidFill>
                  <a:schemeClr val="tx2">
                    <a:lumMod val="10000"/>
                  </a:schemeClr>
                </a:solidFill>
              </a:rPr>
              <a:t>the data </a:t>
            </a:r>
            <a:r>
              <a:rPr lang="en-US" b="1" dirty="0">
                <a:solidFill>
                  <a:schemeClr val="tx2">
                    <a:lumMod val="10000"/>
                  </a:schemeClr>
                </a:solidFill>
              </a:rPr>
              <a:t>better</a:t>
            </a:r>
            <a:r>
              <a:rPr lang="en-US" dirty="0">
                <a:solidFill>
                  <a:schemeClr val="tx2">
                    <a:lumMod val="10000"/>
                  </a:schemeClr>
                </a:solidFill>
              </a:rPr>
              <a:t> (the observed data is more acceptable under this model).</a:t>
            </a:r>
          </a:p>
          <a:p>
            <a:pPr lvl="1" indent="-457189">
              <a:buSzPct val="90000"/>
            </a:pPr>
            <a:endParaRPr lang="en-US" dirty="0">
              <a:solidFill>
                <a:schemeClr val="tx2">
                  <a:lumMod val="10000"/>
                </a:schemeClr>
              </a:solidFill>
            </a:endParaRPr>
          </a:p>
          <a:p>
            <a:pPr lvl="1" indent="-457189">
              <a:buSzPct val="90000"/>
            </a:pPr>
            <a:endParaRPr lang="en-US" dirty="0">
              <a:solidFill>
                <a:schemeClr val="tx2">
                  <a:lumMod val="10000"/>
                </a:schemeClr>
              </a:solidFill>
            </a:endParaRPr>
          </a:p>
          <a:p>
            <a:pPr lvl="1" indent="-457189">
              <a:buSzPct val="90000"/>
            </a:pPr>
            <a:endParaRPr lang="en-US" dirty="0">
              <a:solidFill>
                <a:schemeClr val="tx2">
                  <a:lumMod val="10000"/>
                </a:schemeClr>
              </a:solidFill>
            </a:endParaRPr>
          </a:p>
          <a:p>
            <a:pPr>
              <a:buSzPct val="90000"/>
            </a:pPr>
            <a:endParaRPr lang="en-US" dirty="0">
              <a:solidFill>
                <a:schemeClr val="tx2">
                  <a:lumMod val="10000"/>
                </a:schemeClr>
              </a:solidFill>
            </a:endParaRPr>
          </a:p>
        </p:txBody>
      </p:sp>
      <p:sp>
        <p:nvSpPr>
          <p:cNvPr id="157" name="Google Shape;157;p27">
            <a:extLst>
              <a:ext uri="{FF2B5EF4-FFF2-40B4-BE49-F238E27FC236}">
                <a16:creationId xmlns:a16="http://schemas.microsoft.com/office/drawing/2014/main" id="{AACAFAB6-3DBA-1346-1E2A-95F307E702CD}"/>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D20F0B7-3863-F900-C698-82A3F2CAEA90}"/>
                  </a:ext>
                </a:extLst>
              </p:cNvPr>
              <p:cNvSpPr txBox="1"/>
              <p:nvPr/>
            </p:nvSpPr>
            <p:spPr>
              <a:xfrm>
                <a:off x="2911556" y="3983312"/>
                <a:ext cx="6096000" cy="50276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2667" i="1" kern="0">
                              <a:solidFill>
                                <a:srgbClr val="FF9715"/>
                              </a:solidFill>
                              <a:latin typeface="Cambria Math" panose="02040503050406030204" pitchFamily="18" charset="0"/>
                              <a:sym typeface="Arial"/>
                            </a:rPr>
                          </m:ctrlPr>
                        </m:sSubPr>
                        <m:e>
                          <m:r>
                            <a:rPr lang="en-US" sz="2667" i="1" kern="0">
                              <a:solidFill>
                                <a:srgbClr val="FF9715"/>
                              </a:solidFill>
                              <a:latin typeface="Cambria Math" panose="02040503050406030204" pitchFamily="18" charset="0"/>
                              <a:sym typeface="Arial"/>
                            </a:rPr>
                            <m:t>𝐿</m:t>
                          </m:r>
                        </m:e>
                        <m:sub>
                          <m:r>
                            <a:rPr lang="en-US" sz="2667" i="1" kern="0">
                              <a:solidFill>
                                <a:srgbClr val="FF9715"/>
                              </a:solidFill>
                              <a:latin typeface="Cambria Math" panose="02040503050406030204" pitchFamily="18" charset="0"/>
                              <a:sym typeface="Arial"/>
                            </a:rPr>
                            <m:t>𝑖</m:t>
                          </m:r>
                        </m:sub>
                      </m:sSub>
                      <m:r>
                        <a:rPr lang="en-US" sz="2667" i="1" kern="0">
                          <a:solidFill>
                            <a:srgbClr val="DEE2E6">
                              <a:lumMod val="10000"/>
                            </a:srgbClr>
                          </a:solidFill>
                          <a:latin typeface="Cambria Math" panose="02040503050406030204" pitchFamily="18" charset="0"/>
                          <a:sym typeface="Arial"/>
                        </a:rPr>
                        <m:t>=</m:t>
                      </m:r>
                      <m:r>
                        <a:rPr lang="en-US" sz="2667" i="1" kern="0">
                          <a:solidFill>
                            <a:srgbClr val="DEE2E6">
                              <a:lumMod val="10000"/>
                            </a:srgbClr>
                          </a:solidFill>
                          <a:latin typeface="Cambria Math" panose="02040503050406030204" pitchFamily="18" charset="0"/>
                          <a:sym typeface="Arial"/>
                        </a:rPr>
                        <m:t>𝑃</m:t>
                      </m:r>
                      <m:r>
                        <a:rPr lang="en-US" sz="2667" i="1" kern="0">
                          <a:solidFill>
                            <a:srgbClr val="DEE2E6">
                              <a:lumMod val="10000"/>
                            </a:srgbClr>
                          </a:solidFill>
                          <a:latin typeface="Cambria Math" panose="02040503050406030204" pitchFamily="18" charset="0"/>
                          <a:sym typeface="Arial"/>
                        </a:rPr>
                        <m:t>(</m:t>
                      </m:r>
                      <m:r>
                        <a:rPr lang="en-US" sz="2667" i="1" kern="0">
                          <a:solidFill>
                            <a:srgbClr val="DEE2E6">
                              <a:lumMod val="10000"/>
                            </a:srgbClr>
                          </a:solidFill>
                          <a:latin typeface="Cambria Math" panose="02040503050406030204" pitchFamily="18" charset="0"/>
                          <a:sym typeface="Arial"/>
                        </a:rPr>
                        <m:t>𝑑𝑎𝑡𝑎</m:t>
                      </m:r>
                      <m:r>
                        <a:rPr lang="en-US" sz="2667" i="1" kern="0">
                          <a:solidFill>
                            <a:srgbClr val="DEE2E6">
                              <a:lumMod val="10000"/>
                            </a:srgbClr>
                          </a:solidFill>
                          <a:latin typeface="Cambria Math" panose="02040503050406030204" pitchFamily="18" charset="0"/>
                          <a:sym typeface="Arial"/>
                        </a:rPr>
                        <m:t>|</m:t>
                      </m:r>
                      <m:r>
                        <a:rPr lang="en-US" sz="2667" i="1" kern="0">
                          <a:solidFill>
                            <a:srgbClr val="DEE2E6">
                              <a:lumMod val="10000"/>
                            </a:srgbClr>
                          </a:solidFill>
                          <a:latin typeface="Cambria Math" panose="02040503050406030204" pitchFamily="18" charset="0"/>
                          <a:sym typeface="Arial"/>
                        </a:rPr>
                        <m:t>𝑚𝑜𝑑𝑒𝑙</m:t>
                      </m:r>
                      <m:r>
                        <a:rPr lang="en-US" sz="2667" i="1" kern="0">
                          <a:solidFill>
                            <a:srgbClr val="DEE2E6">
                              <a:lumMod val="10000"/>
                            </a:srgbClr>
                          </a:solidFill>
                          <a:latin typeface="Cambria Math" panose="02040503050406030204" pitchFamily="18" charset="0"/>
                          <a:sym typeface="Arial"/>
                        </a:rPr>
                        <m:t>)</m:t>
                      </m:r>
                    </m:oMath>
                  </m:oMathPara>
                </a14:m>
                <a:endParaRPr lang="en-US" sz="2667" kern="0" dirty="0">
                  <a:solidFill>
                    <a:srgbClr val="000000"/>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DD20F0B7-3863-F900-C698-82A3F2CAEA90}"/>
                  </a:ext>
                </a:extLst>
              </p:cNvPr>
              <p:cNvSpPr txBox="1">
                <a:spLocks noRot="1" noChangeAspect="1" noMove="1" noResize="1" noEditPoints="1" noAdjustHandles="1" noChangeArrowheads="1" noChangeShapeType="1" noTextEdit="1"/>
              </p:cNvSpPr>
              <p:nvPr/>
            </p:nvSpPr>
            <p:spPr>
              <a:xfrm>
                <a:off x="2911556" y="3983312"/>
                <a:ext cx="6096000" cy="502766"/>
              </a:xfrm>
              <a:prstGeom prst="rect">
                <a:avLst/>
              </a:prstGeom>
              <a:blipFill>
                <a:blip r:embed="rId3"/>
                <a:stretch>
                  <a:fillRect b="-19512"/>
                </a:stretch>
              </a:blipFill>
            </p:spPr>
            <p:txBody>
              <a:bodyPr/>
              <a:lstStyle/>
              <a:p>
                <a:r>
                  <a:rPr lang="en-US">
                    <a:noFill/>
                  </a:rPr>
                  <a:t> </a:t>
                </a:r>
              </a:p>
            </p:txBody>
          </p:sp>
        </mc:Fallback>
      </mc:AlternateContent>
      <p:sp>
        <p:nvSpPr>
          <p:cNvPr id="16" name="Rounded Rectangle 15">
            <a:extLst>
              <a:ext uri="{FF2B5EF4-FFF2-40B4-BE49-F238E27FC236}">
                <a16:creationId xmlns:a16="http://schemas.microsoft.com/office/drawing/2014/main" id="{BE8D1B87-6351-5F8E-1F5E-2F0ADB9D36B6}"/>
              </a:ext>
            </a:extLst>
          </p:cNvPr>
          <p:cNvSpPr/>
          <p:nvPr/>
        </p:nvSpPr>
        <p:spPr>
          <a:xfrm>
            <a:off x="4147928" y="3960361"/>
            <a:ext cx="3623256" cy="613015"/>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Tree>
    <p:extLst>
      <p:ext uri="{BB962C8B-B14F-4D97-AF65-F5344CB8AC3E}">
        <p14:creationId xmlns:p14="http://schemas.microsoft.com/office/powerpoint/2010/main" val="312627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9BDEBDF0-8C4D-5B3B-3BF5-1B448F9EFD1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8" name="Google Shape;158;p27">
                <a:extLst>
                  <a:ext uri="{FF2B5EF4-FFF2-40B4-BE49-F238E27FC236}">
                    <a16:creationId xmlns:a16="http://schemas.microsoft.com/office/drawing/2014/main" id="{98DC216B-28F0-89EE-50F9-FE685B81D78B}"/>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800"/>
                  </a:spcAft>
                  <a:buNone/>
                </a:pPr>
                <a:r>
                  <a:rPr lang="en-US" b="1" dirty="0">
                    <a:solidFill>
                      <a:schemeClr val="tx2">
                        <a:lumMod val="10000"/>
                      </a:schemeClr>
                    </a:solidFill>
                  </a:rPr>
                  <a:t>Background on Akaike Information Criterion (AIC)</a:t>
                </a:r>
              </a:p>
              <a:p>
                <a:pPr>
                  <a:spcAft>
                    <a:spcPts val="800"/>
                  </a:spcAft>
                  <a:buSzPct val="90000"/>
                </a:pPr>
                <a:r>
                  <a:rPr lang="en-US" dirty="0">
                    <a:solidFill>
                      <a:schemeClr val="tx2">
                        <a:lumMod val="10000"/>
                      </a:schemeClr>
                    </a:solidFill>
                  </a:rPr>
                  <a:t>Why the </a:t>
                </a:r>
                <a14:m>
                  <m:oMath xmlns:m="http://schemas.openxmlformats.org/officeDocument/2006/math">
                    <m:r>
                      <a:rPr lang="en-US" b="1" i="1">
                        <a:solidFill>
                          <a:schemeClr val="tx2">
                            <a:lumMod val="10000"/>
                          </a:schemeClr>
                        </a:solidFill>
                        <a:latin typeface="Cambria Math" panose="02040503050406030204" pitchFamily="18" charset="0"/>
                      </a:rPr>
                      <m:t>−</m:t>
                    </m:r>
                    <m:r>
                      <a:rPr lang="en-US" b="1" i="1">
                        <a:solidFill>
                          <a:schemeClr val="tx2">
                            <a:lumMod val="10000"/>
                          </a:schemeClr>
                        </a:solidFill>
                        <a:latin typeface="Cambria Math" panose="02040503050406030204" pitchFamily="18" charset="0"/>
                      </a:rPr>
                      <m:t>𝟐</m:t>
                    </m:r>
                    <m:func>
                      <m:funcPr>
                        <m:ctrlPr>
                          <a:rPr lang="en-US" b="1" i="1">
                            <a:solidFill>
                              <a:schemeClr val="tx2">
                                <a:lumMod val="10000"/>
                              </a:schemeClr>
                            </a:solidFill>
                            <a:latin typeface="Cambria Math" panose="02040503050406030204" pitchFamily="18" charset="0"/>
                          </a:rPr>
                        </m:ctrlPr>
                      </m:funcPr>
                      <m:fName>
                        <m:r>
                          <a:rPr lang="en-US" b="1" i="1">
                            <a:solidFill>
                              <a:schemeClr val="tx2">
                                <a:lumMod val="10000"/>
                              </a:schemeClr>
                            </a:solidFill>
                            <a:latin typeface="Cambria Math" panose="02040503050406030204" pitchFamily="18" charset="0"/>
                          </a:rPr>
                          <m:t>𝒍𝒐𝒈</m:t>
                        </m:r>
                      </m:fName>
                      <m:e>
                        <m:sSub>
                          <m:sSubPr>
                            <m:ctrlPr>
                              <a:rPr lang="en-US" b="1" i="1">
                                <a:solidFill>
                                  <a:schemeClr val="tx2">
                                    <a:lumMod val="10000"/>
                                  </a:schemeClr>
                                </a:solidFill>
                                <a:latin typeface="Cambria Math" panose="02040503050406030204" pitchFamily="18" charset="0"/>
                              </a:rPr>
                            </m:ctrlPr>
                          </m:sSubPr>
                          <m:e>
                            <m:r>
                              <a:rPr lang="en-US" b="1" i="1">
                                <a:solidFill>
                                  <a:schemeClr val="tx2">
                                    <a:lumMod val="10000"/>
                                  </a:schemeClr>
                                </a:solidFill>
                                <a:latin typeface="Cambria Math" panose="02040503050406030204" pitchFamily="18" charset="0"/>
                              </a:rPr>
                              <m:t>𝑳</m:t>
                            </m:r>
                          </m:e>
                          <m:sub>
                            <m:r>
                              <a:rPr lang="en-US" b="1" i="1">
                                <a:solidFill>
                                  <a:schemeClr val="tx2">
                                    <a:lumMod val="10000"/>
                                  </a:schemeClr>
                                </a:solidFill>
                                <a:latin typeface="Cambria Math" panose="02040503050406030204" pitchFamily="18" charset="0"/>
                              </a:rPr>
                              <m:t>𝒊</m:t>
                            </m:r>
                          </m:sub>
                        </m:sSub>
                      </m:e>
                    </m:func>
                  </m:oMath>
                </a14:m>
                <a:r>
                  <a:rPr lang="en-US" dirty="0">
                    <a:solidFill>
                      <a:schemeClr val="tx2">
                        <a:lumMod val="10000"/>
                      </a:schemeClr>
                    </a:solidFill>
                  </a:rPr>
                  <a:t>?</a:t>
                </a:r>
              </a:p>
              <a:p>
                <a:pPr lvl="1">
                  <a:spcAft>
                    <a:spcPts val="800"/>
                  </a:spcAft>
                  <a:buSzPct val="90000"/>
                </a:pPr>
                <a:r>
                  <a:rPr lang="en-US" dirty="0">
                    <a:solidFill>
                      <a:schemeClr val="tx2">
                        <a:lumMod val="10000"/>
                      </a:schemeClr>
                    </a:solidFill>
                  </a:rPr>
                  <a:t>Logs make math easier (turn products into sums)</a:t>
                </a:r>
              </a:p>
              <a:p>
                <a:pPr lvl="1">
                  <a:spcAft>
                    <a:spcPts val="800"/>
                  </a:spcAft>
                  <a:buSzPct val="90000"/>
                </a:pPr>
                <a:endParaRPr lang="en-US" dirty="0">
                  <a:solidFill>
                    <a:schemeClr val="tx2">
                      <a:lumMod val="10000"/>
                    </a:schemeClr>
                  </a:solidFill>
                </a:endParaRPr>
              </a:p>
              <a:p>
                <a:pPr lvl="1">
                  <a:spcAft>
                    <a:spcPts val="800"/>
                  </a:spcAft>
                  <a:buSzPct val="90000"/>
                </a:pPr>
                <a:endParaRPr lang="en-US" dirty="0">
                  <a:solidFill>
                    <a:schemeClr val="tx2">
                      <a:lumMod val="10000"/>
                    </a:schemeClr>
                  </a:solidFill>
                </a:endParaRPr>
              </a:p>
              <a:p>
                <a:pPr lvl="1">
                  <a:spcAft>
                    <a:spcPts val="800"/>
                  </a:spcAft>
                  <a:buSzPct val="90000"/>
                </a:pPr>
                <a:endParaRPr lang="en-US" dirty="0">
                  <a:solidFill>
                    <a:schemeClr val="tx2">
                      <a:lumMod val="10000"/>
                    </a:schemeClr>
                  </a:solidFill>
                </a:endParaRPr>
              </a:p>
              <a:p>
                <a:pPr lvl="1">
                  <a:spcAft>
                    <a:spcPts val="800"/>
                  </a:spcAft>
                  <a:buSzPct val="90000"/>
                </a:pPr>
                <a:r>
                  <a:rPr lang="en-US" dirty="0">
                    <a:solidFill>
                      <a:schemeClr val="tx2">
                        <a:lumMod val="10000"/>
                      </a:schemeClr>
                    </a:solidFill>
                  </a:rPr>
                  <a:t>The negative sign lets us </a:t>
                </a:r>
                <a:r>
                  <a:rPr lang="en-US" b="1" dirty="0">
                    <a:solidFill>
                      <a:schemeClr val="tx2">
                        <a:lumMod val="10000"/>
                      </a:schemeClr>
                    </a:solidFill>
                  </a:rPr>
                  <a:t>minimize</a:t>
                </a:r>
                <a:r>
                  <a:rPr lang="en-US" dirty="0">
                    <a:solidFill>
                      <a:schemeClr val="tx2">
                        <a:lumMod val="10000"/>
                      </a:schemeClr>
                    </a:solidFill>
                  </a:rPr>
                  <a:t> </a:t>
                </a:r>
                <a:r>
                  <a:rPr lang="en-US" b="1" dirty="0">
                    <a:solidFill>
                      <a:schemeClr val="tx2">
                        <a:lumMod val="10000"/>
                      </a:schemeClr>
                    </a:solidFill>
                  </a:rPr>
                  <a:t>positive</a:t>
                </a:r>
                <a:r>
                  <a:rPr lang="en-US" dirty="0">
                    <a:solidFill>
                      <a:schemeClr val="tx2">
                        <a:lumMod val="10000"/>
                      </a:schemeClr>
                    </a:solidFill>
                  </a:rPr>
                  <a:t> values</a:t>
                </a:r>
              </a:p>
              <a:p>
                <a:pPr lvl="1">
                  <a:spcAft>
                    <a:spcPts val="800"/>
                  </a:spcAft>
                  <a:buSzPct val="90000"/>
                </a:pPr>
                <a:r>
                  <a:rPr lang="en-US" dirty="0">
                    <a:solidFill>
                      <a:schemeClr val="tx2">
                        <a:lumMod val="10000"/>
                      </a:schemeClr>
                    </a:solidFill>
                  </a:rPr>
                  <a:t>The factor of 2 makes results comparable to standard statistical tests (Chi-square)</a:t>
                </a:r>
              </a:p>
              <a:p>
                <a:pPr lvl="1" indent="-457189">
                  <a:buSzPct val="90000"/>
                </a:pPr>
                <a:endParaRPr lang="en-US" dirty="0">
                  <a:solidFill>
                    <a:schemeClr val="tx2">
                      <a:lumMod val="10000"/>
                    </a:schemeClr>
                  </a:solidFill>
                </a:endParaRPr>
              </a:p>
              <a:p>
                <a:pPr lvl="1" indent="-457189">
                  <a:buSzPct val="90000"/>
                </a:pPr>
                <a:endParaRPr lang="en-US" dirty="0">
                  <a:solidFill>
                    <a:schemeClr val="tx2">
                      <a:lumMod val="10000"/>
                    </a:schemeClr>
                  </a:solidFill>
                </a:endParaRPr>
              </a:p>
              <a:p>
                <a:pPr>
                  <a:buSzPct val="90000"/>
                </a:pPr>
                <a:endParaRPr lang="en-US" dirty="0">
                  <a:solidFill>
                    <a:schemeClr val="tx2">
                      <a:lumMod val="10000"/>
                    </a:schemeClr>
                  </a:solidFill>
                </a:endParaRPr>
              </a:p>
            </p:txBody>
          </p:sp>
        </mc:Choice>
        <mc:Fallback xmlns="">
          <p:sp>
            <p:nvSpPr>
              <p:cNvPr id="158" name="Google Shape;158;p27">
                <a:extLst>
                  <a:ext uri="{FF2B5EF4-FFF2-40B4-BE49-F238E27FC236}">
                    <a16:creationId xmlns:a16="http://schemas.microsoft.com/office/drawing/2014/main" id="{98DC216B-28F0-89EE-50F9-FE685B81D78B}"/>
                  </a:ext>
                </a:extLst>
              </p:cNvPr>
              <p:cNvSpPr txBox="1">
                <a:spLocks noGrp="1" noRot="1" noChangeAspect="1" noMove="1" noResize="1" noEditPoints="1" noAdjustHandles="1" noChangeArrowheads="1" noChangeShapeType="1" noTextEdit="1"/>
              </p:cNvSpPr>
              <p:nvPr>
                <p:ph type="body" idx="1"/>
              </p:nvPr>
            </p:nvSpPr>
            <p:spPr>
              <a:xfrm>
                <a:off x="448330" y="1332866"/>
                <a:ext cx="11022453" cy="5106569"/>
              </a:xfrm>
              <a:prstGeom prst="rect">
                <a:avLst/>
              </a:prstGeom>
              <a:blipFill>
                <a:blip r:embed="rId3"/>
                <a:stretch>
                  <a:fillRect l="-575"/>
                </a:stretch>
              </a:blipFill>
            </p:spPr>
            <p:txBody>
              <a:bodyPr/>
              <a:lstStyle/>
              <a:p>
                <a:r>
                  <a:rPr lang="en-US">
                    <a:noFill/>
                  </a:rPr>
                  <a:t> </a:t>
                </a:r>
              </a:p>
            </p:txBody>
          </p:sp>
        </mc:Fallback>
      </mc:AlternateContent>
      <p:sp>
        <p:nvSpPr>
          <p:cNvPr id="157" name="Google Shape;157;p27">
            <a:extLst>
              <a:ext uri="{FF2B5EF4-FFF2-40B4-BE49-F238E27FC236}">
                <a16:creationId xmlns:a16="http://schemas.microsoft.com/office/drawing/2014/main" id="{CCB6B73A-2A0F-31E1-0D74-FD7193310338}"/>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058F7E2-3D6E-574B-0C7B-09A21CFBC8E1}"/>
                  </a:ext>
                </a:extLst>
              </p:cNvPr>
              <p:cNvSpPr txBox="1"/>
              <p:nvPr/>
            </p:nvSpPr>
            <p:spPr>
              <a:xfrm>
                <a:off x="3170770" y="3149193"/>
                <a:ext cx="6057500" cy="1018869"/>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func>
                        <m:funcPr>
                          <m:ctrlPr>
                            <a:rPr lang="en-US" sz="2667" i="1" kern="0">
                              <a:solidFill>
                                <a:srgbClr val="FF9715"/>
                              </a:solidFill>
                              <a:latin typeface="Cambria Math" panose="02040503050406030204" pitchFamily="18" charset="0"/>
                              <a:sym typeface="Arial"/>
                            </a:rPr>
                          </m:ctrlPr>
                        </m:funcPr>
                        <m:fName>
                          <m:r>
                            <m:rPr>
                              <m:sty m:val="p"/>
                            </m:rPr>
                            <a:rPr lang="en-US" sz="2667" kern="0">
                              <a:solidFill>
                                <a:srgbClr val="FF9715"/>
                              </a:solidFill>
                              <a:latin typeface="Cambria Math" panose="02040503050406030204" pitchFamily="18" charset="0"/>
                              <a:sym typeface="Arial"/>
                            </a:rPr>
                            <m:t>log</m:t>
                          </m:r>
                        </m:fName>
                        <m:e>
                          <m:d>
                            <m:dPr>
                              <m:ctrlPr>
                                <a:rPr lang="en-US" sz="2667" i="1" kern="0">
                                  <a:solidFill>
                                    <a:srgbClr val="FF9715"/>
                                  </a:solidFill>
                                  <a:latin typeface="Cambria Math" panose="02040503050406030204" pitchFamily="18" charset="0"/>
                                  <a:sym typeface="Arial"/>
                                </a:rPr>
                              </m:ctrlPr>
                            </m:dPr>
                            <m:e>
                              <m:sSub>
                                <m:sSubPr>
                                  <m:ctrlPr>
                                    <a:rPr lang="en-US" sz="2667" i="1" kern="0">
                                      <a:solidFill>
                                        <a:srgbClr val="FF9715"/>
                                      </a:solidFill>
                                      <a:latin typeface="Cambria Math" panose="02040503050406030204" pitchFamily="18" charset="0"/>
                                      <a:sym typeface="Arial"/>
                                    </a:rPr>
                                  </m:ctrlPr>
                                </m:sSubPr>
                                <m:e>
                                  <m:r>
                                    <a:rPr lang="en-US" sz="2667" i="1" kern="0">
                                      <a:solidFill>
                                        <a:srgbClr val="FF9715"/>
                                      </a:solidFill>
                                      <a:latin typeface="Cambria Math" panose="02040503050406030204" pitchFamily="18" charset="0"/>
                                      <a:sym typeface="Arial"/>
                                    </a:rPr>
                                    <m:t>𝐿</m:t>
                                  </m:r>
                                </m:e>
                                <m:sub>
                                  <m:r>
                                    <a:rPr lang="en-US" sz="2667" i="1" kern="0">
                                      <a:solidFill>
                                        <a:srgbClr val="FF9715"/>
                                      </a:solidFill>
                                      <a:latin typeface="Cambria Math" panose="02040503050406030204" pitchFamily="18" charset="0"/>
                                      <a:sym typeface="Arial"/>
                                    </a:rPr>
                                    <m:t>𝑖</m:t>
                                  </m:r>
                                </m:sub>
                              </m:sSub>
                            </m:e>
                          </m:d>
                        </m:e>
                      </m:func>
                      <m:r>
                        <a:rPr lang="en-US" sz="2667" i="1" kern="0">
                          <a:solidFill>
                            <a:srgbClr val="DEE2E6">
                              <a:lumMod val="10000"/>
                            </a:srgbClr>
                          </a:solidFill>
                          <a:latin typeface="Cambria Math" panose="02040503050406030204" pitchFamily="18" charset="0"/>
                          <a:sym typeface="Arial"/>
                        </a:rPr>
                        <m:t>=</m:t>
                      </m:r>
                      <m:func>
                        <m:funcPr>
                          <m:ctrlPr>
                            <a:rPr lang="en-US" sz="2667" i="1" kern="0">
                              <a:solidFill>
                                <a:srgbClr val="DEE2E6">
                                  <a:lumMod val="10000"/>
                                </a:srgbClr>
                              </a:solidFill>
                              <a:latin typeface="Cambria Math" panose="02040503050406030204" pitchFamily="18" charset="0"/>
                              <a:sym typeface="Arial"/>
                            </a:rPr>
                          </m:ctrlPr>
                        </m:funcPr>
                        <m:fName>
                          <m:r>
                            <m:rPr>
                              <m:sty m:val="p"/>
                            </m:rPr>
                            <a:rPr lang="en-US" sz="2667" kern="0">
                              <a:solidFill>
                                <a:srgbClr val="DEE2E6">
                                  <a:lumMod val="10000"/>
                                </a:srgbClr>
                              </a:solidFill>
                              <a:latin typeface="Cambria Math" panose="02040503050406030204" pitchFamily="18" charset="0"/>
                              <a:sym typeface="Arial"/>
                            </a:rPr>
                            <m:t>log</m:t>
                          </m:r>
                        </m:fName>
                        <m:e>
                          <m:d>
                            <m:dPr>
                              <m:ctrlPr>
                                <a:rPr lang="en-US" sz="2667" i="1" kern="0">
                                  <a:solidFill>
                                    <a:srgbClr val="DEE2E6">
                                      <a:lumMod val="10000"/>
                                    </a:srgbClr>
                                  </a:solidFill>
                                  <a:latin typeface="Cambria Math" panose="02040503050406030204" pitchFamily="18" charset="0"/>
                                  <a:sym typeface="Arial"/>
                                </a:rPr>
                              </m:ctrlPr>
                            </m:dPr>
                            <m:e>
                              <m:r>
                                <a:rPr lang="en-US" sz="2667" i="1" kern="0">
                                  <a:solidFill>
                                    <a:srgbClr val="DEE2E6">
                                      <a:lumMod val="10000"/>
                                    </a:srgbClr>
                                  </a:solidFill>
                                  <a:latin typeface="Cambria Math" panose="02040503050406030204" pitchFamily="18" charset="0"/>
                                  <a:sym typeface="Arial"/>
                                </a:rPr>
                                <m:t>𝑃</m:t>
                              </m:r>
                              <m:d>
                                <m:dPr>
                                  <m:ctrlPr>
                                    <a:rPr lang="en-US" sz="2667" i="1" kern="0">
                                      <a:solidFill>
                                        <a:srgbClr val="DEE2E6">
                                          <a:lumMod val="10000"/>
                                        </a:srgbClr>
                                      </a:solidFill>
                                      <a:latin typeface="Cambria Math" panose="02040503050406030204" pitchFamily="18" charset="0"/>
                                      <a:sym typeface="Arial"/>
                                    </a:rPr>
                                  </m:ctrlPr>
                                </m:dPr>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𝑥</m:t>
                                      </m:r>
                                    </m:e>
                                    <m:sub>
                                      <m:r>
                                        <a:rPr lang="en-US" sz="2667" i="1" kern="0">
                                          <a:solidFill>
                                            <a:srgbClr val="DEE2E6">
                                              <a:lumMod val="10000"/>
                                            </a:srgbClr>
                                          </a:solidFill>
                                          <a:latin typeface="Cambria Math" panose="02040503050406030204" pitchFamily="18" charset="0"/>
                                          <a:sym typeface="Arial"/>
                                        </a:rPr>
                                        <m:t>1</m:t>
                                      </m:r>
                                    </m:sub>
                                  </m:sSub>
                                </m:e>
                              </m:d>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m:t>
                              </m:r>
                              <m:r>
                                <a:rPr lang="en-US" sz="2667" i="1" kern="0">
                                  <a:solidFill>
                                    <a:srgbClr val="DEE2E6">
                                      <a:lumMod val="10000"/>
                                    </a:srgbClr>
                                  </a:solidFill>
                                  <a:latin typeface="Cambria Math" panose="02040503050406030204" pitchFamily="18" charset="0"/>
                                  <a:sym typeface="Arial"/>
                                </a:rPr>
                                <m:t>𝑃</m:t>
                              </m:r>
                              <m:d>
                                <m:dPr>
                                  <m:ctrlPr>
                                    <a:rPr lang="en-US" sz="2667" i="1" kern="0">
                                      <a:solidFill>
                                        <a:srgbClr val="DEE2E6">
                                          <a:lumMod val="10000"/>
                                        </a:srgbClr>
                                      </a:solidFill>
                                      <a:latin typeface="Cambria Math" panose="02040503050406030204" pitchFamily="18" charset="0"/>
                                      <a:sym typeface="Arial"/>
                                    </a:rPr>
                                  </m:ctrlPr>
                                </m:dPr>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𝑥</m:t>
                                      </m:r>
                                    </m:e>
                                    <m:sub>
                                      <m:r>
                                        <a:rPr lang="en-US" sz="2667" i="1" kern="0">
                                          <a:solidFill>
                                            <a:srgbClr val="DEE2E6">
                                              <a:lumMod val="10000"/>
                                            </a:srgbClr>
                                          </a:solidFill>
                                          <a:latin typeface="Cambria Math" panose="02040503050406030204" pitchFamily="18" charset="0"/>
                                          <a:sym typeface="Arial"/>
                                        </a:rPr>
                                        <m:t>2</m:t>
                                      </m:r>
                                    </m:sub>
                                  </m:sSub>
                                </m:e>
                              </m:d>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m:t>
                              </m:r>
                              <m:r>
                                <a:rPr lang="en-US" sz="2667" i="1" kern="0">
                                  <a:solidFill>
                                    <a:srgbClr val="DEE2E6">
                                      <a:lumMod val="10000"/>
                                    </a:srgbClr>
                                  </a:solidFill>
                                  <a:latin typeface="Cambria Math" panose="02040503050406030204" pitchFamily="18" charset="0"/>
                                  <a:sym typeface="Arial"/>
                                </a:rPr>
                                <m:t>𝑃</m:t>
                              </m:r>
                              <m:d>
                                <m:dPr>
                                  <m:ctrlPr>
                                    <a:rPr lang="en-US" sz="2667" i="1" kern="0">
                                      <a:solidFill>
                                        <a:srgbClr val="DEE2E6">
                                          <a:lumMod val="10000"/>
                                        </a:srgbClr>
                                      </a:solidFill>
                                      <a:latin typeface="Cambria Math" panose="02040503050406030204" pitchFamily="18" charset="0"/>
                                      <a:sym typeface="Arial"/>
                                    </a:rPr>
                                  </m:ctrlPr>
                                </m:dPr>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𝑥</m:t>
                                      </m:r>
                                    </m:e>
                                    <m:sub>
                                      <m:r>
                                        <a:rPr lang="en-US" sz="2667" i="1" kern="0">
                                          <a:solidFill>
                                            <a:srgbClr val="DEE2E6">
                                              <a:lumMod val="10000"/>
                                            </a:srgbClr>
                                          </a:solidFill>
                                          <a:latin typeface="Cambria Math" panose="02040503050406030204" pitchFamily="18" charset="0"/>
                                          <a:sym typeface="Arial"/>
                                        </a:rPr>
                                        <m:t>𝑛</m:t>
                                      </m:r>
                                    </m:sub>
                                  </m:sSub>
                                </m:e>
                              </m:d>
                            </m:e>
                          </m:d>
                        </m:e>
                      </m:func>
                    </m:oMath>
                  </m:oMathPara>
                </a14:m>
                <a:endParaRPr lang="en-US" sz="2667" i="1" kern="0" dirty="0">
                  <a:solidFill>
                    <a:srgbClr val="DEE2E6">
                      <a:lumMod val="10000"/>
                    </a:srgbClr>
                  </a:solidFill>
                  <a:latin typeface="Cambria Math" panose="02040503050406030204" pitchFamily="18" charset="0"/>
                  <a:cs typeface="Arial"/>
                  <a:sym typeface="Arial"/>
                </a:endParaRPr>
              </a:p>
              <a:p>
                <a:pPr defTabSz="1219170">
                  <a:buClr>
                    <a:srgbClr val="000000"/>
                  </a:buClr>
                </a:pPr>
                <a:r>
                  <a:rPr lang="en-US" sz="2667" kern="0" dirty="0">
                    <a:solidFill>
                      <a:srgbClr val="DEE2E6">
                        <a:lumMod val="10000"/>
                      </a:srgbClr>
                    </a:solidFill>
                    <a:latin typeface="Arial"/>
                    <a:cs typeface="Arial"/>
                    <a:sym typeface="Arial"/>
                  </a:rPr>
                  <a:t>           </a:t>
                </a:r>
                <a14:m>
                  <m:oMath xmlns:m="http://schemas.openxmlformats.org/officeDocument/2006/math">
                    <m:r>
                      <a:rPr lang="en-US" sz="2667" kern="0">
                        <a:solidFill>
                          <a:srgbClr val="DEE2E6">
                            <a:lumMod val="10000"/>
                          </a:srgbClr>
                        </a:solidFill>
                        <a:latin typeface="Cambria Math" panose="02040503050406030204" pitchFamily="18" charset="0"/>
                        <a:sym typeface="Arial"/>
                      </a:rPr>
                      <m:t> </m:t>
                    </m:r>
                    <m:r>
                      <a:rPr lang="en-US" sz="2667" i="1" kern="0">
                        <a:solidFill>
                          <a:srgbClr val="DEE2E6">
                            <a:lumMod val="10000"/>
                          </a:srgbClr>
                        </a:solidFill>
                        <a:latin typeface="Cambria Math" panose="02040503050406030204" pitchFamily="18" charset="0"/>
                        <a:sym typeface="Arial"/>
                      </a:rPr>
                      <m:t>=</m:t>
                    </m:r>
                    <m:func>
                      <m:funcPr>
                        <m:ctrlPr>
                          <a:rPr lang="en-US" sz="2667" i="1" kern="0">
                            <a:solidFill>
                              <a:srgbClr val="DEE2E6">
                                <a:lumMod val="10000"/>
                              </a:srgbClr>
                            </a:solidFill>
                            <a:latin typeface="Cambria Math" panose="02040503050406030204" pitchFamily="18" charset="0"/>
                            <a:sym typeface="Arial"/>
                          </a:rPr>
                        </m:ctrlPr>
                      </m:funcPr>
                      <m:fName>
                        <m:r>
                          <m:rPr>
                            <m:sty m:val="p"/>
                          </m:rPr>
                          <a:rPr lang="en-US" sz="2667" kern="0">
                            <a:solidFill>
                              <a:srgbClr val="DEE2E6">
                                <a:lumMod val="10000"/>
                              </a:srgbClr>
                            </a:solidFill>
                            <a:latin typeface="Cambria Math" panose="02040503050406030204" pitchFamily="18" charset="0"/>
                            <a:sym typeface="Arial"/>
                          </a:rPr>
                          <m:t>log</m:t>
                        </m:r>
                      </m:fName>
                      <m:e>
                        <m:d>
                          <m:dPr>
                            <m:ctrlPr>
                              <a:rPr lang="en-US" sz="2667" i="1" kern="0">
                                <a:solidFill>
                                  <a:srgbClr val="DEE2E6">
                                    <a:lumMod val="10000"/>
                                  </a:srgbClr>
                                </a:solidFill>
                                <a:latin typeface="Cambria Math" panose="02040503050406030204" pitchFamily="18" charset="0"/>
                                <a:sym typeface="Arial"/>
                              </a:rPr>
                            </m:ctrlPr>
                          </m:dPr>
                          <m:e>
                            <m:r>
                              <a:rPr lang="en-US" sz="2667" i="1" kern="0">
                                <a:solidFill>
                                  <a:srgbClr val="DEE2E6">
                                    <a:lumMod val="10000"/>
                                  </a:srgbClr>
                                </a:solidFill>
                                <a:latin typeface="Cambria Math" panose="02040503050406030204" pitchFamily="18" charset="0"/>
                                <a:sym typeface="Arial"/>
                              </a:rPr>
                              <m:t>𝑃</m:t>
                            </m:r>
                            <m:d>
                              <m:dPr>
                                <m:ctrlPr>
                                  <a:rPr lang="en-US" sz="2667" i="1" kern="0">
                                    <a:solidFill>
                                      <a:srgbClr val="DEE2E6">
                                        <a:lumMod val="10000"/>
                                      </a:srgbClr>
                                    </a:solidFill>
                                    <a:latin typeface="Cambria Math" panose="02040503050406030204" pitchFamily="18" charset="0"/>
                                    <a:sym typeface="Arial"/>
                                  </a:rPr>
                                </m:ctrlPr>
                              </m:dPr>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𝑥</m:t>
                                    </m:r>
                                  </m:e>
                                  <m:sub>
                                    <m:r>
                                      <a:rPr lang="en-US" sz="2667" i="1" kern="0">
                                        <a:solidFill>
                                          <a:srgbClr val="DEE2E6">
                                            <a:lumMod val="10000"/>
                                          </a:srgbClr>
                                        </a:solidFill>
                                        <a:latin typeface="Cambria Math" panose="02040503050406030204" pitchFamily="18" charset="0"/>
                                        <a:sym typeface="Arial"/>
                                      </a:rPr>
                                      <m:t>1</m:t>
                                    </m:r>
                                  </m:sub>
                                </m:sSub>
                              </m:e>
                            </m:d>
                          </m:e>
                        </m:d>
                      </m:e>
                    </m:func>
                    <m:r>
                      <a:rPr lang="en-US" sz="2667" i="1" kern="0">
                        <a:solidFill>
                          <a:srgbClr val="DEE2E6">
                            <a:lumMod val="10000"/>
                          </a:srgbClr>
                        </a:solidFill>
                        <a:latin typeface="Cambria Math" panose="02040503050406030204" pitchFamily="18" charset="0"/>
                        <a:sym typeface="Arial"/>
                      </a:rPr>
                      <m:t>+…+</m:t>
                    </m:r>
                    <m:func>
                      <m:funcPr>
                        <m:ctrlPr>
                          <a:rPr lang="en-US" sz="2667" i="1" kern="0">
                            <a:solidFill>
                              <a:srgbClr val="DEE2E6">
                                <a:lumMod val="10000"/>
                              </a:srgbClr>
                            </a:solidFill>
                            <a:latin typeface="Cambria Math" panose="02040503050406030204" pitchFamily="18" charset="0"/>
                            <a:sym typeface="Arial"/>
                          </a:rPr>
                        </m:ctrlPr>
                      </m:funcPr>
                      <m:fName>
                        <m:r>
                          <m:rPr>
                            <m:sty m:val="p"/>
                          </m:rPr>
                          <a:rPr lang="en-US" sz="2667" kern="0">
                            <a:solidFill>
                              <a:srgbClr val="DEE2E6">
                                <a:lumMod val="10000"/>
                              </a:srgbClr>
                            </a:solidFill>
                            <a:latin typeface="Cambria Math" panose="02040503050406030204" pitchFamily="18" charset="0"/>
                            <a:sym typeface="Arial"/>
                          </a:rPr>
                          <m:t>log</m:t>
                        </m:r>
                      </m:fName>
                      <m:e>
                        <m:d>
                          <m:dPr>
                            <m:ctrlPr>
                              <a:rPr lang="en-US" sz="2667" i="1" kern="0">
                                <a:solidFill>
                                  <a:srgbClr val="DEE2E6">
                                    <a:lumMod val="10000"/>
                                  </a:srgbClr>
                                </a:solidFill>
                                <a:latin typeface="Cambria Math" panose="02040503050406030204" pitchFamily="18" charset="0"/>
                                <a:sym typeface="Arial"/>
                              </a:rPr>
                            </m:ctrlPr>
                          </m:dPr>
                          <m:e>
                            <m:r>
                              <a:rPr lang="en-US" sz="2667" i="1" kern="0">
                                <a:solidFill>
                                  <a:srgbClr val="DEE2E6">
                                    <a:lumMod val="10000"/>
                                  </a:srgbClr>
                                </a:solidFill>
                                <a:latin typeface="Cambria Math" panose="02040503050406030204" pitchFamily="18" charset="0"/>
                                <a:sym typeface="Arial"/>
                              </a:rPr>
                              <m:t>𝑃</m:t>
                            </m:r>
                            <m:d>
                              <m:dPr>
                                <m:ctrlPr>
                                  <a:rPr lang="en-US" sz="2667" i="1" kern="0">
                                    <a:solidFill>
                                      <a:srgbClr val="DEE2E6">
                                        <a:lumMod val="10000"/>
                                      </a:srgbClr>
                                    </a:solidFill>
                                    <a:latin typeface="Cambria Math" panose="02040503050406030204" pitchFamily="18" charset="0"/>
                                    <a:sym typeface="Arial"/>
                                  </a:rPr>
                                </m:ctrlPr>
                              </m:dPr>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𝑥</m:t>
                                    </m:r>
                                  </m:e>
                                  <m:sub>
                                    <m:r>
                                      <a:rPr lang="en-US" sz="2667" i="1" kern="0">
                                        <a:solidFill>
                                          <a:srgbClr val="DEE2E6">
                                            <a:lumMod val="10000"/>
                                          </a:srgbClr>
                                        </a:solidFill>
                                        <a:latin typeface="Cambria Math" panose="02040503050406030204" pitchFamily="18" charset="0"/>
                                        <a:sym typeface="Arial"/>
                                      </a:rPr>
                                      <m:t>𝑛</m:t>
                                    </m:r>
                                  </m:sub>
                                </m:sSub>
                              </m:e>
                            </m:d>
                          </m:e>
                        </m:d>
                      </m:e>
                    </m:func>
                  </m:oMath>
                </a14:m>
                <a:endParaRPr lang="en-US" sz="2667" kern="0" dirty="0">
                  <a:solidFill>
                    <a:srgbClr val="000000"/>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4058F7E2-3D6E-574B-0C7B-09A21CFBC8E1}"/>
                  </a:ext>
                </a:extLst>
              </p:cNvPr>
              <p:cNvSpPr txBox="1">
                <a:spLocks noRot="1" noChangeAspect="1" noMove="1" noResize="1" noEditPoints="1" noAdjustHandles="1" noChangeArrowheads="1" noChangeShapeType="1" noTextEdit="1"/>
              </p:cNvSpPr>
              <p:nvPr/>
            </p:nvSpPr>
            <p:spPr>
              <a:xfrm>
                <a:off x="3170770" y="3149193"/>
                <a:ext cx="6057500" cy="1018869"/>
              </a:xfrm>
              <a:prstGeom prst="rect">
                <a:avLst/>
              </a:prstGeom>
              <a:blipFill>
                <a:blip r:embed="rId4"/>
                <a:stretch>
                  <a:fillRect l="-1046" b="-8642"/>
                </a:stretch>
              </a:blipFill>
            </p:spPr>
            <p:txBody>
              <a:bodyPr/>
              <a:lstStyle/>
              <a:p>
                <a:r>
                  <a:rPr lang="en-US">
                    <a:noFill/>
                  </a:rPr>
                  <a:t> </a:t>
                </a:r>
              </a:p>
            </p:txBody>
          </p:sp>
        </mc:Fallback>
      </mc:AlternateContent>
      <p:sp>
        <p:nvSpPr>
          <p:cNvPr id="16" name="Rounded Rectangle 15">
            <a:extLst>
              <a:ext uri="{FF2B5EF4-FFF2-40B4-BE49-F238E27FC236}">
                <a16:creationId xmlns:a16="http://schemas.microsoft.com/office/drawing/2014/main" id="{02339B3A-6FA0-FB9F-709B-9E5127F28952}"/>
              </a:ext>
            </a:extLst>
          </p:cNvPr>
          <p:cNvSpPr/>
          <p:nvPr/>
        </p:nvSpPr>
        <p:spPr>
          <a:xfrm>
            <a:off x="3157088" y="3122491"/>
            <a:ext cx="6057499" cy="1228127"/>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Tree>
    <p:extLst>
      <p:ext uri="{BB962C8B-B14F-4D97-AF65-F5344CB8AC3E}">
        <p14:creationId xmlns:p14="http://schemas.microsoft.com/office/powerpoint/2010/main" val="381367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C0A59DDB-676D-E5B2-CE20-5A77B123BA35}"/>
            </a:ext>
          </a:extLst>
        </p:cNvPr>
        <p:cNvGrpSpPr/>
        <p:nvPr/>
      </p:nvGrpSpPr>
      <p:grpSpPr>
        <a:xfrm>
          <a:off x="0" y="0"/>
          <a:ext cx="0" cy="0"/>
          <a:chOff x="0" y="0"/>
          <a:chExt cx="0" cy="0"/>
        </a:xfrm>
      </p:grpSpPr>
      <p:sp>
        <p:nvSpPr>
          <p:cNvPr id="158" name="Google Shape;158;p27">
            <a:extLst>
              <a:ext uri="{FF2B5EF4-FFF2-40B4-BE49-F238E27FC236}">
                <a16:creationId xmlns:a16="http://schemas.microsoft.com/office/drawing/2014/main" id="{F687F615-97B9-E204-1613-3C2D8BAF104E}"/>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buNone/>
            </a:pPr>
            <a:r>
              <a:rPr lang="en-US" b="1" dirty="0">
                <a:solidFill>
                  <a:schemeClr val="tx2">
                    <a:lumMod val="10000"/>
                  </a:schemeClr>
                </a:solidFill>
              </a:rPr>
              <a:t>Background on Akaike Information Criterion (AIC)</a:t>
            </a:r>
            <a:endParaRPr lang="en-US" dirty="0">
              <a:solidFill>
                <a:schemeClr val="tx2">
                  <a:lumMod val="10000"/>
                </a:schemeClr>
              </a:solidFill>
            </a:endParaRPr>
          </a:p>
          <a:p>
            <a:pPr marL="761981" lvl="1" indent="0">
              <a:buSzPct val="90000"/>
              <a:buNone/>
            </a:pPr>
            <a:endParaRPr lang="en-US" dirty="0">
              <a:solidFill>
                <a:schemeClr val="tx2">
                  <a:lumMod val="10000"/>
                </a:schemeClr>
              </a:solidFill>
            </a:endParaRPr>
          </a:p>
          <a:p>
            <a:pPr marL="761981" lvl="1" indent="0">
              <a:buSzPct val="90000"/>
              <a:buNone/>
            </a:pPr>
            <a:endParaRPr lang="en-US" dirty="0">
              <a:solidFill>
                <a:schemeClr val="tx2">
                  <a:lumMod val="10000"/>
                </a:schemeClr>
              </a:solidFill>
            </a:endParaRPr>
          </a:p>
          <a:p>
            <a:pPr marL="761981" lvl="1" indent="0">
              <a:buSzPct val="90000"/>
              <a:buNone/>
            </a:pPr>
            <a:endParaRPr lang="en-US" dirty="0">
              <a:solidFill>
                <a:schemeClr val="tx2">
                  <a:lumMod val="10000"/>
                </a:schemeClr>
              </a:solidFill>
            </a:endParaRPr>
          </a:p>
          <a:p>
            <a:pPr>
              <a:spcAft>
                <a:spcPts val="800"/>
              </a:spcAft>
              <a:buSzPct val="90000"/>
            </a:pPr>
            <a:r>
              <a:rPr lang="en-US" b="1" dirty="0">
                <a:solidFill>
                  <a:schemeClr val="tx2">
                    <a:lumMod val="10000"/>
                  </a:schemeClr>
                </a:solidFill>
              </a:rPr>
              <a:t>Interpretation of </a:t>
            </a:r>
            <a:r>
              <a:rPr lang="en-US" b="1" dirty="0">
                <a:solidFill>
                  <a:srgbClr val="92D050"/>
                </a:solidFill>
              </a:rPr>
              <a:t>AIC</a:t>
            </a:r>
            <a:r>
              <a:rPr lang="en-US" b="1" dirty="0">
                <a:solidFill>
                  <a:schemeClr val="tx2">
                    <a:lumMod val="10000"/>
                  </a:schemeClr>
                </a:solidFill>
              </a:rPr>
              <a:t>:</a:t>
            </a:r>
            <a:r>
              <a:rPr lang="en-US" dirty="0">
                <a:solidFill>
                  <a:schemeClr val="tx2">
                    <a:lumMod val="10000"/>
                  </a:schemeClr>
                </a:solidFill>
              </a:rPr>
              <a:t> </a:t>
            </a:r>
          </a:p>
          <a:p>
            <a:pPr lvl="1">
              <a:spcAft>
                <a:spcPts val="800"/>
              </a:spcAft>
              <a:buSzPct val="90000"/>
            </a:pPr>
            <a:r>
              <a:rPr lang="en-US" dirty="0">
                <a:solidFill>
                  <a:schemeClr val="tx2">
                    <a:lumMod val="10000"/>
                  </a:schemeClr>
                </a:solidFill>
              </a:rPr>
              <a:t>Lowest AIC = best model in the family</a:t>
            </a:r>
          </a:p>
          <a:p>
            <a:pPr lvl="1">
              <a:spcAft>
                <a:spcPts val="800"/>
              </a:spcAft>
              <a:buSzPct val="90000"/>
            </a:pPr>
            <a:r>
              <a:rPr lang="en-US" dirty="0">
                <a:solidFill>
                  <a:schemeClr val="tx2">
                    <a:lumMod val="10000"/>
                  </a:schemeClr>
                </a:solidFill>
              </a:rPr>
              <a:t>Models with </a:t>
            </a:r>
            <a:r>
              <a:rPr lang="en-US" b="1" dirty="0">
                <a:solidFill>
                  <a:schemeClr val="tx2">
                    <a:lumMod val="10000"/>
                  </a:schemeClr>
                </a:solidFill>
              </a:rPr>
              <a:t>more parameters</a:t>
            </a:r>
            <a:r>
              <a:rPr lang="en-US" dirty="0">
                <a:solidFill>
                  <a:schemeClr val="tx2">
                    <a:lumMod val="10000"/>
                  </a:schemeClr>
                </a:solidFill>
              </a:rPr>
              <a:t> must produce </a:t>
            </a:r>
            <a:r>
              <a:rPr lang="en-US" b="1" dirty="0">
                <a:solidFill>
                  <a:schemeClr val="tx2">
                    <a:lumMod val="10000"/>
                  </a:schemeClr>
                </a:solidFill>
              </a:rPr>
              <a:t>substantially better fit</a:t>
            </a:r>
            <a:r>
              <a:rPr lang="en-US" dirty="0">
                <a:solidFill>
                  <a:schemeClr val="tx2">
                    <a:lumMod val="10000"/>
                  </a:schemeClr>
                </a:solidFill>
              </a:rPr>
              <a:t> to be preferred.</a:t>
            </a:r>
          </a:p>
          <a:p>
            <a:pPr>
              <a:buSzPct val="90000"/>
            </a:pPr>
            <a:r>
              <a:rPr lang="en-US" b="1" dirty="0">
                <a:solidFill>
                  <a:schemeClr val="tx2">
                    <a:lumMod val="10000"/>
                  </a:schemeClr>
                </a:solidFill>
              </a:rPr>
              <a:t>Problem: </a:t>
            </a:r>
          </a:p>
          <a:p>
            <a:pPr lvl="1">
              <a:buSzPct val="90000"/>
            </a:pPr>
            <a:r>
              <a:rPr lang="en-US" dirty="0">
                <a:solidFill>
                  <a:schemeClr val="tx2">
                    <a:lumMod val="10000"/>
                  </a:schemeClr>
                </a:solidFill>
              </a:rPr>
              <a:t>Just looking at the </a:t>
            </a:r>
            <a:r>
              <a:rPr lang="en-US" b="1" dirty="0">
                <a:solidFill>
                  <a:schemeClr val="tx2">
                    <a:lumMod val="10000"/>
                  </a:schemeClr>
                </a:solidFill>
              </a:rPr>
              <a:t>lowest AIC </a:t>
            </a:r>
            <a:r>
              <a:rPr lang="en-US" dirty="0">
                <a:solidFill>
                  <a:schemeClr val="tx2">
                    <a:lumMod val="10000"/>
                  </a:schemeClr>
                </a:solidFill>
              </a:rPr>
              <a:t>doesn’t say </a:t>
            </a:r>
            <a:r>
              <a:rPr lang="en-US" i="1" dirty="0">
                <a:solidFill>
                  <a:schemeClr val="tx2">
                    <a:lumMod val="10000"/>
                  </a:schemeClr>
                </a:solidFill>
              </a:rPr>
              <a:t>how much </a:t>
            </a:r>
            <a:r>
              <a:rPr lang="en-US" dirty="0">
                <a:solidFill>
                  <a:schemeClr val="tx2">
                    <a:lumMod val="10000"/>
                  </a:schemeClr>
                </a:solidFill>
              </a:rPr>
              <a:t>better it is compared to others. We are interested in </a:t>
            </a:r>
            <a:r>
              <a:rPr lang="en-US" i="1" dirty="0">
                <a:solidFill>
                  <a:schemeClr val="tx2">
                    <a:lumMod val="10000"/>
                  </a:schemeClr>
                </a:solidFill>
              </a:rPr>
              <a:t>relative</a:t>
            </a:r>
            <a:r>
              <a:rPr lang="en-US" dirty="0">
                <a:solidFill>
                  <a:schemeClr val="tx2">
                    <a:lumMod val="10000"/>
                  </a:schemeClr>
                </a:solidFill>
              </a:rPr>
              <a:t> performance, too. </a:t>
            </a:r>
          </a:p>
        </p:txBody>
      </p:sp>
      <p:sp>
        <p:nvSpPr>
          <p:cNvPr id="4" name="Rounded Rectangle 3">
            <a:extLst>
              <a:ext uri="{FF2B5EF4-FFF2-40B4-BE49-F238E27FC236}">
                <a16:creationId xmlns:a16="http://schemas.microsoft.com/office/drawing/2014/main" id="{ABE82576-47D0-1D50-1570-87B8A11C0D4E}"/>
              </a:ext>
            </a:extLst>
          </p:cNvPr>
          <p:cNvSpPr/>
          <p:nvPr/>
        </p:nvSpPr>
        <p:spPr>
          <a:xfrm>
            <a:off x="4404444" y="2207007"/>
            <a:ext cx="3623256" cy="61301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157" name="Google Shape;157;p27">
            <a:extLst>
              <a:ext uri="{FF2B5EF4-FFF2-40B4-BE49-F238E27FC236}">
                <a16:creationId xmlns:a16="http://schemas.microsoft.com/office/drawing/2014/main" id="{B3F4A8D4-3371-05EB-1F45-6E4C2CCF37FF}"/>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BAE8AC8-E981-F7DA-35FA-84915DDE375F}"/>
                  </a:ext>
                </a:extLst>
              </p:cNvPr>
              <p:cNvSpPr txBox="1"/>
              <p:nvPr/>
            </p:nvSpPr>
            <p:spPr>
              <a:xfrm>
                <a:off x="3168072" y="2196372"/>
                <a:ext cx="6096000" cy="50276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2667" i="1" kern="0">
                              <a:solidFill>
                                <a:srgbClr val="92D050"/>
                              </a:solidFill>
                              <a:latin typeface="Cambria Math" panose="02040503050406030204" pitchFamily="18" charset="0"/>
                              <a:sym typeface="Arial"/>
                            </a:rPr>
                          </m:ctrlPr>
                        </m:sSubPr>
                        <m:e>
                          <m:r>
                            <a:rPr lang="en-US" sz="2667" i="1" kern="0">
                              <a:solidFill>
                                <a:srgbClr val="92D050"/>
                              </a:solidFill>
                              <a:latin typeface="Cambria Math" panose="02040503050406030204" pitchFamily="18" charset="0"/>
                              <a:sym typeface="Arial"/>
                            </a:rPr>
                            <m:t>𝐴𝐼𝐶</m:t>
                          </m:r>
                        </m:e>
                        <m:sub>
                          <m:r>
                            <a:rPr lang="en-US" sz="2667" i="1" kern="0">
                              <a:solidFill>
                                <a:srgbClr val="92D050"/>
                              </a:solidFill>
                              <a:latin typeface="Cambria Math" panose="02040503050406030204" pitchFamily="18" charset="0"/>
                              <a:sym typeface="Arial"/>
                            </a:rPr>
                            <m:t>𝑖</m:t>
                          </m:r>
                        </m:sub>
                      </m:sSub>
                      <m:r>
                        <a:rPr lang="en-US" sz="2667" i="1" kern="0">
                          <a:solidFill>
                            <a:srgbClr val="DEE2E6">
                              <a:lumMod val="10000"/>
                            </a:srgbClr>
                          </a:solidFill>
                          <a:latin typeface="Cambria Math" panose="02040503050406030204" pitchFamily="18" charset="0"/>
                          <a:sym typeface="Arial"/>
                        </a:rPr>
                        <m:t>=−2</m:t>
                      </m:r>
                      <m:func>
                        <m:funcPr>
                          <m:ctrlPr>
                            <a:rPr lang="en-US" sz="2667" i="1" kern="0">
                              <a:solidFill>
                                <a:srgbClr val="DEE2E6">
                                  <a:lumMod val="10000"/>
                                </a:srgbClr>
                              </a:solidFill>
                              <a:latin typeface="Cambria Math" panose="02040503050406030204" pitchFamily="18" charset="0"/>
                              <a:sym typeface="Arial"/>
                            </a:rPr>
                          </m:ctrlPr>
                        </m:funcPr>
                        <m:fName>
                          <m:r>
                            <m:rPr>
                              <m:sty m:val="p"/>
                            </m:rPr>
                            <a:rPr lang="en-US" sz="2667" kern="0">
                              <a:solidFill>
                                <a:srgbClr val="DEE2E6">
                                  <a:lumMod val="10000"/>
                                </a:srgbClr>
                              </a:solidFill>
                              <a:latin typeface="Cambria Math" panose="02040503050406030204" pitchFamily="18" charset="0"/>
                              <a:sym typeface="Arial"/>
                            </a:rPr>
                            <m:t>log</m:t>
                          </m:r>
                        </m:fName>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𝐿</m:t>
                              </m:r>
                            </m:e>
                            <m:sub>
                              <m:r>
                                <a:rPr lang="en-US" sz="2667" i="1" kern="0">
                                  <a:solidFill>
                                    <a:srgbClr val="DEE2E6">
                                      <a:lumMod val="10000"/>
                                    </a:srgbClr>
                                  </a:solidFill>
                                  <a:latin typeface="Cambria Math" panose="02040503050406030204" pitchFamily="18" charset="0"/>
                                  <a:sym typeface="Arial"/>
                                </a:rPr>
                                <m:t>𝑖</m:t>
                              </m:r>
                            </m:sub>
                          </m:sSub>
                        </m:e>
                      </m:func>
                      <m:r>
                        <a:rPr lang="en-US" sz="2667" i="1" kern="0">
                          <a:solidFill>
                            <a:srgbClr val="DEE2E6">
                              <a:lumMod val="10000"/>
                            </a:srgbClr>
                          </a:solidFill>
                          <a:latin typeface="Cambria Math" panose="02040503050406030204" pitchFamily="18" charset="0"/>
                          <a:sym typeface="Arial"/>
                        </a:rPr>
                        <m:t>+2</m:t>
                      </m:r>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𝑉</m:t>
                          </m:r>
                        </m:e>
                        <m:sub>
                          <m:r>
                            <a:rPr lang="en-US" sz="2667" i="1" kern="0">
                              <a:solidFill>
                                <a:srgbClr val="DEE2E6">
                                  <a:lumMod val="10000"/>
                                </a:srgbClr>
                              </a:solidFill>
                              <a:latin typeface="Cambria Math" panose="02040503050406030204" pitchFamily="18" charset="0"/>
                              <a:sym typeface="Arial"/>
                            </a:rPr>
                            <m:t>𝑖</m:t>
                          </m:r>
                        </m:sub>
                      </m:sSub>
                    </m:oMath>
                  </m:oMathPara>
                </a14:m>
                <a:endParaRPr lang="en-US" sz="2667" kern="0" dirty="0">
                  <a:solidFill>
                    <a:srgbClr val="000000"/>
                  </a:solidFill>
                  <a:latin typeface="Arial"/>
                  <a:cs typeface="Arial"/>
                  <a:sym typeface="Arial"/>
                </a:endParaRPr>
              </a:p>
            </p:txBody>
          </p:sp>
        </mc:Choice>
        <mc:Fallback xmlns="">
          <p:sp>
            <p:nvSpPr>
              <p:cNvPr id="3" name="TextBox 2">
                <a:extLst>
                  <a:ext uri="{FF2B5EF4-FFF2-40B4-BE49-F238E27FC236}">
                    <a16:creationId xmlns:a16="http://schemas.microsoft.com/office/drawing/2014/main" id="{8BAE8AC8-E981-F7DA-35FA-84915DDE375F}"/>
                  </a:ext>
                </a:extLst>
              </p:cNvPr>
              <p:cNvSpPr txBox="1">
                <a:spLocks noRot="1" noChangeAspect="1" noMove="1" noResize="1" noEditPoints="1" noAdjustHandles="1" noChangeArrowheads="1" noChangeShapeType="1" noTextEdit="1"/>
              </p:cNvSpPr>
              <p:nvPr/>
            </p:nvSpPr>
            <p:spPr>
              <a:xfrm>
                <a:off x="3168072" y="2196372"/>
                <a:ext cx="6096000" cy="502766"/>
              </a:xfrm>
              <a:prstGeom prst="rect">
                <a:avLst/>
              </a:prstGeom>
              <a:blipFill>
                <a:blip r:embed="rId3"/>
                <a:stretch>
                  <a:fillRect b="-21951"/>
                </a:stretch>
              </a:blipFill>
            </p:spPr>
            <p:txBody>
              <a:bodyPr/>
              <a:lstStyle/>
              <a:p>
                <a:r>
                  <a:rPr lang="en-US">
                    <a:noFill/>
                  </a:rPr>
                  <a:t> </a:t>
                </a:r>
              </a:p>
            </p:txBody>
          </p:sp>
        </mc:Fallback>
      </mc:AlternateContent>
    </p:spTree>
    <p:extLst>
      <p:ext uri="{BB962C8B-B14F-4D97-AF65-F5344CB8AC3E}">
        <p14:creationId xmlns:p14="http://schemas.microsoft.com/office/powerpoint/2010/main" val="405481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8F81A182-88F0-E3D4-525E-361F5D303336}"/>
            </a:ext>
          </a:extLst>
        </p:cNvPr>
        <p:cNvGrpSpPr/>
        <p:nvPr/>
      </p:nvGrpSpPr>
      <p:grpSpPr>
        <a:xfrm>
          <a:off x="0" y="0"/>
          <a:ext cx="0" cy="0"/>
          <a:chOff x="0" y="0"/>
          <a:chExt cx="0" cy="0"/>
        </a:xfrm>
      </p:grpSpPr>
      <p:sp>
        <p:nvSpPr>
          <p:cNvPr id="164" name="Google Shape;164;p28">
            <a:extLst>
              <a:ext uri="{FF2B5EF4-FFF2-40B4-BE49-F238E27FC236}">
                <a16:creationId xmlns:a16="http://schemas.microsoft.com/office/drawing/2014/main" id="{3452B3F5-83C4-B75F-5587-CC31BB7D023C}"/>
              </a:ext>
            </a:extLst>
          </p:cNvPr>
          <p:cNvSpPr txBox="1"/>
          <p:nvPr/>
        </p:nvSpPr>
        <p:spPr>
          <a:xfrm>
            <a:off x="609600" y="1051601"/>
            <a:ext cx="10972800" cy="2677616"/>
          </a:xfrm>
          <a:prstGeom prst="rect">
            <a:avLst/>
          </a:prstGeom>
          <a:noFill/>
          <a:ln>
            <a:noFill/>
          </a:ln>
        </p:spPr>
        <p:txBody>
          <a:bodyPr spcFirstLastPara="1" wrap="square" lIns="121900" tIns="121900" rIns="121900" bIns="121900" anchor="t" anchorCtr="0">
            <a:spAutoFit/>
          </a:bodyPr>
          <a:lstStyle/>
          <a:p>
            <a:pPr marL="609585" indent="-465655" defTabSz="1219170">
              <a:lnSpc>
                <a:spcPct val="115000"/>
              </a:lnSpc>
              <a:spcAft>
                <a:spcPts val="800"/>
              </a:spcAft>
              <a:buClr>
                <a:srgbClr val="434343"/>
              </a:buClr>
              <a:buSzPct val="100000"/>
              <a:buFont typeface="Lato"/>
              <a:buChar char="▷"/>
            </a:pPr>
            <a:r>
              <a:rPr lang="en-US" sz="2400" kern="0" dirty="0" err="1">
                <a:solidFill>
                  <a:schemeClr val="tx2">
                    <a:lumMod val="10000"/>
                  </a:schemeClr>
                </a:solidFill>
                <a:latin typeface="Lato"/>
                <a:ea typeface="Lato"/>
                <a:cs typeface="Lato"/>
                <a:sym typeface="Lato"/>
              </a:rPr>
              <a:t>get_damper</a:t>
            </a:r>
            <a:r>
              <a:rPr lang="en-US" sz="2400" kern="0" dirty="0">
                <a:solidFill>
                  <a:schemeClr val="tx2">
                    <a:lumMod val="10000"/>
                  </a:schemeClr>
                </a:solidFill>
                <a:latin typeface="Lato"/>
                <a:ea typeface="Lato"/>
                <a:cs typeface="Lato"/>
                <a:sym typeface="Lato"/>
              </a:rPr>
              <a:t> is the function that solves the mechanical equilibrium equations for the tumor tissue.</a:t>
            </a:r>
          </a:p>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Output: von mises stress </a:t>
            </a:r>
          </a:p>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In the model, tissue is assumed to behave like a linear elastic solid, and tumor growth causes mechanical stress by pushing outward.</a:t>
            </a:r>
          </a:p>
        </p:txBody>
      </p:sp>
      <p:sp>
        <p:nvSpPr>
          <p:cNvPr id="4" name="Google Shape;157;p27">
            <a:extLst>
              <a:ext uri="{FF2B5EF4-FFF2-40B4-BE49-F238E27FC236}">
                <a16:creationId xmlns:a16="http://schemas.microsoft.com/office/drawing/2014/main" id="{962A93BC-088E-B667-8C4B-99C0BC7508E2}"/>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err="1">
                <a:solidFill>
                  <a:srgbClr val="2185C5"/>
                </a:solidFill>
                <a:latin typeface="Raleway"/>
                <a:ea typeface="Raleway"/>
                <a:cs typeface="Raleway"/>
                <a:sym typeface="Raleway"/>
              </a:rPr>
              <a:t>Get_damper</a:t>
            </a:r>
            <a:r>
              <a:rPr lang="en-US" sz="5333" b="1" kern="0" dirty="0">
                <a:solidFill>
                  <a:srgbClr val="2185C5"/>
                </a:solidFill>
                <a:latin typeface="Raleway"/>
                <a:ea typeface="Raleway"/>
                <a:cs typeface="Raleway"/>
                <a:sym typeface="Raleway"/>
              </a:rPr>
              <a:t>()</a:t>
            </a:r>
            <a:endParaRPr lang="en-US" sz="3733" i="1" kern="0" dirty="0">
              <a:solidFill>
                <a:srgbClr val="2185C5"/>
              </a:solidFill>
              <a:latin typeface="Raleway"/>
              <a:ea typeface="Raleway"/>
              <a:cs typeface="Raleway"/>
              <a:sym typeface="Raleway"/>
            </a:endParaRPr>
          </a:p>
        </p:txBody>
      </p:sp>
      <p:pic>
        <p:nvPicPr>
          <p:cNvPr id="2" name="Picture 1">
            <a:extLst>
              <a:ext uri="{FF2B5EF4-FFF2-40B4-BE49-F238E27FC236}">
                <a16:creationId xmlns:a16="http://schemas.microsoft.com/office/drawing/2014/main" id="{D1E107C9-B4BE-B5B4-8A1B-2138FE89D997}"/>
              </a:ext>
            </a:extLst>
          </p:cNvPr>
          <p:cNvPicPr>
            <a:picLocks noChangeAspect="1"/>
          </p:cNvPicPr>
          <p:nvPr/>
        </p:nvPicPr>
        <p:blipFill>
          <a:blip r:embed="rId3"/>
          <a:stretch>
            <a:fillRect/>
          </a:stretch>
        </p:blipFill>
        <p:spPr>
          <a:xfrm>
            <a:off x="2787650" y="3930733"/>
            <a:ext cx="5473700" cy="2463800"/>
          </a:xfrm>
          <a:prstGeom prst="rect">
            <a:avLst/>
          </a:prstGeom>
        </p:spPr>
      </p:pic>
    </p:spTree>
    <p:extLst>
      <p:ext uri="{BB962C8B-B14F-4D97-AF65-F5344CB8AC3E}">
        <p14:creationId xmlns:p14="http://schemas.microsoft.com/office/powerpoint/2010/main" val="20102759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05347F73-1527-2DF4-ED0A-A9292518ED4F}"/>
            </a:ext>
          </a:extLst>
        </p:cNvPr>
        <p:cNvGrpSpPr/>
        <p:nvPr/>
      </p:nvGrpSpPr>
      <p:grpSpPr>
        <a:xfrm>
          <a:off x="0" y="0"/>
          <a:ext cx="0" cy="0"/>
          <a:chOff x="0" y="0"/>
          <a:chExt cx="0" cy="0"/>
        </a:xfrm>
      </p:grpSpPr>
      <p:sp>
        <p:nvSpPr>
          <p:cNvPr id="158" name="Google Shape;158;p27">
            <a:extLst>
              <a:ext uri="{FF2B5EF4-FFF2-40B4-BE49-F238E27FC236}">
                <a16:creationId xmlns:a16="http://schemas.microsoft.com/office/drawing/2014/main" id="{3A5FE9C8-A7B0-2434-A9E5-56B325E78EC4}"/>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1600"/>
              </a:spcAft>
              <a:buNone/>
            </a:pPr>
            <a:r>
              <a:rPr lang="en-US" b="1" dirty="0">
                <a:solidFill>
                  <a:schemeClr val="tx2">
                    <a:lumMod val="10000"/>
                  </a:schemeClr>
                </a:solidFill>
              </a:rPr>
              <a:t>From AIC Differences to Akaike Weights</a:t>
            </a:r>
            <a:endParaRPr lang="en-US" dirty="0">
              <a:solidFill>
                <a:schemeClr val="tx2">
                  <a:lumMod val="10000"/>
                </a:schemeClr>
              </a:solidFill>
            </a:endParaRPr>
          </a:p>
          <a:p>
            <a:pPr>
              <a:spcBef>
                <a:spcPts val="0"/>
              </a:spcBef>
              <a:spcAft>
                <a:spcPts val="800"/>
              </a:spcAft>
              <a:buSzPct val="90000"/>
            </a:pPr>
            <a:r>
              <a:rPr lang="en-US" dirty="0">
                <a:solidFill>
                  <a:schemeClr val="tx2">
                    <a:lumMod val="10000"/>
                  </a:schemeClr>
                </a:solidFill>
              </a:rPr>
              <a:t>What if we could </a:t>
            </a:r>
            <a:r>
              <a:rPr lang="en-US" b="1" dirty="0">
                <a:solidFill>
                  <a:schemeClr val="tx2">
                    <a:lumMod val="10000"/>
                  </a:schemeClr>
                </a:solidFill>
              </a:rPr>
              <a:t>convert raw AIC values </a:t>
            </a:r>
            <a:r>
              <a:rPr lang="en-US" dirty="0">
                <a:solidFill>
                  <a:schemeClr val="tx2">
                    <a:lumMod val="10000"/>
                  </a:schemeClr>
                </a:solidFill>
              </a:rPr>
              <a:t>into a </a:t>
            </a:r>
            <a:r>
              <a:rPr lang="en-US" b="1" dirty="0">
                <a:solidFill>
                  <a:schemeClr val="tx2">
                    <a:lumMod val="10000"/>
                  </a:schemeClr>
                </a:solidFill>
              </a:rPr>
              <a:t>continuous, probability-based measure</a:t>
            </a:r>
            <a:r>
              <a:rPr lang="en-US" dirty="0">
                <a:solidFill>
                  <a:schemeClr val="tx2">
                    <a:lumMod val="10000"/>
                  </a:schemeClr>
                </a:solidFill>
              </a:rPr>
              <a:t> that shows </a:t>
            </a:r>
            <a:r>
              <a:rPr lang="en-US" b="1" dirty="0">
                <a:solidFill>
                  <a:schemeClr val="tx2">
                    <a:lumMod val="10000"/>
                  </a:schemeClr>
                </a:solidFill>
              </a:rPr>
              <a:t>how likely </a:t>
            </a:r>
            <a:r>
              <a:rPr lang="en-US" dirty="0">
                <a:solidFill>
                  <a:schemeClr val="tx2">
                    <a:lumMod val="10000"/>
                  </a:schemeClr>
                </a:solidFill>
              </a:rPr>
              <a:t>each </a:t>
            </a:r>
            <a:r>
              <a:rPr lang="en-US" b="1" dirty="0">
                <a:solidFill>
                  <a:schemeClr val="tx2">
                    <a:lumMod val="10000"/>
                  </a:schemeClr>
                </a:solidFill>
              </a:rPr>
              <a:t>model</a:t>
            </a:r>
            <a:r>
              <a:rPr lang="en-US" dirty="0">
                <a:solidFill>
                  <a:schemeClr val="tx2">
                    <a:lumMod val="10000"/>
                  </a:schemeClr>
                </a:solidFill>
              </a:rPr>
              <a:t> is to be the </a:t>
            </a:r>
            <a:r>
              <a:rPr lang="en-US" b="1" dirty="0">
                <a:solidFill>
                  <a:schemeClr val="tx2">
                    <a:lumMod val="10000"/>
                  </a:schemeClr>
                </a:solidFill>
              </a:rPr>
              <a:t>best among the candidates</a:t>
            </a:r>
            <a:r>
              <a:rPr lang="en-US" dirty="0">
                <a:solidFill>
                  <a:schemeClr val="tx2">
                    <a:lumMod val="10000"/>
                  </a:schemeClr>
                </a:solidFill>
              </a:rPr>
              <a:t>? </a:t>
            </a:r>
            <a:r>
              <a:rPr lang="en-US" dirty="0">
                <a:solidFill>
                  <a:schemeClr val="tx2">
                    <a:lumMod val="10000"/>
                  </a:schemeClr>
                </a:solidFill>
                <a:sym typeface="Wingdings" pitchFamily="2" charset="2"/>
              </a:rPr>
              <a:t> The answer?: </a:t>
            </a:r>
            <a:r>
              <a:rPr lang="en-US" b="1" dirty="0">
                <a:solidFill>
                  <a:schemeClr val="accent1"/>
                </a:solidFill>
              </a:rPr>
              <a:t>Akaike weights</a:t>
            </a:r>
            <a:endParaRPr lang="en-US" dirty="0">
              <a:solidFill>
                <a:schemeClr val="accent1"/>
              </a:solidFill>
            </a:endParaRPr>
          </a:p>
          <a:p>
            <a:pPr>
              <a:spcAft>
                <a:spcPts val="800"/>
              </a:spcAft>
              <a:buSzPct val="90000"/>
            </a:pPr>
            <a:r>
              <a:rPr lang="en-US" dirty="0">
                <a:solidFill>
                  <a:schemeClr val="tx2">
                    <a:lumMod val="10000"/>
                  </a:schemeClr>
                </a:solidFill>
              </a:rPr>
              <a:t>What do </a:t>
            </a:r>
            <a:r>
              <a:rPr lang="en-US" b="1" dirty="0">
                <a:solidFill>
                  <a:schemeClr val="accent1"/>
                </a:solidFill>
              </a:rPr>
              <a:t>Akaike weights </a:t>
            </a:r>
            <a:r>
              <a:rPr lang="en-US" dirty="0">
                <a:solidFill>
                  <a:schemeClr val="tx2">
                    <a:lumMod val="10000"/>
                  </a:schemeClr>
                </a:solidFill>
              </a:rPr>
              <a:t>describe?</a:t>
            </a:r>
            <a:endParaRPr lang="en-US" dirty="0"/>
          </a:p>
          <a:p>
            <a:pPr lvl="1">
              <a:spcAft>
                <a:spcPts val="800"/>
              </a:spcAft>
              <a:buSzPct val="90000"/>
            </a:pPr>
            <a:r>
              <a:rPr lang="en-US" dirty="0">
                <a:solidFill>
                  <a:schemeClr val="tx2">
                    <a:lumMod val="10000"/>
                  </a:schemeClr>
                </a:solidFill>
              </a:rPr>
              <a:t>They are the (normalized) </a:t>
            </a:r>
            <a:r>
              <a:rPr lang="en-US" b="1" dirty="0">
                <a:solidFill>
                  <a:schemeClr val="tx2">
                    <a:lumMod val="10000"/>
                  </a:schemeClr>
                </a:solidFill>
              </a:rPr>
              <a:t>probability</a:t>
            </a:r>
            <a:r>
              <a:rPr lang="en-US" dirty="0">
                <a:solidFill>
                  <a:schemeClr val="tx2">
                    <a:lumMod val="10000"/>
                  </a:schemeClr>
                </a:solidFill>
              </a:rPr>
              <a:t> that </a:t>
            </a:r>
            <a:r>
              <a:rPr lang="en-US" b="1" dirty="0">
                <a:solidFill>
                  <a:schemeClr val="tx2">
                    <a:lumMod val="10000"/>
                  </a:schemeClr>
                </a:solidFill>
              </a:rPr>
              <a:t>each model </a:t>
            </a:r>
            <a:r>
              <a:rPr lang="en-US" dirty="0">
                <a:solidFill>
                  <a:schemeClr val="tx2">
                    <a:lumMod val="10000"/>
                  </a:schemeClr>
                </a:solidFill>
              </a:rPr>
              <a:t>is the </a:t>
            </a:r>
            <a:r>
              <a:rPr lang="en-US" b="1" dirty="0">
                <a:solidFill>
                  <a:schemeClr val="tx2">
                    <a:lumMod val="10000"/>
                  </a:schemeClr>
                </a:solidFill>
              </a:rPr>
              <a:t>best</a:t>
            </a:r>
            <a:r>
              <a:rPr lang="en-US" dirty="0">
                <a:solidFill>
                  <a:schemeClr val="tx2">
                    <a:lumMod val="10000"/>
                  </a:schemeClr>
                </a:solidFill>
              </a:rPr>
              <a:t> given the data and model family.</a:t>
            </a:r>
          </a:p>
          <a:p>
            <a:pPr lvl="1">
              <a:buSzPct val="90000"/>
            </a:pPr>
            <a:r>
              <a:rPr lang="en-US" dirty="0">
                <a:solidFill>
                  <a:schemeClr val="tx2">
                    <a:lumMod val="10000"/>
                  </a:schemeClr>
                </a:solidFill>
              </a:rPr>
              <a:t>It’s like saying: "There’s a 70% chance this model is the best, and 30% chance another one is the best."</a:t>
            </a: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p:txBody>
      </p:sp>
      <p:sp>
        <p:nvSpPr>
          <p:cNvPr id="157" name="Google Shape;157;p27">
            <a:extLst>
              <a:ext uri="{FF2B5EF4-FFF2-40B4-BE49-F238E27FC236}">
                <a16:creationId xmlns:a16="http://schemas.microsoft.com/office/drawing/2014/main" id="{56690060-F4C7-5C8C-2914-A3FDED4E302E}"/>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p:spTree>
    <p:extLst>
      <p:ext uri="{BB962C8B-B14F-4D97-AF65-F5344CB8AC3E}">
        <p14:creationId xmlns:p14="http://schemas.microsoft.com/office/powerpoint/2010/main" val="36228457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683424D1-E89A-FC93-6AE7-CA5B0C7BD42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8" name="Google Shape;158;p27">
                <a:extLst>
                  <a:ext uri="{FF2B5EF4-FFF2-40B4-BE49-F238E27FC236}">
                    <a16:creationId xmlns:a16="http://schemas.microsoft.com/office/drawing/2014/main" id="{413CBEC6-BA16-8B93-097D-C88D58F095F9}"/>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800"/>
                  </a:spcAft>
                  <a:buNone/>
                </a:pPr>
                <a:r>
                  <a:rPr lang="en-US" b="1" dirty="0">
                    <a:solidFill>
                      <a:schemeClr val="tx2">
                        <a:lumMod val="10000"/>
                      </a:schemeClr>
                    </a:solidFill>
                  </a:rPr>
                  <a:t>From AIC Differences to Akaike Weights (calculation)</a:t>
                </a:r>
              </a:p>
              <a:p>
                <a:pPr>
                  <a:spcAft>
                    <a:spcPts val="800"/>
                  </a:spcAft>
                  <a:buSzPct val="90000"/>
                </a:pPr>
                <a:r>
                  <a:rPr lang="en-US" b="1" dirty="0">
                    <a:solidFill>
                      <a:schemeClr val="tx2">
                        <a:lumMod val="10000"/>
                      </a:schemeClr>
                    </a:solidFill>
                  </a:rPr>
                  <a:t>Compute AIC differences (</a:t>
                </a:r>
                <a14:m>
                  <m:oMath xmlns:m="http://schemas.openxmlformats.org/officeDocument/2006/math">
                    <m:sSub>
                      <m:sSubPr>
                        <m:ctrlPr>
                          <a:rPr lang="en-US" i="1">
                            <a:solidFill>
                              <a:schemeClr val="tx2">
                                <a:lumMod val="10000"/>
                              </a:schemeClr>
                            </a:solidFill>
                            <a:latin typeface="Cambria Math" panose="02040503050406030204" pitchFamily="18" charset="0"/>
                            <a:ea typeface="Cambria Math" panose="02040503050406030204" pitchFamily="18" charset="0"/>
                          </a:rPr>
                        </m:ctrlPr>
                      </m:sSubPr>
                      <m:e>
                        <m:r>
                          <a:rPr lang="en-US" i="1">
                            <a:solidFill>
                              <a:schemeClr val="tx2">
                                <a:lumMod val="10000"/>
                              </a:schemeClr>
                            </a:solidFill>
                            <a:latin typeface="Cambria Math" panose="02040503050406030204" pitchFamily="18" charset="0"/>
                            <a:ea typeface="Cambria Math" panose="02040503050406030204" pitchFamily="18" charset="0"/>
                          </a:rPr>
                          <m:t>∆</m:t>
                        </m:r>
                      </m:e>
                      <m:sub>
                        <m:r>
                          <a:rPr lang="en-US" i="1">
                            <a:solidFill>
                              <a:schemeClr val="tx2">
                                <a:lumMod val="10000"/>
                              </a:schemeClr>
                            </a:solidFill>
                            <a:latin typeface="Cambria Math" panose="02040503050406030204" pitchFamily="18" charset="0"/>
                            <a:ea typeface="Cambria Math" panose="02040503050406030204" pitchFamily="18" charset="0"/>
                          </a:rPr>
                          <m:t>𝑖</m:t>
                        </m:r>
                      </m:sub>
                    </m:sSub>
                  </m:oMath>
                </a14:m>
                <a:r>
                  <a:rPr lang="en-US" b="1" dirty="0">
                    <a:solidFill>
                      <a:schemeClr val="tx2">
                        <a:lumMod val="10000"/>
                      </a:schemeClr>
                    </a:solidFill>
                  </a:rPr>
                  <a:t>): </a:t>
                </a:r>
              </a:p>
              <a:p>
                <a:pPr lvl="1">
                  <a:buSzPct val="90000"/>
                </a:pPr>
                <a:r>
                  <a:rPr lang="en-US" dirty="0">
                    <a:solidFill>
                      <a:schemeClr val="tx2">
                        <a:lumMod val="10000"/>
                      </a:schemeClr>
                    </a:solidFill>
                  </a:rPr>
                  <a:t>How much worse model </a:t>
                </a:r>
                <a:r>
                  <a:rPr lang="en-US" i="1" dirty="0" err="1">
                    <a:solidFill>
                      <a:schemeClr val="tx2">
                        <a:lumMod val="10000"/>
                      </a:schemeClr>
                    </a:solidFill>
                    <a:latin typeface="Cambria Math" panose="02040503050406030204" pitchFamily="18" charset="0"/>
                    <a:ea typeface="Cambria Math" panose="02040503050406030204" pitchFamily="18" charset="0"/>
                  </a:rPr>
                  <a:t>i</a:t>
                </a:r>
                <a:r>
                  <a:rPr lang="en-US" i="1" dirty="0">
                    <a:solidFill>
                      <a:schemeClr val="tx2">
                        <a:lumMod val="10000"/>
                      </a:schemeClr>
                    </a:solidFill>
                    <a:latin typeface="Cambria Math" panose="02040503050406030204" pitchFamily="18" charset="0"/>
                    <a:ea typeface="Cambria Math" panose="02040503050406030204" pitchFamily="18" charset="0"/>
                  </a:rPr>
                  <a:t> </a:t>
                </a:r>
                <a:r>
                  <a:rPr lang="en-US" dirty="0">
                    <a:solidFill>
                      <a:schemeClr val="tx2">
                        <a:lumMod val="10000"/>
                      </a:schemeClr>
                    </a:solidFill>
                    <a:latin typeface="Cambria Math" panose="02040503050406030204" pitchFamily="18" charset="0"/>
                    <a:ea typeface="Cambria Math" panose="02040503050406030204" pitchFamily="18" charset="0"/>
                  </a:rPr>
                  <a:t> </a:t>
                </a:r>
                <a:r>
                  <a:rPr lang="en-US" dirty="0">
                    <a:solidFill>
                      <a:schemeClr val="tx2">
                        <a:lumMod val="10000"/>
                      </a:schemeClr>
                    </a:solidFill>
                  </a:rPr>
                  <a:t>is compared to the best model </a:t>
                </a:r>
              </a:p>
              <a:p>
                <a:pPr marL="761981" lvl="1" indent="0">
                  <a:buSzPct val="90000"/>
                  <a:buNone/>
                </a:pPr>
                <a:endParaRPr lang="en-US" dirty="0">
                  <a:solidFill>
                    <a:schemeClr val="tx2">
                      <a:lumMod val="10000"/>
                    </a:schemeClr>
                  </a:solidFill>
                </a:endParaRPr>
              </a:p>
              <a:p>
                <a:pPr marL="761981" lvl="1" indent="0">
                  <a:buSzPct val="90000"/>
                  <a:buNone/>
                </a:pPr>
                <a:endParaRPr lang="en-US" dirty="0">
                  <a:solidFill>
                    <a:schemeClr val="tx2">
                      <a:lumMod val="10000"/>
                    </a:schemeClr>
                  </a:solidFill>
                </a:endParaRPr>
              </a:p>
              <a:p>
                <a:pPr>
                  <a:spcAft>
                    <a:spcPts val="800"/>
                  </a:spcAft>
                  <a:buSzPct val="90000"/>
                </a:pPr>
                <a:r>
                  <a:rPr lang="en-US" b="1" dirty="0">
                    <a:solidFill>
                      <a:srgbClr val="92D050"/>
                    </a:solidFill>
                  </a:rPr>
                  <a:t>Compute relative likelihood: </a:t>
                </a:r>
              </a:p>
              <a:p>
                <a:pPr lvl="1">
                  <a:buSzPct val="90000"/>
                </a:pPr>
                <a:r>
                  <a:rPr lang="en-US" b="1" dirty="0">
                    <a:solidFill>
                      <a:schemeClr val="tx2">
                        <a:lumMod val="10000"/>
                      </a:schemeClr>
                    </a:solidFill>
                  </a:rPr>
                  <a:t>Likelihood theory</a:t>
                </a:r>
                <a:r>
                  <a:rPr lang="en-US" dirty="0">
                    <a:solidFill>
                      <a:schemeClr val="tx2">
                        <a:lumMod val="10000"/>
                      </a:schemeClr>
                    </a:solidFill>
                  </a:rPr>
                  <a:t>: If two models differ by </a:t>
                </a:r>
                <a14:m>
                  <m:oMath xmlns:m="http://schemas.openxmlformats.org/officeDocument/2006/math">
                    <m:sSub>
                      <m:sSubPr>
                        <m:ctrlPr>
                          <a:rPr lang="en-US" i="1">
                            <a:solidFill>
                              <a:schemeClr val="tx2">
                                <a:lumMod val="10000"/>
                              </a:schemeClr>
                            </a:solidFill>
                            <a:latin typeface="Cambria Math" panose="02040503050406030204" pitchFamily="18" charset="0"/>
                            <a:ea typeface="Cambria Math" panose="02040503050406030204" pitchFamily="18" charset="0"/>
                          </a:rPr>
                        </m:ctrlPr>
                      </m:sSubPr>
                      <m:e>
                        <m:r>
                          <a:rPr lang="en-US" i="1">
                            <a:solidFill>
                              <a:schemeClr val="tx2">
                                <a:lumMod val="10000"/>
                              </a:schemeClr>
                            </a:solidFill>
                            <a:latin typeface="Cambria Math" panose="02040503050406030204" pitchFamily="18" charset="0"/>
                            <a:ea typeface="Cambria Math" panose="02040503050406030204" pitchFamily="18" charset="0"/>
                          </a:rPr>
                          <m:t>∆</m:t>
                        </m:r>
                      </m:e>
                      <m:sub>
                        <m:r>
                          <a:rPr lang="en-US" i="1">
                            <a:solidFill>
                              <a:schemeClr val="tx2">
                                <a:lumMod val="10000"/>
                              </a:schemeClr>
                            </a:solidFill>
                            <a:latin typeface="Cambria Math" panose="02040503050406030204" pitchFamily="18" charset="0"/>
                            <a:ea typeface="Cambria Math" panose="02040503050406030204" pitchFamily="18" charset="0"/>
                          </a:rPr>
                          <m:t>𝑖</m:t>
                        </m:r>
                      </m:sub>
                    </m:sSub>
                    <m:d>
                      <m:dPr>
                        <m:ctrlPr>
                          <a:rPr lang="en-US" i="1">
                            <a:solidFill>
                              <a:schemeClr val="tx2">
                                <a:lumMod val="10000"/>
                              </a:schemeClr>
                            </a:solidFill>
                            <a:latin typeface="Cambria Math" panose="02040503050406030204" pitchFamily="18" charset="0"/>
                            <a:ea typeface="Cambria Math" panose="02040503050406030204" pitchFamily="18" charset="0"/>
                          </a:rPr>
                        </m:ctrlPr>
                      </m:dPr>
                      <m:e>
                        <m:r>
                          <a:rPr lang="en-US" i="1">
                            <a:solidFill>
                              <a:schemeClr val="tx2">
                                <a:lumMod val="10000"/>
                              </a:schemeClr>
                            </a:solidFill>
                            <a:latin typeface="Cambria Math" panose="02040503050406030204" pitchFamily="18" charset="0"/>
                            <a:ea typeface="Cambria Math" panose="02040503050406030204" pitchFamily="18" charset="0"/>
                          </a:rPr>
                          <m:t>𝐴𝐼𝐶</m:t>
                        </m:r>
                      </m:e>
                    </m:d>
                  </m:oMath>
                </a14:m>
                <a:r>
                  <a:rPr lang="en-US" dirty="0">
                    <a:solidFill>
                      <a:schemeClr val="tx2">
                        <a:lumMod val="10000"/>
                      </a:schemeClr>
                    </a:solidFill>
                  </a:rPr>
                  <a:t>, then their likelihood ratio is approximately:</a:t>
                </a:r>
                <a:endParaRPr lang="en-US" i="1"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p:txBody>
          </p:sp>
        </mc:Choice>
        <mc:Fallback xmlns="">
          <p:sp>
            <p:nvSpPr>
              <p:cNvPr id="158" name="Google Shape;158;p27">
                <a:extLst>
                  <a:ext uri="{FF2B5EF4-FFF2-40B4-BE49-F238E27FC236}">
                    <a16:creationId xmlns:a16="http://schemas.microsoft.com/office/drawing/2014/main" id="{413CBEC6-BA16-8B93-097D-C88D58F095F9}"/>
                  </a:ext>
                </a:extLst>
              </p:cNvPr>
              <p:cNvSpPr txBox="1">
                <a:spLocks noGrp="1" noRot="1" noChangeAspect="1" noMove="1" noResize="1" noEditPoints="1" noAdjustHandles="1" noChangeArrowheads="1" noChangeShapeType="1" noTextEdit="1"/>
              </p:cNvSpPr>
              <p:nvPr>
                <p:ph type="body" idx="1"/>
              </p:nvPr>
            </p:nvSpPr>
            <p:spPr>
              <a:xfrm>
                <a:off x="448330" y="1332866"/>
                <a:ext cx="11022453" cy="5106569"/>
              </a:xfrm>
              <a:prstGeom prst="rect">
                <a:avLst/>
              </a:prstGeom>
              <a:blipFill>
                <a:blip r:embed="rId3"/>
                <a:stretch>
                  <a:fillRect l="-575"/>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C4FB07CA-DDFB-522E-9912-00121991E504}"/>
              </a:ext>
            </a:extLst>
          </p:cNvPr>
          <p:cNvSpPr/>
          <p:nvPr/>
        </p:nvSpPr>
        <p:spPr>
          <a:xfrm>
            <a:off x="3794976" y="3065907"/>
            <a:ext cx="4318715" cy="61301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157" name="Google Shape;157;p27">
            <a:extLst>
              <a:ext uri="{FF2B5EF4-FFF2-40B4-BE49-F238E27FC236}">
                <a16:creationId xmlns:a16="http://schemas.microsoft.com/office/drawing/2014/main" id="{F1369BF5-AB5A-8A81-1DE7-011FEE8751DC}"/>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46ADB4A-BF15-C1B1-B634-01C53A893011}"/>
                  </a:ext>
                </a:extLst>
              </p:cNvPr>
              <p:cNvSpPr txBox="1"/>
              <p:nvPr/>
            </p:nvSpPr>
            <p:spPr>
              <a:xfrm>
                <a:off x="3621111" y="3167229"/>
                <a:ext cx="4666445" cy="410433"/>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2667" i="1" kern="0">
                              <a:solidFill>
                                <a:srgbClr val="000000"/>
                              </a:solidFill>
                              <a:latin typeface="Cambria Math" panose="02040503050406030204" pitchFamily="18" charset="0"/>
                              <a:ea typeface="Cambria Math" panose="02040503050406030204" pitchFamily="18" charset="0"/>
                              <a:sym typeface="Arial"/>
                            </a:rPr>
                          </m:ctrlPr>
                        </m:sSubPr>
                        <m:e>
                          <m:r>
                            <a:rPr lang="en-US" sz="2667" i="1" kern="0">
                              <a:solidFill>
                                <a:srgbClr val="000000"/>
                              </a:solidFill>
                              <a:latin typeface="Cambria Math" panose="02040503050406030204" pitchFamily="18" charset="0"/>
                              <a:ea typeface="Cambria Math" panose="02040503050406030204" pitchFamily="18" charset="0"/>
                              <a:sym typeface="Arial"/>
                            </a:rPr>
                            <m:t>∆</m:t>
                          </m:r>
                        </m:e>
                        <m:sub>
                          <m:r>
                            <a:rPr lang="en-US" sz="2667" i="1" kern="0">
                              <a:solidFill>
                                <a:srgbClr val="000000"/>
                              </a:solidFill>
                              <a:latin typeface="Cambria Math" panose="02040503050406030204" pitchFamily="18" charset="0"/>
                              <a:ea typeface="Cambria Math" panose="02040503050406030204" pitchFamily="18" charset="0"/>
                              <a:sym typeface="Arial"/>
                            </a:rPr>
                            <m:t>𝑖</m:t>
                          </m:r>
                        </m:sub>
                      </m:sSub>
                      <m:d>
                        <m:dPr>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𝐴𝐼𝐶</m:t>
                          </m:r>
                        </m:e>
                      </m:d>
                      <m:r>
                        <a:rPr lang="en-US" sz="2667" i="1" kern="0">
                          <a:solidFill>
                            <a:srgbClr val="000000"/>
                          </a:solidFill>
                          <a:latin typeface="Cambria Math" panose="02040503050406030204" pitchFamily="18" charset="0"/>
                          <a:ea typeface="Cambria Math" panose="02040503050406030204" pitchFamily="18" charset="0"/>
                          <a:sym typeface="Arial"/>
                        </a:rPr>
                        <m:t>= </m:t>
                      </m:r>
                      <m:sSub>
                        <m:sSubPr>
                          <m:ctrlPr>
                            <a:rPr lang="en-US" sz="2667" i="1" kern="0">
                              <a:solidFill>
                                <a:srgbClr val="000000"/>
                              </a:solidFill>
                              <a:latin typeface="Cambria Math" panose="02040503050406030204" pitchFamily="18" charset="0"/>
                              <a:ea typeface="Cambria Math" panose="02040503050406030204" pitchFamily="18" charset="0"/>
                              <a:sym typeface="Arial"/>
                            </a:rPr>
                          </m:ctrlPr>
                        </m:sSubPr>
                        <m:e>
                          <m:r>
                            <a:rPr lang="en-US" sz="2667" i="1" kern="0">
                              <a:solidFill>
                                <a:srgbClr val="000000"/>
                              </a:solidFill>
                              <a:latin typeface="Cambria Math" panose="02040503050406030204" pitchFamily="18" charset="0"/>
                              <a:ea typeface="Cambria Math" panose="02040503050406030204" pitchFamily="18" charset="0"/>
                              <a:sym typeface="Arial"/>
                            </a:rPr>
                            <m:t>𝐴𝐼𝐶</m:t>
                          </m:r>
                        </m:e>
                        <m:sub>
                          <m:r>
                            <a:rPr lang="en-US" sz="2667" i="1" kern="0">
                              <a:solidFill>
                                <a:srgbClr val="000000"/>
                              </a:solidFill>
                              <a:latin typeface="Cambria Math" panose="02040503050406030204" pitchFamily="18" charset="0"/>
                              <a:ea typeface="Cambria Math" panose="02040503050406030204" pitchFamily="18" charset="0"/>
                              <a:sym typeface="Arial"/>
                            </a:rPr>
                            <m:t>𝑖</m:t>
                          </m:r>
                        </m:sub>
                      </m:sSub>
                      <m:r>
                        <a:rPr lang="en-US" sz="2667" i="1" kern="0">
                          <a:solidFill>
                            <a:srgbClr val="000000"/>
                          </a:solidFill>
                          <a:latin typeface="Cambria Math" panose="02040503050406030204" pitchFamily="18" charset="0"/>
                          <a:ea typeface="Cambria Math" panose="02040503050406030204" pitchFamily="18" charset="0"/>
                          <a:sym typeface="Arial"/>
                        </a:rPr>
                        <m:t>−</m:t>
                      </m:r>
                      <m:r>
                        <m:rPr>
                          <m:sty m:val="p"/>
                        </m:rPr>
                        <a:rPr lang="en-US" sz="2667" kern="0">
                          <a:solidFill>
                            <a:srgbClr val="000000"/>
                          </a:solidFill>
                          <a:latin typeface="Cambria Math" panose="02040503050406030204" pitchFamily="18" charset="0"/>
                          <a:ea typeface="Cambria Math" panose="02040503050406030204" pitchFamily="18" charset="0"/>
                          <a:sym typeface="Arial"/>
                        </a:rPr>
                        <m:t>min</m:t>
                      </m:r>
                      <m:r>
                        <a:rPr lang="en-US" sz="2667" i="1" kern="0">
                          <a:solidFill>
                            <a:srgbClr val="000000"/>
                          </a:solidFill>
                          <a:latin typeface="Cambria Math" panose="02040503050406030204" pitchFamily="18" charset="0"/>
                          <a:ea typeface="Cambria Math" panose="02040503050406030204" pitchFamily="18" charset="0"/>
                          <a:sym typeface="Arial"/>
                        </a:rPr>
                        <m:t>⁡(</m:t>
                      </m:r>
                      <m:r>
                        <a:rPr lang="en-US" sz="2667" i="1" kern="0">
                          <a:solidFill>
                            <a:srgbClr val="000000"/>
                          </a:solidFill>
                          <a:latin typeface="Cambria Math" panose="02040503050406030204" pitchFamily="18" charset="0"/>
                          <a:ea typeface="Cambria Math" panose="02040503050406030204" pitchFamily="18" charset="0"/>
                          <a:sym typeface="Arial"/>
                        </a:rPr>
                        <m:t>𝐴𝐼𝐶</m:t>
                      </m:r>
                      <m:r>
                        <a:rPr lang="en-US" sz="2667" i="1" kern="0">
                          <a:solidFill>
                            <a:srgbClr val="000000"/>
                          </a:solidFill>
                          <a:latin typeface="Cambria Math" panose="02040503050406030204" pitchFamily="18" charset="0"/>
                          <a:ea typeface="Cambria Math" panose="02040503050406030204" pitchFamily="18" charset="0"/>
                          <a:sym typeface="Arial"/>
                        </a:rPr>
                        <m:t>)</m:t>
                      </m:r>
                    </m:oMath>
                  </m:oMathPara>
                </a14:m>
                <a:endParaRPr lang="en-US" sz="2667" kern="0" dirty="0">
                  <a:solidFill>
                    <a:srgbClr val="000000"/>
                  </a:solidFill>
                  <a:latin typeface="Arial"/>
                  <a:cs typeface="Arial"/>
                  <a:sym typeface="Arial"/>
                </a:endParaRPr>
              </a:p>
            </p:txBody>
          </p:sp>
        </mc:Choice>
        <mc:Fallback xmlns="">
          <p:sp>
            <p:nvSpPr>
              <p:cNvPr id="2" name="TextBox 1">
                <a:extLst>
                  <a:ext uri="{FF2B5EF4-FFF2-40B4-BE49-F238E27FC236}">
                    <a16:creationId xmlns:a16="http://schemas.microsoft.com/office/drawing/2014/main" id="{346ADB4A-BF15-C1B1-B634-01C53A893011}"/>
                  </a:ext>
                </a:extLst>
              </p:cNvPr>
              <p:cNvSpPr txBox="1">
                <a:spLocks noRot="1" noChangeAspect="1" noMove="1" noResize="1" noEditPoints="1" noAdjustHandles="1" noChangeArrowheads="1" noChangeShapeType="1" noTextEdit="1"/>
              </p:cNvSpPr>
              <p:nvPr/>
            </p:nvSpPr>
            <p:spPr>
              <a:xfrm>
                <a:off x="3621111" y="3167229"/>
                <a:ext cx="4666445" cy="410433"/>
              </a:xfrm>
              <a:prstGeom prst="rect">
                <a:avLst/>
              </a:prstGeom>
              <a:blipFill>
                <a:blip r:embed="rId4"/>
                <a:stretch>
                  <a:fillRect t="-6061" b="-42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EEA7E7-AFA2-3DD7-CE2D-59297CE7442D}"/>
                  </a:ext>
                </a:extLst>
              </p:cNvPr>
              <p:cNvSpPr txBox="1"/>
              <p:nvPr/>
            </p:nvSpPr>
            <p:spPr>
              <a:xfrm>
                <a:off x="3039417" y="5378044"/>
                <a:ext cx="5967209" cy="839974"/>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2667" i="1" kern="0">
                              <a:solidFill>
                                <a:srgbClr val="DEE2E6">
                                  <a:lumMod val="10000"/>
                                </a:srgbClr>
                              </a:solidFill>
                              <a:latin typeface="Cambria Math" panose="02040503050406030204" pitchFamily="18" charset="0"/>
                              <a:ea typeface="Cambria Math" panose="02040503050406030204" pitchFamily="18" charset="0"/>
                              <a:sym typeface="Arial"/>
                            </a:rPr>
                          </m:ctrlPr>
                        </m:fPr>
                        <m:num>
                          <m:sSub>
                            <m:sSubPr>
                              <m:ctrlPr>
                                <a:rPr lang="en-US" sz="2667" i="1" kern="0">
                                  <a:solidFill>
                                    <a:srgbClr val="DEE2E6">
                                      <a:lumMod val="10000"/>
                                    </a:srgbClr>
                                  </a:solidFill>
                                  <a:latin typeface="Cambria Math" panose="02040503050406030204" pitchFamily="18" charset="0"/>
                                  <a:ea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𝐿</m:t>
                              </m:r>
                            </m:e>
                            <m:sub>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𝑖</m:t>
                              </m:r>
                            </m:sub>
                          </m:sSub>
                        </m:num>
                        <m:den>
                          <m:sSub>
                            <m:sSubPr>
                              <m:ctrlPr>
                                <a:rPr lang="en-US" sz="2667" i="1" kern="0">
                                  <a:solidFill>
                                    <a:srgbClr val="DEE2E6">
                                      <a:lumMod val="10000"/>
                                    </a:srgbClr>
                                  </a:solidFill>
                                  <a:latin typeface="Cambria Math" panose="02040503050406030204" pitchFamily="18" charset="0"/>
                                  <a:ea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𝐿</m:t>
                              </m:r>
                            </m:e>
                            <m:sub>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𝑏𝑒𝑠𝑡</m:t>
                              </m:r>
                            </m:sub>
                          </m:sSub>
                        </m:den>
                      </m:f>
                      <m:r>
                        <a:rPr lang="en-US" sz="2667" i="1" kern="0">
                          <a:solidFill>
                            <a:srgbClr val="000000"/>
                          </a:solidFill>
                          <a:latin typeface="Cambria Math" panose="02040503050406030204" pitchFamily="18" charset="0"/>
                          <a:ea typeface="Cambria Math" panose="02040503050406030204" pitchFamily="18" charset="0"/>
                          <a:sym typeface="Arial"/>
                        </a:rPr>
                        <m:t>=</m:t>
                      </m:r>
                      <m:r>
                        <a:rPr lang="en-US" sz="2667" i="1" kern="0">
                          <a:solidFill>
                            <a:srgbClr val="000000"/>
                          </a:solidFill>
                          <a:latin typeface="Cambria Math" panose="02040503050406030204" pitchFamily="18" charset="0"/>
                          <a:ea typeface="Cambria Math" panose="02040503050406030204" pitchFamily="18" charset="0"/>
                          <a:sym typeface="Arial"/>
                        </a:rPr>
                        <m:t>𝑒𝑥𝑝</m:t>
                      </m:r>
                      <m:d>
                        <m:dPr>
                          <m:begChr m:val="{"/>
                          <m:endChr m:val="}"/>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m:t>
                          </m:r>
                          <m:f>
                            <m:fPr>
                              <m:ctrlPr>
                                <a:rPr lang="en-US" sz="2667" i="1" kern="0">
                                  <a:solidFill>
                                    <a:srgbClr val="000000"/>
                                  </a:solidFill>
                                  <a:latin typeface="Cambria Math" panose="02040503050406030204" pitchFamily="18" charset="0"/>
                                  <a:ea typeface="Cambria Math" panose="02040503050406030204" pitchFamily="18" charset="0"/>
                                  <a:sym typeface="Arial"/>
                                </a:rPr>
                              </m:ctrlPr>
                            </m:fPr>
                            <m:num>
                              <m:r>
                                <a:rPr lang="en-US" sz="2667" i="1" kern="0">
                                  <a:solidFill>
                                    <a:srgbClr val="000000"/>
                                  </a:solidFill>
                                  <a:latin typeface="Cambria Math" panose="02040503050406030204" pitchFamily="18" charset="0"/>
                                  <a:ea typeface="Cambria Math" panose="02040503050406030204" pitchFamily="18" charset="0"/>
                                  <a:sym typeface="Arial"/>
                                </a:rPr>
                                <m:t>1</m:t>
                              </m:r>
                            </m:num>
                            <m:den>
                              <m:r>
                                <a:rPr lang="en-US" sz="2667" i="1" kern="0">
                                  <a:solidFill>
                                    <a:srgbClr val="000000"/>
                                  </a:solidFill>
                                  <a:latin typeface="Cambria Math" panose="02040503050406030204" pitchFamily="18" charset="0"/>
                                  <a:ea typeface="Cambria Math" panose="02040503050406030204" pitchFamily="18" charset="0"/>
                                  <a:sym typeface="Arial"/>
                                </a:rPr>
                                <m:t>2</m:t>
                              </m:r>
                            </m:den>
                          </m:f>
                          <m:sSub>
                            <m:sSubPr>
                              <m:ctrlPr>
                                <a:rPr lang="en-US" sz="2667" i="1" kern="0">
                                  <a:solidFill>
                                    <a:srgbClr val="000000"/>
                                  </a:solidFill>
                                  <a:latin typeface="Cambria Math" panose="02040503050406030204" pitchFamily="18" charset="0"/>
                                  <a:ea typeface="Cambria Math" panose="02040503050406030204" pitchFamily="18" charset="0"/>
                                  <a:sym typeface="Arial"/>
                                </a:rPr>
                              </m:ctrlPr>
                            </m:sSubPr>
                            <m:e>
                              <m:r>
                                <a:rPr lang="en-US" sz="2667" i="1" kern="0">
                                  <a:solidFill>
                                    <a:srgbClr val="000000"/>
                                  </a:solidFill>
                                  <a:latin typeface="Cambria Math" panose="02040503050406030204" pitchFamily="18" charset="0"/>
                                  <a:ea typeface="Cambria Math" panose="02040503050406030204" pitchFamily="18" charset="0"/>
                                  <a:sym typeface="Arial"/>
                                </a:rPr>
                                <m:t>∆</m:t>
                              </m:r>
                            </m:e>
                            <m:sub>
                              <m:r>
                                <a:rPr lang="en-US" sz="2667" i="1" kern="0">
                                  <a:solidFill>
                                    <a:srgbClr val="000000"/>
                                  </a:solidFill>
                                  <a:latin typeface="Cambria Math" panose="02040503050406030204" pitchFamily="18" charset="0"/>
                                  <a:ea typeface="Cambria Math" panose="02040503050406030204" pitchFamily="18" charset="0"/>
                                  <a:sym typeface="Arial"/>
                                </a:rPr>
                                <m:t>𝑖</m:t>
                              </m:r>
                            </m:sub>
                          </m:sSub>
                          <m:d>
                            <m:dPr>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𝐴𝐼𝐶</m:t>
                              </m:r>
                            </m:e>
                          </m:d>
                        </m:e>
                      </m:d>
                    </m:oMath>
                  </m:oMathPara>
                </a14:m>
                <a:endParaRPr lang="en-US" sz="2667" kern="0" dirty="0">
                  <a:solidFill>
                    <a:srgbClr val="000000"/>
                  </a:solidFill>
                  <a:latin typeface="Arial"/>
                  <a:cs typeface="Arial"/>
                  <a:sym typeface="Arial"/>
                </a:endParaRPr>
              </a:p>
            </p:txBody>
          </p:sp>
        </mc:Choice>
        <mc:Fallback xmlns="">
          <p:sp>
            <p:nvSpPr>
              <p:cNvPr id="6" name="TextBox 5">
                <a:extLst>
                  <a:ext uri="{FF2B5EF4-FFF2-40B4-BE49-F238E27FC236}">
                    <a16:creationId xmlns:a16="http://schemas.microsoft.com/office/drawing/2014/main" id="{45EEA7E7-AFA2-3DD7-CE2D-59297CE7442D}"/>
                  </a:ext>
                </a:extLst>
              </p:cNvPr>
              <p:cNvSpPr txBox="1">
                <a:spLocks noRot="1" noChangeAspect="1" noMove="1" noResize="1" noEditPoints="1" noAdjustHandles="1" noChangeArrowheads="1" noChangeShapeType="1" noTextEdit="1"/>
              </p:cNvSpPr>
              <p:nvPr/>
            </p:nvSpPr>
            <p:spPr>
              <a:xfrm>
                <a:off x="3039417" y="5378044"/>
                <a:ext cx="5967209" cy="839974"/>
              </a:xfrm>
              <a:prstGeom prst="rect">
                <a:avLst/>
              </a:prstGeom>
              <a:blipFill>
                <a:blip r:embed="rId5"/>
                <a:stretch>
                  <a:fillRect t="-1493" b="-8955"/>
                </a:stretch>
              </a:blipFill>
            </p:spPr>
            <p:txBody>
              <a:bodyPr/>
              <a:lstStyle/>
              <a:p>
                <a:r>
                  <a:rPr lang="en-US">
                    <a:noFill/>
                  </a:rPr>
                  <a:t> </a:t>
                </a:r>
              </a:p>
            </p:txBody>
          </p:sp>
        </mc:Fallback>
      </mc:AlternateContent>
      <p:sp>
        <p:nvSpPr>
          <p:cNvPr id="3" name="Rounded Rectangle 2">
            <a:extLst>
              <a:ext uri="{FF2B5EF4-FFF2-40B4-BE49-F238E27FC236}">
                <a16:creationId xmlns:a16="http://schemas.microsoft.com/office/drawing/2014/main" id="{BCB764B0-5DF7-C998-9184-552B919376C8}"/>
              </a:ext>
            </a:extLst>
          </p:cNvPr>
          <p:cNvSpPr/>
          <p:nvPr/>
        </p:nvSpPr>
        <p:spPr>
          <a:xfrm>
            <a:off x="3794976" y="5205485"/>
            <a:ext cx="4318715" cy="1279043"/>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Tree>
    <p:extLst>
      <p:ext uri="{BB962C8B-B14F-4D97-AF65-F5344CB8AC3E}">
        <p14:creationId xmlns:p14="http://schemas.microsoft.com/office/powerpoint/2010/main" val="351584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0A01CBB0-DFC7-3415-9DE4-E56C08C5D9B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8" name="Google Shape;158;p27">
                <a:extLst>
                  <a:ext uri="{FF2B5EF4-FFF2-40B4-BE49-F238E27FC236}">
                    <a16:creationId xmlns:a16="http://schemas.microsoft.com/office/drawing/2014/main" id="{7018959E-56CA-F351-59C2-8B18755FDC5A}"/>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800"/>
                  </a:spcAft>
                  <a:buNone/>
                </a:pPr>
                <a:r>
                  <a:rPr lang="en-US" b="1" dirty="0">
                    <a:solidFill>
                      <a:schemeClr val="tx2">
                        <a:lumMod val="10000"/>
                      </a:schemeClr>
                    </a:solidFill>
                  </a:rPr>
                  <a:t>From AIC Differences to Akaike Weights (calculation)</a:t>
                </a:r>
                <a:endParaRPr lang="en-US" dirty="0">
                  <a:solidFill>
                    <a:schemeClr val="tx2">
                      <a:lumMod val="10000"/>
                    </a:schemeClr>
                  </a:solidFill>
                </a:endParaRPr>
              </a:p>
              <a:p>
                <a:pPr>
                  <a:spcAft>
                    <a:spcPts val="800"/>
                  </a:spcAft>
                  <a:buSzPct val="90000"/>
                </a:pPr>
                <a:r>
                  <a:rPr lang="en-US" dirty="0">
                    <a:solidFill>
                      <a:schemeClr val="tx2">
                        <a:lumMod val="10000"/>
                      </a:schemeClr>
                    </a:solidFill>
                  </a:rPr>
                  <a:t>Normalize to get </a:t>
                </a:r>
                <a:r>
                  <a:rPr lang="en-US" dirty="0">
                    <a:solidFill>
                      <a:schemeClr val="accent1"/>
                    </a:solidFill>
                  </a:rPr>
                  <a:t>Akaike weights</a:t>
                </a:r>
                <a:r>
                  <a:rPr lang="en-US" dirty="0">
                    <a:solidFill>
                      <a:schemeClr val="tx2">
                        <a:lumMod val="10000"/>
                      </a:schemeClr>
                    </a:solidFill>
                  </a:rPr>
                  <a:t>:</a:t>
                </a:r>
              </a:p>
              <a:p>
                <a:pPr lvl="1">
                  <a:spcAft>
                    <a:spcPts val="800"/>
                  </a:spcAft>
                  <a:buSzPct val="90000"/>
                </a:pPr>
                <a:r>
                  <a:rPr lang="en-US" dirty="0">
                    <a:solidFill>
                      <a:schemeClr val="tx2">
                        <a:lumMod val="10000"/>
                      </a:schemeClr>
                    </a:solidFill>
                  </a:rPr>
                  <a:t>Turn the </a:t>
                </a:r>
                <a:r>
                  <a:rPr lang="en-US" dirty="0">
                    <a:solidFill>
                      <a:srgbClr val="92D050"/>
                    </a:solidFill>
                  </a:rPr>
                  <a:t>relative likelihoods </a:t>
                </a:r>
                <a:r>
                  <a:rPr lang="en-US" dirty="0">
                    <a:solidFill>
                      <a:schemeClr val="tx2">
                        <a:lumMod val="10000"/>
                      </a:schemeClr>
                    </a:solidFill>
                  </a:rPr>
                  <a:t>into </a:t>
                </a:r>
                <a:r>
                  <a:rPr lang="en-US" dirty="0">
                    <a:solidFill>
                      <a:schemeClr val="accent1"/>
                    </a:solidFill>
                  </a:rPr>
                  <a:t>probabilities </a:t>
                </a:r>
                <a:r>
                  <a:rPr lang="en-US" dirty="0">
                    <a:solidFill>
                      <a:schemeClr val="tx2">
                        <a:lumMod val="10000"/>
                      </a:schemeClr>
                    </a:solidFill>
                  </a:rPr>
                  <a:t>(sum to 1)</a:t>
                </a: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14:m>
                  <m:oMath xmlns:m="http://schemas.openxmlformats.org/officeDocument/2006/math">
                    <m:sSub>
                      <m:sSubPr>
                        <m:ctrlPr>
                          <a:rPr lang="en-US" i="1">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𝑤</m:t>
                        </m:r>
                      </m:e>
                      <m:sub>
                        <m:r>
                          <a:rPr lang="en-US" i="1">
                            <a:solidFill>
                              <a:schemeClr val="accent1"/>
                            </a:solidFill>
                            <a:latin typeface="Cambria Math" panose="02040503050406030204" pitchFamily="18" charset="0"/>
                            <a:ea typeface="Cambria Math" panose="02040503050406030204" pitchFamily="18" charset="0"/>
                          </a:rPr>
                          <m:t>𝑖</m:t>
                        </m:r>
                      </m:sub>
                    </m:sSub>
                  </m:oMath>
                </a14:m>
                <a:r>
                  <a:rPr lang="en-US" dirty="0"/>
                  <a:t>​ </a:t>
                </a:r>
                <a:r>
                  <a:rPr lang="en-US" dirty="0">
                    <a:solidFill>
                      <a:schemeClr val="tx2">
                        <a:lumMod val="10000"/>
                      </a:schemeClr>
                    </a:solidFill>
                  </a:rPr>
                  <a:t>tells us the </a:t>
                </a:r>
                <a:r>
                  <a:rPr lang="en-US" b="1" dirty="0">
                    <a:solidFill>
                      <a:schemeClr val="tx2">
                        <a:lumMod val="10000"/>
                      </a:schemeClr>
                    </a:solidFill>
                  </a:rPr>
                  <a:t>probability that model</a:t>
                </a:r>
                <a:r>
                  <a:rPr lang="en-US" b="1" i="1" dirty="0">
                    <a:solidFill>
                      <a:schemeClr val="tx2">
                        <a:lumMod val="10000"/>
                      </a:schemeClr>
                    </a:solidFill>
                  </a:rPr>
                  <a:t> </a:t>
                </a:r>
                <a:r>
                  <a:rPr lang="en-US" b="1" i="1" dirty="0" err="1">
                    <a:solidFill>
                      <a:schemeClr val="tx2">
                        <a:lumMod val="10000"/>
                      </a:schemeClr>
                    </a:solidFill>
                  </a:rPr>
                  <a:t>i</a:t>
                </a:r>
                <a:r>
                  <a:rPr lang="en-US" i="1" dirty="0">
                    <a:solidFill>
                      <a:schemeClr val="tx2">
                        <a:lumMod val="10000"/>
                      </a:schemeClr>
                    </a:solidFill>
                  </a:rPr>
                  <a:t> </a:t>
                </a:r>
                <a:r>
                  <a:rPr lang="en-US" dirty="0">
                    <a:solidFill>
                      <a:schemeClr val="tx2">
                        <a:lumMod val="10000"/>
                      </a:schemeClr>
                    </a:solidFill>
                  </a:rPr>
                  <a:t>is the best model (given the data and model set)</a:t>
                </a:r>
              </a:p>
            </p:txBody>
          </p:sp>
        </mc:Choice>
        <mc:Fallback xmlns="">
          <p:sp>
            <p:nvSpPr>
              <p:cNvPr id="158" name="Google Shape;158;p27">
                <a:extLst>
                  <a:ext uri="{FF2B5EF4-FFF2-40B4-BE49-F238E27FC236}">
                    <a16:creationId xmlns:a16="http://schemas.microsoft.com/office/drawing/2014/main" id="{7018959E-56CA-F351-59C2-8B18755FDC5A}"/>
                  </a:ext>
                </a:extLst>
              </p:cNvPr>
              <p:cNvSpPr txBox="1">
                <a:spLocks noGrp="1" noRot="1" noChangeAspect="1" noMove="1" noResize="1" noEditPoints="1" noAdjustHandles="1" noChangeArrowheads="1" noChangeShapeType="1" noTextEdit="1"/>
              </p:cNvSpPr>
              <p:nvPr>
                <p:ph type="body" idx="1"/>
              </p:nvPr>
            </p:nvSpPr>
            <p:spPr>
              <a:xfrm>
                <a:off x="448330" y="1332866"/>
                <a:ext cx="11022453" cy="5106569"/>
              </a:xfrm>
              <a:prstGeom prst="rect">
                <a:avLst/>
              </a:prstGeom>
              <a:blipFill>
                <a:blip r:embed="rId3"/>
                <a:stretch>
                  <a:fillRect l="-575"/>
                </a:stretch>
              </a:blipFill>
            </p:spPr>
            <p:txBody>
              <a:bodyPr/>
              <a:lstStyle/>
              <a:p>
                <a:r>
                  <a:rPr lang="en-US">
                    <a:noFill/>
                  </a:rPr>
                  <a:t> </a:t>
                </a:r>
              </a:p>
            </p:txBody>
          </p:sp>
        </mc:Fallback>
      </mc:AlternateContent>
      <p:sp>
        <p:nvSpPr>
          <p:cNvPr id="157" name="Google Shape;157;p27">
            <a:extLst>
              <a:ext uri="{FF2B5EF4-FFF2-40B4-BE49-F238E27FC236}">
                <a16:creationId xmlns:a16="http://schemas.microsoft.com/office/drawing/2014/main" id="{03CB72D1-8095-C637-10D6-59F9A00011B6}"/>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p:sp>
        <p:nvSpPr>
          <p:cNvPr id="5" name="Rounded Rectangle 4">
            <a:extLst>
              <a:ext uri="{FF2B5EF4-FFF2-40B4-BE49-F238E27FC236}">
                <a16:creationId xmlns:a16="http://schemas.microsoft.com/office/drawing/2014/main" id="{87498822-EB7A-D53B-CB6D-2F80B6F7A348}"/>
              </a:ext>
            </a:extLst>
          </p:cNvPr>
          <p:cNvSpPr/>
          <p:nvPr/>
        </p:nvSpPr>
        <p:spPr>
          <a:xfrm>
            <a:off x="1930561" y="3173857"/>
            <a:ext cx="5658116" cy="193256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FA4FF8E-6B59-DA57-E074-E8DE84C751CA}"/>
                  </a:ext>
                </a:extLst>
              </p:cNvPr>
              <p:cNvSpPr txBox="1"/>
              <p:nvPr/>
            </p:nvSpPr>
            <p:spPr>
              <a:xfrm>
                <a:off x="1776013" y="3379041"/>
                <a:ext cx="5967209" cy="1386213"/>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2667" i="1" kern="0">
                              <a:solidFill>
                                <a:srgbClr val="2185C5"/>
                              </a:solidFill>
                              <a:latin typeface="Cambria Math" panose="02040503050406030204" pitchFamily="18" charset="0"/>
                              <a:ea typeface="Cambria Math" panose="02040503050406030204" pitchFamily="18" charset="0"/>
                              <a:sym typeface="Arial"/>
                            </a:rPr>
                          </m:ctrlPr>
                        </m:sSubPr>
                        <m:e>
                          <m:r>
                            <a:rPr lang="en-US" sz="2667" i="1" kern="0">
                              <a:solidFill>
                                <a:srgbClr val="2185C5"/>
                              </a:solidFill>
                              <a:latin typeface="Cambria Math" panose="02040503050406030204" pitchFamily="18" charset="0"/>
                              <a:ea typeface="Cambria Math" panose="02040503050406030204" pitchFamily="18" charset="0"/>
                              <a:sym typeface="Arial"/>
                            </a:rPr>
                            <m:t>𝑤</m:t>
                          </m:r>
                        </m:e>
                        <m:sub>
                          <m:r>
                            <a:rPr lang="en-US" sz="2667" i="1" kern="0">
                              <a:solidFill>
                                <a:srgbClr val="2185C5"/>
                              </a:solidFill>
                              <a:latin typeface="Cambria Math" panose="02040503050406030204" pitchFamily="18" charset="0"/>
                              <a:ea typeface="Cambria Math" panose="02040503050406030204" pitchFamily="18" charset="0"/>
                              <a:sym typeface="Arial"/>
                            </a:rPr>
                            <m:t>𝑖</m:t>
                          </m:r>
                        </m:sub>
                      </m:sSub>
                      <m:d>
                        <m:dPr>
                          <m:ctrlPr>
                            <a:rPr lang="en-US" sz="2667" i="1" kern="0">
                              <a:solidFill>
                                <a:srgbClr val="2185C5"/>
                              </a:solidFill>
                              <a:latin typeface="Cambria Math" panose="02040503050406030204" pitchFamily="18" charset="0"/>
                              <a:ea typeface="Cambria Math" panose="02040503050406030204" pitchFamily="18" charset="0"/>
                              <a:sym typeface="Arial"/>
                            </a:rPr>
                          </m:ctrlPr>
                        </m:dPr>
                        <m:e>
                          <m:r>
                            <a:rPr lang="en-US" sz="2667" i="1" kern="0">
                              <a:solidFill>
                                <a:srgbClr val="2185C5"/>
                              </a:solidFill>
                              <a:latin typeface="Cambria Math" panose="02040503050406030204" pitchFamily="18" charset="0"/>
                              <a:ea typeface="Cambria Math" panose="02040503050406030204" pitchFamily="18" charset="0"/>
                              <a:sym typeface="Arial"/>
                            </a:rPr>
                            <m:t>𝐴𝐼𝐶</m:t>
                          </m:r>
                        </m:e>
                      </m:d>
                      <m:r>
                        <a:rPr lang="en-US" sz="2667" i="1" kern="0">
                          <a:solidFill>
                            <a:srgbClr val="000000"/>
                          </a:solidFill>
                          <a:latin typeface="Cambria Math" panose="02040503050406030204" pitchFamily="18" charset="0"/>
                          <a:ea typeface="Cambria Math" panose="02040503050406030204" pitchFamily="18" charset="0"/>
                          <a:sym typeface="Arial"/>
                        </a:rPr>
                        <m:t>=</m:t>
                      </m:r>
                      <m:f>
                        <m:fPr>
                          <m:ctrlPr>
                            <a:rPr lang="en-US" sz="2667" i="1" kern="0">
                              <a:solidFill>
                                <a:srgbClr val="000000"/>
                              </a:solidFill>
                              <a:latin typeface="Cambria Math" panose="02040503050406030204" pitchFamily="18" charset="0"/>
                              <a:ea typeface="Cambria Math" panose="02040503050406030204" pitchFamily="18" charset="0"/>
                              <a:sym typeface="Arial"/>
                            </a:rPr>
                          </m:ctrlPr>
                        </m:fPr>
                        <m:num>
                          <m:r>
                            <a:rPr lang="en-US" sz="2667" i="1" kern="0">
                              <a:solidFill>
                                <a:srgbClr val="000000"/>
                              </a:solidFill>
                              <a:latin typeface="Cambria Math" panose="02040503050406030204" pitchFamily="18" charset="0"/>
                              <a:ea typeface="Cambria Math" panose="02040503050406030204" pitchFamily="18" charset="0"/>
                              <a:sym typeface="Arial"/>
                            </a:rPr>
                            <m:t>𝑒𝑥𝑝</m:t>
                          </m:r>
                          <m:d>
                            <m:dPr>
                              <m:begChr m:val="{"/>
                              <m:endChr m:val="}"/>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m:t>
                              </m:r>
                              <m:f>
                                <m:fPr>
                                  <m:ctrlPr>
                                    <a:rPr lang="en-US" sz="2667" i="1" kern="0">
                                      <a:solidFill>
                                        <a:srgbClr val="000000"/>
                                      </a:solidFill>
                                      <a:latin typeface="Cambria Math" panose="02040503050406030204" pitchFamily="18" charset="0"/>
                                      <a:ea typeface="Cambria Math" panose="02040503050406030204" pitchFamily="18" charset="0"/>
                                      <a:sym typeface="Arial"/>
                                    </a:rPr>
                                  </m:ctrlPr>
                                </m:fPr>
                                <m:num>
                                  <m:r>
                                    <a:rPr lang="en-US" sz="2667" i="1" kern="0">
                                      <a:solidFill>
                                        <a:srgbClr val="000000"/>
                                      </a:solidFill>
                                      <a:latin typeface="Cambria Math" panose="02040503050406030204" pitchFamily="18" charset="0"/>
                                      <a:ea typeface="Cambria Math" panose="02040503050406030204" pitchFamily="18" charset="0"/>
                                      <a:sym typeface="Arial"/>
                                    </a:rPr>
                                    <m:t>1</m:t>
                                  </m:r>
                                </m:num>
                                <m:den>
                                  <m:r>
                                    <a:rPr lang="en-US" sz="2667" i="1" kern="0">
                                      <a:solidFill>
                                        <a:srgbClr val="000000"/>
                                      </a:solidFill>
                                      <a:latin typeface="Cambria Math" panose="02040503050406030204" pitchFamily="18" charset="0"/>
                                      <a:ea typeface="Cambria Math" panose="02040503050406030204" pitchFamily="18" charset="0"/>
                                      <a:sym typeface="Arial"/>
                                    </a:rPr>
                                    <m:t>2</m:t>
                                  </m:r>
                                </m:den>
                              </m:f>
                              <m:sSub>
                                <m:sSubPr>
                                  <m:ctrlPr>
                                    <a:rPr lang="en-US" sz="2667" i="1" kern="0">
                                      <a:solidFill>
                                        <a:srgbClr val="000000"/>
                                      </a:solidFill>
                                      <a:latin typeface="Cambria Math" panose="02040503050406030204" pitchFamily="18" charset="0"/>
                                      <a:ea typeface="Cambria Math" panose="02040503050406030204" pitchFamily="18" charset="0"/>
                                      <a:sym typeface="Arial"/>
                                    </a:rPr>
                                  </m:ctrlPr>
                                </m:sSubPr>
                                <m:e>
                                  <m:r>
                                    <a:rPr lang="en-US" sz="2667" i="1" kern="0">
                                      <a:solidFill>
                                        <a:srgbClr val="000000"/>
                                      </a:solidFill>
                                      <a:latin typeface="Cambria Math" panose="02040503050406030204" pitchFamily="18" charset="0"/>
                                      <a:ea typeface="Cambria Math" panose="02040503050406030204" pitchFamily="18" charset="0"/>
                                      <a:sym typeface="Arial"/>
                                    </a:rPr>
                                    <m:t>∆</m:t>
                                  </m:r>
                                </m:e>
                                <m:sub>
                                  <m:r>
                                    <a:rPr lang="en-US" sz="2667" i="1" kern="0">
                                      <a:solidFill>
                                        <a:srgbClr val="000000"/>
                                      </a:solidFill>
                                      <a:latin typeface="Cambria Math" panose="02040503050406030204" pitchFamily="18" charset="0"/>
                                      <a:ea typeface="Cambria Math" panose="02040503050406030204" pitchFamily="18" charset="0"/>
                                      <a:sym typeface="Arial"/>
                                    </a:rPr>
                                    <m:t>𝑖</m:t>
                                  </m:r>
                                </m:sub>
                              </m:sSub>
                              <m:d>
                                <m:dPr>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𝐴𝐼𝐶</m:t>
                                  </m:r>
                                </m:e>
                              </m:d>
                            </m:e>
                          </m:d>
                        </m:num>
                        <m:den>
                          <m:nary>
                            <m:naryPr>
                              <m:chr m:val="∑"/>
                              <m:ctrlPr>
                                <a:rPr lang="en-US" sz="2667" i="1" kern="0">
                                  <a:solidFill>
                                    <a:srgbClr val="000000"/>
                                  </a:solidFill>
                                  <a:latin typeface="Cambria Math" panose="02040503050406030204" pitchFamily="18" charset="0"/>
                                  <a:ea typeface="Cambria Math" panose="02040503050406030204" pitchFamily="18" charset="0"/>
                                  <a:sym typeface="Arial"/>
                                </a:rPr>
                              </m:ctrlPr>
                            </m:naryPr>
                            <m:sub>
                              <m:r>
                                <m:rPr>
                                  <m:brk m:alnAt="23"/>
                                </m:rPr>
                                <a:rPr lang="en-US" sz="2667" i="1" kern="0">
                                  <a:solidFill>
                                    <a:srgbClr val="000000"/>
                                  </a:solidFill>
                                  <a:latin typeface="Cambria Math" panose="02040503050406030204" pitchFamily="18" charset="0"/>
                                  <a:ea typeface="Cambria Math" panose="02040503050406030204" pitchFamily="18" charset="0"/>
                                  <a:sym typeface="Arial"/>
                                </a:rPr>
                                <m:t>𝑘</m:t>
                              </m:r>
                              <m:r>
                                <a:rPr lang="en-US" sz="2667" i="1" kern="0">
                                  <a:solidFill>
                                    <a:srgbClr val="000000"/>
                                  </a:solidFill>
                                  <a:latin typeface="Cambria Math" panose="02040503050406030204" pitchFamily="18" charset="0"/>
                                  <a:ea typeface="Cambria Math" panose="02040503050406030204" pitchFamily="18" charset="0"/>
                                  <a:sym typeface="Arial"/>
                                </a:rPr>
                                <m:t>=1</m:t>
                              </m:r>
                            </m:sub>
                            <m:sup>
                              <m:r>
                                <a:rPr lang="en-US" sz="2667" i="1" kern="0">
                                  <a:solidFill>
                                    <a:srgbClr val="000000"/>
                                  </a:solidFill>
                                  <a:latin typeface="Cambria Math" panose="02040503050406030204" pitchFamily="18" charset="0"/>
                                  <a:ea typeface="Cambria Math" panose="02040503050406030204" pitchFamily="18" charset="0"/>
                                  <a:sym typeface="Arial"/>
                                </a:rPr>
                                <m:t>𝐾</m:t>
                              </m:r>
                            </m:sup>
                            <m:e>
                              <m:r>
                                <a:rPr lang="en-US" sz="2667" i="1" kern="0">
                                  <a:solidFill>
                                    <a:srgbClr val="000000"/>
                                  </a:solidFill>
                                  <a:latin typeface="Cambria Math" panose="02040503050406030204" pitchFamily="18" charset="0"/>
                                  <a:ea typeface="Cambria Math" panose="02040503050406030204" pitchFamily="18" charset="0"/>
                                  <a:sym typeface="Arial"/>
                                </a:rPr>
                                <m:t>𝑒𝑥𝑝</m:t>
                              </m:r>
                              <m:d>
                                <m:dPr>
                                  <m:begChr m:val="{"/>
                                  <m:endChr m:val="}"/>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m:t>
                                  </m:r>
                                  <m:f>
                                    <m:fPr>
                                      <m:ctrlPr>
                                        <a:rPr lang="en-US" sz="2667" i="1" kern="0">
                                          <a:solidFill>
                                            <a:srgbClr val="000000"/>
                                          </a:solidFill>
                                          <a:latin typeface="Cambria Math" panose="02040503050406030204" pitchFamily="18" charset="0"/>
                                          <a:ea typeface="Cambria Math" panose="02040503050406030204" pitchFamily="18" charset="0"/>
                                          <a:sym typeface="Arial"/>
                                        </a:rPr>
                                      </m:ctrlPr>
                                    </m:fPr>
                                    <m:num>
                                      <m:r>
                                        <a:rPr lang="en-US" sz="2667" i="1" kern="0">
                                          <a:solidFill>
                                            <a:srgbClr val="000000"/>
                                          </a:solidFill>
                                          <a:latin typeface="Cambria Math" panose="02040503050406030204" pitchFamily="18" charset="0"/>
                                          <a:ea typeface="Cambria Math" panose="02040503050406030204" pitchFamily="18" charset="0"/>
                                          <a:sym typeface="Arial"/>
                                        </a:rPr>
                                        <m:t>1</m:t>
                                      </m:r>
                                    </m:num>
                                    <m:den>
                                      <m:r>
                                        <a:rPr lang="en-US" sz="2667" i="1" kern="0">
                                          <a:solidFill>
                                            <a:srgbClr val="000000"/>
                                          </a:solidFill>
                                          <a:latin typeface="Cambria Math" panose="02040503050406030204" pitchFamily="18" charset="0"/>
                                          <a:ea typeface="Cambria Math" panose="02040503050406030204" pitchFamily="18" charset="0"/>
                                          <a:sym typeface="Arial"/>
                                        </a:rPr>
                                        <m:t>2</m:t>
                                      </m:r>
                                    </m:den>
                                  </m:f>
                                  <m:sSub>
                                    <m:sSubPr>
                                      <m:ctrlPr>
                                        <a:rPr lang="en-US" sz="2667" i="1" kern="0">
                                          <a:solidFill>
                                            <a:srgbClr val="000000"/>
                                          </a:solidFill>
                                          <a:latin typeface="Cambria Math" panose="02040503050406030204" pitchFamily="18" charset="0"/>
                                          <a:ea typeface="Cambria Math" panose="02040503050406030204" pitchFamily="18" charset="0"/>
                                          <a:sym typeface="Arial"/>
                                        </a:rPr>
                                      </m:ctrlPr>
                                    </m:sSubPr>
                                    <m:e>
                                      <m:r>
                                        <a:rPr lang="en-US" sz="2667" i="1" kern="0">
                                          <a:solidFill>
                                            <a:srgbClr val="000000"/>
                                          </a:solidFill>
                                          <a:latin typeface="Cambria Math" panose="02040503050406030204" pitchFamily="18" charset="0"/>
                                          <a:ea typeface="Cambria Math" panose="02040503050406030204" pitchFamily="18" charset="0"/>
                                          <a:sym typeface="Arial"/>
                                        </a:rPr>
                                        <m:t>∆</m:t>
                                      </m:r>
                                    </m:e>
                                    <m:sub>
                                      <m:r>
                                        <a:rPr lang="en-US" sz="2667" i="1" kern="0">
                                          <a:solidFill>
                                            <a:srgbClr val="000000"/>
                                          </a:solidFill>
                                          <a:latin typeface="Cambria Math" panose="02040503050406030204" pitchFamily="18" charset="0"/>
                                          <a:ea typeface="Cambria Math" panose="02040503050406030204" pitchFamily="18" charset="0"/>
                                          <a:sym typeface="Arial"/>
                                        </a:rPr>
                                        <m:t>𝑘</m:t>
                                      </m:r>
                                    </m:sub>
                                  </m:sSub>
                                  <m:d>
                                    <m:dPr>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𝐴𝐼𝐶</m:t>
                                      </m:r>
                                    </m:e>
                                  </m:d>
                                </m:e>
                              </m:d>
                            </m:e>
                          </m:nary>
                        </m:den>
                      </m:f>
                    </m:oMath>
                  </m:oMathPara>
                </a14:m>
                <a:endParaRPr lang="en-US" sz="2667" kern="0" dirty="0">
                  <a:solidFill>
                    <a:srgbClr val="000000"/>
                  </a:solidFill>
                  <a:latin typeface="Arial"/>
                  <a:cs typeface="Arial"/>
                  <a:sym typeface="Arial"/>
                </a:endParaRPr>
              </a:p>
            </p:txBody>
          </p:sp>
        </mc:Choice>
        <mc:Fallback xmlns="">
          <p:sp>
            <p:nvSpPr>
              <p:cNvPr id="6" name="TextBox 5">
                <a:extLst>
                  <a:ext uri="{FF2B5EF4-FFF2-40B4-BE49-F238E27FC236}">
                    <a16:creationId xmlns:a16="http://schemas.microsoft.com/office/drawing/2014/main" id="{2FA4FF8E-6B59-DA57-E074-E8DE84C751CA}"/>
                  </a:ext>
                </a:extLst>
              </p:cNvPr>
              <p:cNvSpPr txBox="1">
                <a:spLocks noRot="1" noChangeAspect="1" noMove="1" noResize="1" noEditPoints="1" noAdjustHandles="1" noChangeArrowheads="1" noChangeShapeType="1" noTextEdit="1"/>
              </p:cNvSpPr>
              <p:nvPr/>
            </p:nvSpPr>
            <p:spPr>
              <a:xfrm>
                <a:off x="1776013" y="3379041"/>
                <a:ext cx="5967209" cy="1386213"/>
              </a:xfrm>
              <a:prstGeom prst="rect">
                <a:avLst/>
              </a:prstGeom>
              <a:blipFill>
                <a:blip r:embed="rId4"/>
                <a:stretch>
                  <a:fillRect b="-702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7EF942-9634-F0CE-15FD-6418ED496E09}"/>
                  </a:ext>
                </a:extLst>
              </p:cNvPr>
              <p:cNvSpPr txBox="1"/>
              <p:nvPr/>
            </p:nvSpPr>
            <p:spPr>
              <a:xfrm>
                <a:off x="7916507" y="3375514"/>
                <a:ext cx="1614096" cy="410433"/>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2667" i="1" kern="0">
                              <a:solidFill>
                                <a:srgbClr val="2185C5"/>
                              </a:solidFill>
                              <a:latin typeface="Cambria Math" panose="02040503050406030204" pitchFamily="18" charset="0"/>
                              <a:sym typeface="Arial"/>
                            </a:rPr>
                          </m:ctrlPr>
                        </m:sSubPr>
                        <m:e>
                          <m:r>
                            <a:rPr lang="en-US" sz="2667" i="1" kern="0">
                              <a:solidFill>
                                <a:srgbClr val="2185C5"/>
                              </a:solidFill>
                              <a:latin typeface="Cambria Math" panose="02040503050406030204" pitchFamily="18" charset="0"/>
                              <a:sym typeface="Arial"/>
                            </a:rPr>
                            <m:t>𝑤</m:t>
                          </m:r>
                        </m:e>
                        <m:sub>
                          <m:r>
                            <a:rPr lang="en-US" sz="2667" i="1" kern="0">
                              <a:solidFill>
                                <a:srgbClr val="2185C5"/>
                              </a:solidFill>
                              <a:latin typeface="Cambria Math" panose="02040503050406030204" pitchFamily="18" charset="0"/>
                              <a:sym typeface="Arial"/>
                            </a:rPr>
                            <m:t>𝑖</m:t>
                          </m:r>
                        </m:sub>
                      </m:sSub>
                      <m:r>
                        <a:rPr lang="en-US" sz="2667" i="1" kern="0">
                          <a:solidFill>
                            <a:srgbClr val="000000"/>
                          </a:solidFill>
                          <a:latin typeface="Cambria Math" panose="02040503050406030204" pitchFamily="18" charset="0"/>
                          <a:ea typeface="Cambria Math" panose="02040503050406030204" pitchFamily="18" charset="0"/>
                          <a:sym typeface="Arial"/>
                        </a:rPr>
                        <m:t>∈ </m:t>
                      </m:r>
                      <m:d>
                        <m:dPr>
                          <m:begChr m:val="["/>
                          <m:endChr m:val="]"/>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0,1</m:t>
                          </m:r>
                        </m:e>
                      </m:d>
                    </m:oMath>
                  </m:oMathPara>
                </a14:m>
                <a:endParaRPr lang="en-US" sz="2667" kern="0" dirty="0">
                  <a:solidFill>
                    <a:srgbClr val="000000"/>
                  </a:solidFill>
                  <a:latin typeface="Arial"/>
                  <a:ea typeface="Cambria Math" panose="02040503050406030204" pitchFamily="18" charset="0"/>
                  <a:cs typeface="Arial"/>
                  <a:sym typeface="Arial"/>
                </a:endParaRPr>
              </a:p>
            </p:txBody>
          </p:sp>
        </mc:Choice>
        <mc:Fallback xmlns="">
          <p:sp>
            <p:nvSpPr>
              <p:cNvPr id="9" name="TextBox 8">
                <a:extLst>
                  <a:ext uri="{FF2B5EF4-FFF2-40B4-BE49-F238E27FC236}">
                    <a16:creationId xmlns:a16="http://schemas.microsoft.com/office/drawing/2014/main" id="{0A7EF942-9634-F0CE-15FD-6418ED496E09}"/>
                  </a:ext>
                </a:extLst>
              </p:cNvPr>
              <p:cNvSpPr txBox="1">
                <a:spLocks noRot="1" noChangeAspect="1" noMove="1" noResize="1" noEditPoints="1" noAdjustHandles="1" noChangeArrowheads="1" noChangeShapeType="1" noTextEdit="1"/>
              </p:cNvSpPr>
              <p:nvPr/>
            </p:nvSpPr>
            <p:spPr>
              <a:xfrm>
                <a:off x="7916507" y="3375514"/>
                <a:ext cx="1614096" cy="410433"/>
              </a:xfrm>
              <a:prstGeom prst="rect">
                <a:avLst/>
              </a:prstGeom>
              <a:blipFill>
                <a:blip r:embed="rId5"/>
                <a:stretch>
                  <a:fillRect l="-1563" t="-2941"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4309F60-B7D8-4DFD-097D-95021A63B5A9}"/>
                  </a:ext>
                </a:extLst>
              </p:cNvPr>
              <p:cNvSpPr txBox="1"/>
              <p:nvPr/>
            </p:nvSpPr>
            <p:spPr>
              <a:xfrm>
                <a:off x="7951616" y="3948193"/>
                <a:ext cx="1591654" cy="995657"/>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nary>
                        <m:naryPr>
                          <m:chr m:val="∑"/>
                          <m:supHide m:val="on"/>
                          <m:ctrlPr>
                            <a:rPr lang="en-US" sz="2667" i="1" kern="0" dirty="0">
                              <a:solidFill>
                                <a:srgbClr val="000000"/>
                              </a:solidFill>
                              <a:latin typeface="Cambria Math" panose="02040503050406030204" pitchFamily="18" charset="0"/>
                              <a:sym typeface="Arial"/>
                            </a:rPr>
                          </m:ctrlPr>
                        </m:naryPr>
                        <m:sub>
                          <m:r>
                            <m:rPr>
                              <m:brk m:alnAt="7"/>
                            </m:rPr>
                            <a:rPr lang="en-US" sz="2667" i="1" kern="0" dirty="0">
                              <a:solidFill>
                                <a:srgbClr val="000000"/>
                              </a:solidFill>
                              <a:latin typeface="Cambria Math" panose="02040503050406030204" pitchFamily="18" charset="0"/>
                              <a:sym typeface="Arial"/>
                            </a:rPr>
                            <m:t>𝑖</m:t>
                          </m:r>
                        </m:sub>
                        <m:sup/>
                        <m:e>
                          <m:sSub>
                            <m:sSubPr>
                              <m:ctrlPr>
                                <a:rPr lang="en-US" sz="2667" i="1" kern="0">
                                  <a:solidFill>
                                    <a:srgbClr val="2185C5"/>
                                  </a:solidFill>
                                  <a:latin typeface="Cambria Math" panose="02040503050406030204" pitchFamily="18" charset="0"/>
                                  <a:sym typeface="Arial"/>
                                </a:rPr>
                              </m:ctrlPr>
                            </m:sSubPr>
                            <m:e>
                              <m:r>
                                <a:rPr lang="en-US" sz="2667" i="1" kern="0">
                                  <a:solidFill>
                                    <a:srgbClr val="2185C5"/>
                                  </a:solidFill>
                                  <a:latin typeface="Cambria Math" panose="02040503050406030204" pitchFamily="18" charset="0"/>
                                  <a:sym typeface="Arial"/>
                                </a:rPr>
                                <m:t>𝑤</m:t>
                              </m:r>
                            </m:e>
                            <m:sub>
                              <m:r>
                                <a:rPr lang="en-US" sz="2667" i="1" kern="0">
                                  <a:solidFill>
                                    <a:srgbClr val="2185C5"/>
                                  </a:solidFill>
                                  <a:latin typeface="Cambria Math" panose="02040503050406030204" pitchFamily="18" charset="0"/>
                                  <a:sym typeface="Arial"/>
                                </a:rPr>
                                <m:t>𝑖</m:t>
                              </m:r>
                            </m:sub>
                          </m:sSub>
                        </m:e>
                      </m:nary>
                      <m:r>
                        <a:rPr lang="en-US" sz="2667" i="1" kern="0" dirty="0">
                          <a:solidFill>
                            <a:srgbClr val="000000"/>
                          </a:solidFill>
                          <a:latin typeface="Cambria Math" panose="02040503050406030204" pitchFamily="18" charset="0"/>
                          <a:sym typeface="Arial"/>
                        </a:rPr>
                        <m:t>=1</m:t>
                      </m:r>
                    </m:oMath>
                  </m:oMathPara>
                </a14:m>
                <a:endParaRPr lang="en-US" sz="2667" kern="0" dirty="0">
                  <a:solidFill>
                    <a:srgbClr val="000000"/>
                  </a:solidFill>
                  <a:latin typeface="Arial"/>
                  <a:ea typeface="Cambria Math" panose="02040503050406030204" pitchFamily="18" charset="0"/>
                  <a:cs typeface="Arial"/>
                  <a:sym typeface="Arial"/>
                </a:endParaRPr>
              </a:p>
            </p:txBody>
          </p:sp>
        </mc:Choice>
        <mc:Fallback xmlns="">
          <p:sp>
            <p:nvSpPr>
              <p:cNvPr id="10" name="TextBox 9">
                <a:extLst>
                  <a:ext uri="{FF2B5EF4-FFF2-40B4-BE49-F238E27FC236}">
                    <a16:creationId xmlns:a16="http://schemas.microsoft.com/office/drawing/2014/main" id="{24309F60-B7D8-4DFD-097D-95021A63B5A9}"/>
                  </a:ext>
                </a:extLst>
              </p:cNvPr>
              <p:cNvSpPr txBox="1">
                <a:spLocks noRot="1" noChangeAspect="1" noMove="1" noResize="1" noEditPoints="1" noAdjustHandles="1" noChangeArrowheads="1" noChangeShapeType="1" noTextEdit="1"/>
              </p:cNvSpPr>
              <p:nvPr/>
            </p:nvSpPr>
            <p:spPr>
              <a:xfrm>
                <a:off x="7951616" y="3948193"/>
                <a:ext cx="1591654" cy="995657"/>
              </a:xfrm>
              <a:prstGeom prst="rect">
                <a:avLst/>
              </a:prstGeom>
              <a:blipFill>
                <a:blip r:embed="rId6"/>
                <a:stretch>
                  <a:fillRect l="-77953" t="-153165" r="-3937" b="-210127"/>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62A691D9-EC85-7755-FE8B-214A89EB5CB1}"/>
              </a:ext>
            </a:extLst>
          </p:cNvPr>
          <p:cNvSpPr/>
          <p:nvPr/>
        </p:nvSpPr>
        <p:spPr>
          <a:xfrm>
            <a:off x="7812474" y="3173856"/>
            <a:ext cx="1838244" cy="1932561"/>
          </a:xfrm>
          <a:prstGeom prst="round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DEE2E6">
                  <a:lumMod val="10000"/>
                </a:srgbClr>
              </a:solidFill>
              <a:latin typeface="Arial"/>
              <a:sym typeface="Arial"/>
            </a:endParaRPr>
          </a:p>
        </p:txBody>
      </p:sp>
    </p:spTree>
    <p:extLst>
      <p:ext uri="{BB962C8B-B14F-4D97-AF65-F5344CB8AC3E}">
        <p14:creationId xmlns:p14="http://schemas.microsoft.com/office/powerpoint/2010/main" val="314699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6AF7860D-1DF2-270F-AE9A-8E35562C7672}"/>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1EA729BF-DB02-3E88-B3EC-D57AF946680A}"/>
              </a:ext>
            </a:extLst>
          </p:cNvPr>
          <p:cNvSpPr txBox="1">
            <a:spLocks noGrp="1"/>
          </p:cNvSpPr>
          <p:nvPr>
            <p:ph type="title"/>
          </p:nvPr>
        </p:nvSpPr>
        <p:spPr>
          <a:xfrm>
            <a:off x="184597" y="4425"/>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Model selection</a:t>
            </a:r>
            <a:endParaRPr b="1" dirty="0">
              <a:solidFill>
                <a:schemeClr val="dk2"/>
              </a:solidFill>
            </a:endParaRPr>
          </a:p>
          <a:p>
            <a:r>
              <a:rPr lang="en" sz="2667" i="1" dirty="0">
                <a:solidFill>
                  <a:schemeClr val="dk2"/>
                </a:solidFill>
                <a:latin typeface="Raleway" pitchFamily="2" charset="77"/>
              </a:rPr>
              <a:t>AIC</a:t>
            </a:r>
            <a:endParaRPr sz="2667" i="1" dirty="0">
              <a:solidFill>
                <a:schemeClr val="accent1"/>
              </a:solidFill>
              <a:latin typeface="Raleway" pitchFamily="2" charset="77"/>
            </a:endParaRPr>
          </a:p>
        </p:txBody>
      </p:sp>
      <p:sp>
        <p:nvSpPr>
          <p:cNvPr id="9" name="Rounded Rectangle 8">
            <a:extLst>
              <a:ext uri="{FF2B5EF4-FFF2-40B4-BE49-F238E27FC236}">
                <a16:creationId xmlns:a16="http://schemas.microsoft.com/office/drawing/2014/main" id="{CC064F5F-2201-32F3-FE71-EA7DC86DA360}"/>
              </a:ext>
            </a:extLst>
          </p:cNvPr>
          <p:cNvSpPr/>
          <p:nvPr/>
        </p:nvSpPr>
        <p:spPr>
          <a:xfrm>
            <a:off x="428017" y="2101175"/>
            <a:ext cx="10972800" cy="2762655"/>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6" name="TextBox 5">
            <a:extLst>
              <a:ext uri="{FF2B5EF4-FFF2-40B4-BE49-F238E27FC236}">
                <a16:creationId xmlns:a16="http://schemas.microsoft.com/office/drawing/2014/main" id="{6A1C310C-769F-B2E4-19F1-CC628056959B}"/>
              </a:ext>
            </a:extLst>
          </p:cNvPr>
          <p:cNvSpPr txBox="1"/>
          <p:nvPr/>
        </p:nvSpPr>
        <p:spPr>
          <a:xfrm>
            <a:off x="591182" y="2468679"/>
            <a:ext cx="11289532" cy="1938992"/>
          </a:xfrm>
          <a:prstGeom prst="rect">
            <a:avLst/>
          </a:prstGeom>
          <a:noFill/>
        </p:spPr>
        <p:txBody>
          <a:bodyPr wrap="square">
            <a:spAutoFit/>
          </a:bodyPr>
          <a:lstStyle/>
          <a:p>
            <a:pPr defTabSz="1219170">
              <a:spcAft>
                <a:spcPts val="800"/>
              </a:spcAft>
              <a:buClr>
                <a:srgbClr val="000000"/>
              </a:buClr>
            </a:pPr>
            <a:r>
              <a:rPr lang="en-US" sz="2000" kern="0" dirty="0" err="1">
                <a:solidFill>
                  <a:srgbClr val="000000"/>
                </a:solidFill>
                <a:latin typeface="Menlo" panose="020B0609030804020204" pitchFamily="49" charset="0"/>
                <a:cs typeface="Arial"/>
                <a:sym typeface="Arial"/>
              </a:rPr>
              <a:t>AICc_eqn</a:t>
            </a:r>
            <a:r>
              <a:rPr lang="en-US" sz="2000" kern="0" dirty="0">
                <a:solidFill>
                  <a:srgbClr val="000000"/>
                </a:solidFill>
                <a:latin typeface="Menlo" panose="020B0609030804020204" pitchFamily="49" charset="0"/>
                <a:cs typeface="Arial"/>
                <a:sym typeface="Arial"/>
              </a:rPr>
              <a:t> = @(n, RSS, p) 2*p + n*log(RSS</a:t>
            </a:r>
            <a:r>
              <a:rPr lang="en-US" sz="2000" kern="0" dirty="0">
                <a:solidFill>
                  <a:srgbClr val="DEE2E6">
                    <a:lumMod val="10000"/>
                  </a:srgbClr>
                </a:solidFill>
                <a:latin typeface="Menlo" panose="020B0609030804020204" pitchFamily="49" charset="0"/>
                <a:cs typeface="Arial"/>
                <a:sym typeface="Arial"/>
              </a:rPr>
              <a:t>/n</a:t>
            </a:r>
            <a:r>
              <a:rPr lang="en-US" sz="2000" kern="0" dirty="0">
                <a:solidFill>
                  <a:srgbClr val="000000"/>
                </a:solidFill>
                <a:latin typeface="Menlo" panose="020B0609030804020204" pitchFamily="49" charset="0"/>
                <a:cs typeface="Arial"/>
                <a:sym typeface="Arial"/>
              </a:rPr>
              <a:t>) + (2*p*(p+1)) / (n-p-1);</a:t>
            </a:r>
          </a:p>
          <a:p>
            <a:pPr defTabSz="1219170">
              <a:spcAft>
                <a:spcPts val="800"/>
              </a:spcAft>
              <a:buClr>
                <a:srgbClr val="000000"/>
              </a:buClr>
            </a:pPr>
            <a:r>
              <a:rPr lang="en-US" sz="2000" kern="0" dirty="0">
                <a:solidFill>
                  <a:srgbClr val="000000"/>
                </a:solidFill>
                <a:latin typeface="Menlo" panose="020B0609030804020204" pitchFamily="49" charset="0"/>
                <a:cs typeface="Arial"/>
                <a:sym typeface="Arial"/>
              </a:rPr>
              <a:t>n = size(</a:t>
            </a:r>
            <a:r>
              <a:rPr lang="en-US" sz="2000" kern="0" dirty="0" err="1">
                <a:solidFill>
                  <a:srgbClr val="000000"/>
                </a:solidFill>
                <a:latin typeface="Menlo" panose="020B0609030804020204" pitchFamily="49" charset="0"/>
                <a:cs typeface="Arial"/>
                <a:sym typeface="Arial"/>
              </a:rPr>
              <a:t>Na_true</a:t>
            </a:r>
            <a:r>
              <a:rPr lang="en-US" sz="2000" kern="0" dirty="0">
                <a:solidFill>
                  <a:srgbClr val="000000"/>
                </a:solidFill>
                <a:latin typeface="Menlo" panose="020B0609030804020204" pitchFamily="49" charset="0"/>
                <a:cs typeface="Arial"/>
                <a:sym typeface="Arial"/>
              </a:rPr>
              <a:t>, 4); </a:t>
            </a:r>
            <a:r>
              <a:rPr lang="en-US" sz="2000" kern="0" dirty="0">
                <a:solidFill>
                  <a:srgbClr val="008013"/>
                </a:solidFill>
                <a:latin typeface="Menlo" panose="020B0609030804020204" pitchFamily="49" charset="0"/>
                <a:cs typeface="Arial"/>
                <a:sym typeface="Arial"/>
              </a:rPr>
              <a:t>% how many time points for fit</a:t>
            </a:r>
            <a:endParaRPr lang="en-US" sz="2000" kern="0" dirty="0">
              <a:solidFill>
                <a:srgbClr val="000000"/>
              </a:solidFill>
              <a:latin typeface="Menlo" panose="020B0609030804020204" pitchFamily="49" charset="0"/>
              <a:cs typeface="Arial"/>
              <a:sym typeface="Arial"/>
            </a:endParaRPr>
          </a:p>
          <a:p>
            <a:pPr defTabSz="1219170">
              <a:spcAft>
                <a:spcPts val="800"/>
              </a:spcAft>
              <a:buClr>
                <a:srgbClr val="000000"/>
              </a:buClr>
            </a:pPr>
            <a:r>
              <a:rPr lang="en-US" sz="2000" kern="0" dirty="0">
                <a:solidFill>
                  <a:srgbClr val="000000"/>
                </a:solidFill>
                <a:latin typeface="Menlo" panose="020B0609030804020204" pitchFamily="49" charset="0"/>
                <a:cs typeface="Arial"/>
                <a:sym typeface="Arial"/>
              </a:rPr>
              <a:t>RSS = sum((</a:t>
            </a:r>
            <a:r>
              <a:rPr lang="en-US" sz="2000" kern="0" dirty="0" err="1">
                <a:solidFill>
                  <a:srgbClr val="000000"/>
                </a:solidFill>
                <a:latin typeface="Menlo" panose="020B0609030804020204" pitchFamily="49" charset="0"/>
                <a:cs typeface="Arial"/>
                <a:sym typeface="Arial"/>
              </a:rPr>
              <a:t>Nb_true-Nb_m</a:t>
            </a:r>
            <a:r>
              <a:rPr lang="en-US" sz="2000" kern="0" dirty="0">
                <a:solidFill>
                  <a:srgbClr val="000000"/>
                </a:solidFill>
                <a:latin typeface="Menlo" panose="020B0609030804020204" pitchFamily="49" charset="0"/>
                <a:cs typeface="Arial"/>
                <a:sym typeface="Arial"/>
              </a:rPr>
              <a:t>).^2, </a:t>
            </a:r>
            <a:r>
              <a:rPr lang="en-US" sz="2000" kern="0" dirty="0">
                <a:solidFill>
                  <a:srgbClr val="A709F5"/>
                </a:solidFill>
                <a:latin typeface="Menlo" panose="020B0609030804020204" pitchFamily="49" charset="0"/>
                <a:cs typeface="Arial"/>
                <a:sym typeface="Arial"/>
              </a:rPr>
              <a:t>'all'</a:t>
            </a:r>
            <a:r>
              <a:rPr lang="en-US" sz="2000" kern="0" dirty="0">
                <a:solidFill>
                  <a:srgbClr val="000000"/>
                </a:solidFill>
                <a:latin typeface="Menlo" panose="020B0609030804020204" pitchFamily="49" charset="0"/>
                <a:cs typeface="Arial"/>
                <a:sym typeface="Arial"/>
              </a:rPr>
              <a:t>);</a:t>
            </a:r>
          </a:p>
          <a:p>
            <a:pPr defTabSz="1219170">
              <a:spcAft>
                <a:spcPts val="800"/>
              </a:spcAft>
              <a:buClr>
                <a:srgbClr val="000000"/>
              </a:buClr>
            </a:pPr>
            <a:r>
              <a:rPr lang="en-US" sz="2000" kern="0" dirty="0">
                <a:solidFill>
                  <a:srgbClr val="000000"/>
                </a:solidFill>
                <a:latin typeface="Menlo" panose="020B0609030804020204" pitchFamily="49" charset="0"/>
                <a:cs typeface="Arial"/>
                <a:sym typeface="Arial"/>
              </a:rPr>
              <a:t>p = sum(</a:t>
            </a:r>
            <a:r>
              <a:rPr lang="en-US" sz="2000" kern="0" dirty="0" err="1">
                <a:solidFill>
                  <a:srgbClr val="000000"/>
                </a:solidFill>
                <a:latin typeface="Menlo" panose="020B0609030804020204" pitchFamily="49" charset="0"/>
                <a:cs typeface="Arial"/>
                <a:sym typeface="Arial"/>
              </a:rPr>
              <a:t>del_check</a:t>
            </a:r>
            <a:r>
              <a:rPr lang="en-US" sz="2000" kern="0" dirty="0">
                <a:solidFill>
                  <a:srgbClr val="000000"/>
                </a:solidFill>
                <a:latin typeface="Menlo" panose="020B0609030804020204" pitchFamily="49" charset="0"/>
                <a:cs typeface="Arial"/>
                <a:sym typeface="Arial"/>
              </a:rPr>
              <a:t>); </a:t>
            </a:r>
            <a:r>
              <a:rPr lang="en-US" sz="2000" kern="0" dirty="0">
                <a:solidFill>
                  <a:srgbClr val="008013"/>
                </a:solidFill>
                <a:latin typeface="Menlo" panose="020B0609030804020204" pitchFamily="49" charset="0"/>
                <a:cs typeface="Arial"/>
                <a:sym typeface="Arial"/>
              </a:rPr>
              <a:t>% total number of fitted parameters across all voxels</a:t>
            </a:r>
            <a:endParaRPr lang="en-US" sz="2000" kern="0" dirty="0">
              <a:solidFill>
                <a:srgbClr val="000000"/>
              </a:solidFill>
              <a:latin typeface="Menlo" panose="020B0609030804020204" pitchFamily="49" charset="0"/>
              <a:cs typeface="Arial"/>
              <a:sym typeface="Arial"/>
            </a:endParaRPr>
          </a:p>
        </p:txBody>
      </p:sp>
    </p:spTree>
    <p:extLst>
      <p:ext uri="{BB962C8B-B14F-4D97-AF65-F5344CB8AC3E}">
        <p14:creationId xmlns:p14="http://schemas.microsoft.com/office/powerpoint/2010/main" val="104831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F137EE1B-AB27-255A-04C9-2968149FC40D}"/>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91D9BCF3-97F7-4E0C-C84E-F5715DF046BF}"/>
              </a:ext>
            </a:extLst>
          </p:cNvPr>
          <p:cNvSpPr txBox="1">
            <a:spLocks noGrp="1"/>
          </p:cNvSpPr>
          <p:nvPr>
            <p:ph type="title"/>
          </p:nvPr>
        </p:nvSpPr>
        <p:spPr>
          <a:xfrm>
            <a:off x="206061" y="92159"/>
            <a:ext cx="11822807" cy="788428"/>
          </a:xfrm>
          <a:prstGeom prst="rect">
            <a:avLst/>
          </a:prstGeom>
        </p:spPr>
        <p:txBody>
          <a:bodyPr spcFirstLastPara="1" wrap="square" lIns="121900" tIns="121900" rIns="121900" bIns="121900" anchor="b" anchorCtr="0">
            <a:noAutofit/>
          </a:bodyPr>
          <a:lstStyle/>
          <a:p>
            <a:r>
              <a:rPr lang="en-US" b="1" dirty="0">
                <a:solidFill>
                  <a:schemeClr val="dk2"/>
                </a:solidFill>
              </a:rPr>
              <a:t>Model selection</a:t>
            </a:r>
            <a:endParaRPr b="1" dirty="0">
              <a:solidFill>
                <a:schemeClr val="dk2"/>
              </a:solidFill>
            </a:endParaRPr>
          </a:p>
        </p:txBody>
      </p:sp>
      <p:sp>
        <p:nvSpPr>
          <p:cNvPr id="3" name="TextBox 2">
            <a:extLst>
              <a:ext uri="{FF2B5EF4-FFF2-40B4-BE49-F238E27FC236}">
                <a16:creationId xmlns:a16="http://schemas.microsoft.com/office/drawing/2014/main" id="{023C35A8-DF21-FE95-1BE1-ACF3D2021686}"/>
              </a:ext>
            </a:extLst>
          </p:cNvPr>
          <p:cNvSpPr txBox="1"/>
          <p:nvPr/>
        </p:nvSpPr>
        <p:spPr>
          <a:xfrm>
            <a:off x="228850" y="666675"/>
            <a:ext cx="5236031" cy="379656"/>
          </a:xfrm>
          <a:prstGeom prst="rect">
            <a:avLst/>
          </a:prstGeom>
          <a:noFill/>
        </p:spPr>
        <p:txBody>
          <a:bodyPr wrap="square" rtlCol="0">
            <a:spAutoFit/>
          </a:bodyPr>
          <a:lstStyle/>
          <a:p>
            <a:pPr defTabSz="1219170">
              <a:buClr>
                <a:srgbClr val="000000"/>
              </a:buClr>
            </a:pP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Based on highest Akaike weights </a:t>
            </a:r>
          </a:p>
        </p:txBody>
      </p:sp>
      <p:graphicFrame>
        <p:nvGraphicFramePr>
          <p:cNvPr id="5" name="Table 4">
            <a:extLst>
              <a:ext uri="{FF2B5EF4-FFF2-40B4-BE49-F238E27FC236}">
                <a16:creationId xmlns:a16="http://schemas.microsoft.com/office/drawing/2014/main" id="{106B936D-7B99-41CC-1A6C-F72829BA9BF4}"/>
              </a:ext>
            </a:extLst>
          </p:cNvPr>
          <p:cNvGraphicFramePr>
            <a:graphicFrameLocks noGrp="1"/>
          </p:cNvGraphicFramePr>
          <p:nvPr>
            <p:extLst>
              <p:ext uri="{D42A27DB-BD31-4B8C-83A1-F6EECF244321}">
                <p14:modId xmlns:p14="http://schemas.microsoft.com/office/powerpoint/2010/main" val="3595428466"/>
              </p:ext>
            </p:extLst>
          </p:nvPr>
        </p:nvGraphicFramePr>
        <p:xfrm>
          <a:off x="6727121" y="486373"/>
          <a:ext cx="4830353" cy="5867400"/>
        </p:xfrm>
        <a:graphic>
          <a:graphicData uri="http://schemas.openxmlformats.org/drawingml/2006/table">
            <a:tbl>
              <a:tblPr firstRow="1" bandRow="1">
                <a:tableStyleId>{5C22544A-7EE6-4342-B048-85BDC9FD1C3A}</a:tableStyleId>
              </a:tblPr>
              <a:tblGrid>
                <a:gridCol w="1996169">
                  <a:extLst>
                    <a:ext uri="{9D8B030D-6E8A-4147-A177-3AD203B41FA5}">
                      <a16:colId xmlns:a16="http://schemas.microsoft.com/office/drawing/2014/main" val="20000"/>
                    </a:ext>
                  </a:extLst>
                </a:gridCol>
                <a:gridCol w="944728">
                  <a:extLst>
                    <a:ext uri="{9D8B030D-6E8A-4147-A177-3AD203B41FA5}">
                      <a16:colId xmlns:a16="http://schemas.microsoft.com/office/drawing/2014/main" val="116637916"/>
                    </a:ext>
                  </a:extLst>
                </a:gridCol>
                <a:gridCol w="944728">
                  <a:extLst>
                    <a:ext uri="{9D8B030D-6E8A-4147-A177-3AD203B41FA5}">
                      <a16:colId xmlns:a16="http://schemas.microsoft.com/office/drawing/2014/main" val="861641195"/>
                    </a:ext>
                  </a:extLst>
                </a:gridCol>
                <a:gridCol w="944728">
                  <a:extLst>
                    <a:ext uri="{9D8B030D-6E8A-4147-A177-3AD203B41FA5}">
                      <a16:colId xmlns:a16="http://schemas.microsoft.com/office/drawing/2014/main" val="1631259875"/>
                    </a:ext>
                  </a:extLst>
                </a:gridCol>
              </a:tblGrid>
              <a:tr h="531792">
                <a:tc rowSpan="2">
                  <a:txBody>
                    <a:bodyPr/>
                    <a:lstStyle/>
                    <a:p>
                      <a:pPr algn="ctr"/>
                      <a:r>
                        <a:rPr lang="en-US" sz="2500" b="1" dirty="0">
                          <a:effectLst/>
                          <a:latin typeface="Lato" panose="020F0502020204030203" pitchFamily="34" charset="0"/>
                          <a:ea typeface="Lato" panose="020F0502020204030203" pitchFamily="34" charset="0"/>
                          <a:cs typeface="Lato" panose="020F0502020204030203" pitchFamily="34" charset="0"/>
                        </a:rPr>
                        <a:t>Patient</a:t>
                      </a:r>
                    </a:p>
                  </a:txBody>
                  <a:tcPr marL="152400" marR="152400" marT="76200" marB="76200" anchor="ctr">
                    <a:lnR w="9525" cap="flat" cmpd="sng" algn="ctr">
                      <a:solidFill>
                        <a:schemeClr val="bg1"/>
                      </a:solidFill>
                      <a:prstDash val="solid"/>
                      <a:round/>
                      <a:headEnd type="none" w="med" len="med"/>
                      <a:tailEnd type="none" w="med" len="med"/>
                    </a:lnR>
                  </a:tcPr>
                </a:tc>
                <a:tc gridSpan="3">
                  <a:txBody>
                    <a:bodyPr/>
                    <a:lstStyle/>
                    <a:p>
                      <a:pPr algn="ctr"/>
                      <a:r>
                        <a:rPr lang="en-US" sz="2500" b="1" dirty="0">
                          <a:effectLst/>
                          <a:latin typeface="Lato" panose="020F0502020204030203" pitchFamily="34" charset="0"/>
                          <a:ea typeface="Lato" panose="020F0502020204030203" pitchFamily="34" charset="0"/>
                          <a:cs typeface="Lato" panose="020F0502020204030203" pitchFamily="34" charset="0"/>
                        </a:rPr>
                        <a:t>AIC-weights</a:t>
                      </a:r>
                    </a:p>
                  </a:txBody>
                  <a:tcPr marL="152400" marR="1524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B w="12700" cap="flat" cmpd="sng" algn="ctr">
                      <a:solidFill>
                        <a:schemeClr val="bg1"/>
                      </a:solidFill>
                      <a:prstDash val="lgDash"/>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31792">
                <a:tc vMerge="1">
                  <a:txBody>
                    <a:bodyPr/>
                    <a:lstStyle/>
                    <a:p>
                      <a:endParaRPr lang="en-US"/>
                    </a:p>
                  </a:txBody>
                  <a:tcPr/>
                </a:tc>
                <a:tc>
                  <a:txBody>
                    <a:bodyPr/>
                    <a:lstStyle/>
                    <a:p>
                      <a:pPr algn="ctr"/>
                      <a:r>
                        <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rPr>
                        <a:t>M</a:t>
                      </a:r>
                      <a:r>
                        <a:rPr lang="en-US" sz="2500" b="1" baseline="-25000" dirty="0">
                          <a:solidFill>
                            <a:schemeClr val="bg1"/>
                          </a:solidFill>
                          <a:effectLst/>
                          <a:latin typeface="Lato" panose="020F0502020204030203" pitchFamily="34" charset="0"/>
                          <a:ea typeface="Lato" panose="020F0502020204030203" pitchFamily="34" charset="0"/>
                          <a:cs typeface="Lato" panose="020F0502020204030203" pitchFamily="34" charset="0"/>
                        </a:rPr>
                        <a:t>H</a:t>
                      </a:r>
                      <a:endPar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152400" marR="152400" marT="76200" marB="76200" anchor="ctr">
                    <a:lnL w="9525" cap="flat" cmpd="sng" algn="ctr">
                      <a:solidFill>
                        <a:schemeClr val="bg1"/>
                      </a:solidFill>
                      <a:prstDash val="solid"/>
                      <a:round/>
                      <a:headEnd type="none" w="med" len="med"/>
                      <a:tailEnd type="none" w="med" len="med"/>
                    </a:lnL>
                    <a:lnT w="12700" cap="flat" cmpd="sng" algn="ctr">
                      <a:solidFill>
                        <a:schemeClr val="bg1"/>
                      </a:solidFill>
                      <a:prstDash val="lgDash"/>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rPr>
                        <a:t>M</a:t>
                      </a:r>
                      <a:r>
                        <a:rPr lang="en-US" sz="2500" b="1" baseline="-25000" dirty="0">
                          <a:solidFill>
                            <a:schemeClr val="bg1"/>
                          </a:solidFill>
                          <a:effectLst/>
                          <a:latin typeface="Lato" panose="020F0502020204030203" pitchFamily="34" charset="0"/>
                          <a:ea typeface="Lato" panose="020F0502020204030203" pitchFamily="34" charset="0"/>
                          <a:cs typeface="Lato" panose="020F0502020204030203" pitchFamily="34" charset="0"/>
                        </a:rPr>
                        <a:t>V</a:t>
                      </a:r>
                      <a:endPar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152400" marR="152400" marT="76200" marB="76200" anchor="ctr">
                    <a:lnT w="12700" cap="flat" cmpd="sng" algn="ctr">
                      <a:solidFill>
                        <a:schemeClr val="bg1"/>
                      </a:solidFill>
                      <a:prstDash val="lgDash"/>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rPr>
                        <a:t>M</a:t>
                      </a:r>
                      <a:r>
                        <a:rPr lang="en-US" sz="2500" b="1" baseline="-25000" dirty="0">
                          <a:solidFill>
                            <a:schemeClr val="bg1"/>
                          </a:solidFill>
                          <a:effectLst/>
                          <a:latin typeface="Lato" panose="020F0502020204030203" pitchFamily="34" charset="0"/>
                          <a:ea typeface="Lato" panose="020F0502020204030203" pitchFamily="34" charset="0"/>
                          <a:cs typeface="Lato" panose="020F0502020204030203" pitchFamily="34" charset="0"/>
                        </a:rPr>
                        <a:t>CD</a:t>
                      </a:r>
                      <a:endPar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152400" marR="152400" marT="76200" marB="76200" anchor="ctr">
                    <a:lnR w="9525" cap="flat" cmpd="sng" algn="ctr">
                      <a:solidFill>
                        <a:schemeClr val="bg1"/>
                      </a:solidFill>
                      <a:prstDash val="solid"/>
                      <a:round/>
                      <a:headEnd type="none" w="med" len="med"/>
                      <a:tailEnd type="none" w="med" len="med"/>
                    </a:lnR>
                    <a:lnT w="12700" cap="flat" cmpd="sng" algn="ctr">
                      <a:solidFill>
                        <a:schemeClr val="bg1"/>
                      </a:solidFill>
                      <a:prstDash val="lgDash"/>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856792060"/>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1</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0.28</a:t>
                      </a:r>
                    </a:p>
                  </a:txBody>
                  <a:tcPr marL="152400" marR="152400" marT="76200" marB="76200" anchor="ctr">
                    <a:lnT w="38100" cap="flat" cmpd="sng" algn="ctr">
                      <a:solidFill>
                        <a:schemeClr val="bg1"/>
                      </a:solidFill>
                      <a:prstDash val="solid"/>
                      <a:round/>
                      <a:headEnd type="none" w="med" len="med"/>
                      <a:tailEnd type="none" w="med" len="med"/>
                    </a:lnT>
                  </a:tcP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0.24</a:t>
                      </a:r>
                    </a:p>
                  </a:txBody>
                  <a:tcPr marL="152400" marR="152400" marT="76200" marB="76200" anchor="ctr">
                    <a:lnT w="38100" cap="flat" cmpd="sng" algn="ctr">
                      <a:solidFill>
                        <a:schemeClr val="bg1"/>
                      </a:solidFill>
                      <a:prstDash val="solid"/>
                      <a:round/>
                      <a:headEnd type="none" w="med" len="med"/>
                      <a:tailEnd type="none" w="med" len="med"/>
                    </a:lnT>
                  </a:tcP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0.48</a:t>
                      </a:r>
                    </a:p>
                  </a:txBody>
                  <a:tcPr marL="152400" marR="152400" marT="76200" marB="76200" anchor="ctr">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1"/>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2</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0.50</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0.25</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0.26</a:t>
                      </a:r>
                    </a:p>
                  </a:txBody>
                  <a:tcPr marL="152400" marR="152400" marT="76200" marB="76200" anchor="ctr"/>
                </a:tc>
                <a:extLst>
                  <a:ext uri="{0D108BD9-81ED-4DB2-BD59-A6C34878D82A}">
                    <a16:rowId xmlns:a16="http://schemas.microsoft.com/office/drawing/2014/main" val="10002"/>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3</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0.49</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0.41</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0.10</a:t>
                      </a:r>
                    </a:p>
                  </a:txBody>
                  <a:tcPr marL="152400" marR="152400" marT="76200" marB="76200" anchor="ctr"/>
                </a:tc>
                <a:extLst>
                  <a:ext uri="{0D108BD9-81ED-4DB2-BD59-A6C34878D82A}">
                    <a16:rowId xmlns:a16="http://schemas.microsoft.com/office/drawing/2014/main" val="10003"/>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4</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0.50</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0.32</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0.18</a:t>
                      </a:r>
                    </a:p>
                  </a:txBody>
                  <a:tcPr marL="152400" marR="152400" marT="76200" marB="76200" anchor="ctr"/>
                </a:tc>
                <a:extLst>
                  <a:ext uri="{0D108BD9-81ED-4DB2-BD59-A6C34878D82A}">
                    <a16:rowId xmlns:a16="http://schemas.microsoft.com/office/drawing/2014/main" val="10004"/>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5</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0.77</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0.07</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0.16</a:t>
                      </a:r>
                    </a:p>
                  </a:txBody>
                  <a:tcPr marL="152400" marR="152400" marT="76200" marB="76200" anchor="ctr"/>
                </a:tc>
                <a:extLst>
                  <a:ext uri="{0D108BD9-81ED-4DB2-BD59-A6C34878D82A}">
                    <a16:rowId xmlns:a16="http://schemas.microsoft.com/office/drawing/2014/main" val="10005"/>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6</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0.07</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0.13</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0.80</a:t>
                      </a:r>
                    </a:p>
                  </a:txBody>
                  <a:tcPr marL="152400" marR="152400" marT="76200" marB="76200" anchor="ctr"/>
                </a:tc>
                <a:extLst>
                  <a:ext uri="{0D108BD9-81ED-4DB2-BD59-A6C34878D82A}">
                    <a16:rowId xmlns:a16="http://schemas.microsoft.com/office/drawing/2014/main" val="10006"/>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7</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0.61</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0.24</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0.16</a:t>
                      </a:r>
                    </a:p>
                  </a:txBody>
                  <a:tcPr marL="152400" marR="152400" marT="76200" marB="76200" anchor="ctr"/>
                </a:tc>
                <a:extLst>
                  <a:ext uri="{0D108BD9-81ED-4DB2-BD59-A6C34878D82A}">
                    <a16:rowId xmlns:a16="http://schemas.microsoft.com/office/drawing/2014/main" val="10007"/>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8</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0.95</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0.05</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0.00</a:t>
                      </a:r>
                    </a:p>
                  </a:txBody>
                  <a:tcPr marL="152400" marR="152400" marT="76200" marB="76200" anchor="ctr"/>
                </a:tc>
                <a:extLst>
                  <a:ext uri="{0D108BD9-81ED-4DB2-BD59-A6C34878D82A}">
                    <a16:rowId xmlns:a16="http://schemas.microsoft.com/office/drawing/2014/main" val="3951023947"/>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9</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0.00</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0.86</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0.14</a:t>
                      </a:r>
                    </a:p>
                  </a:txBody>
                  <a:tcPr marL="152400" marR="152400" marT="76200" marB="76200" anchor="ctr"/>
                </a:tc>
                <a:extLst>
                  <a:ext uri="{0D108BD9-81ED-4DB2-BD59-A6C34878D82A}">
                    <a16:rowId xmlns:a16="http://schemas.microsoft.com/office/drawing/2014/main" val="3696540668"/>
                  </a:ext>
                </a:extLst>
              </a:tr>
            </a:tbl>
          </a:graphicData>
        </a:graphic>
      </p:graphicFrame>
      <p:sp>
        <p:nvSpPr>
          <p:cNvPr id="2" name="Rounded Rectangle 1">
            <a:extLst>
              <a:ext uri="{FF2B5EF4-FFF2-40B4-BE49-F238E27FC236}">
                <a16:creationId xmlns:a16="http://schemas.microsoft.com/office/drawing/2014/main" id="{A0BA4A85-3D3A-3386-E67E-039E3C1AD424}"/>
              </a:ext>
            </a:extLst>
          </p:cNvPr>
          <p:cNvSpPr/>
          <p:nvPr/>
        </p:nvSpPr>
        <p:spPr>
          <a:xfrm>
            <a:off x="801463" y="2738836"/>
            <a:ext cx="4830355" cy="146304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A1CFB78-612C-C840-B396-5A0C9D96D67A}"/>
                  </a:ext>
                </a:extLst>
              </p:cNvPr>
              <p:cNvSpPr txBox="1"/>
              <p:nvPr/>
            </p:nvSpPr>
            <p:spPr>
              <a:xfrm>
                <a:off x="801464" y="2898671"/>
                <a:ext cx="4830355" cy="1109022"/>
              </a:xfrm>
              <a:prstGeom prst="rect">
                <a:avLst/>
              </a:prstGeom>
              <a:noFill/>
            </p:spPr>
            <p:txBody>
              <a:bodyPr wrap="square" lIns="0" tIns="0" rIns="0" bIns="0" rtlCol="0">
                <a:spAutoFit/>
              </a:bodyPr>
              <a:lstStyle/>
              <a:p>
                <a:pPr defTabSz="1219170">
                  <a:buClr>
                    <a:srgbClr val="000000"/>
                  </a:buClr>
                  <a:defRPr/>
                </a:pPr>
                <a14:m>
                  <m:oMathPara xmlns:m="http://schemas.openxmlformats.org/officeDocument/2006/math">
                    <m:oMathParaPr>
                      <m:jc m:val="centerGroup"/>
                    </m:oMathParaPr>
                    <m:oMath xmlns:m="http://schemas.openxmlformats.org/officeDocument/2006/math">
                      <m:sSub>
                        <m:sSubPr>
                          <m:ctrlPr>
                            <a:rPr lang="en-US" sz="2133" i="1" kern="0">
                              <a:solidFill>
                                <a:srgbClr val="2185C5"/>
                              </a:solidFill>
                              <a:latin typeface="Cambria Math" panose="02040503050406030204" pitchFamily="18" charset="0"/>
                              <a:ea typeface="Cambria Math" panose="02040503050406030204" pitchFamily="18" charset="0"/>
                              <a:sym typeface="Arial"/>
                            </a:rPr>
                          </m:ctrlPr>
                        </m:sSubPr>
                        <m:e>
                          <m:r>
                            <a:rPr lang="en-US" sz="2133" i="1" kern="0">
                              <a:solidFill>
                                <a:srgbClr val="2185C5"/>
                              </a:solidFill>
                              <a:latin typeface="Cambria Math" panose="02040503050406030204" pitchFamily="18" charset="0"/>
                              <a:ea typeface="Cambria Math" panose="02040503050406030204" pitchFamily="18" charset="0"/>
                              <a:sym typeface="Arial"/>
                            </a:rPr>
                            <m:t>𝑤</m:t>
                          </m:r>
                        </m:e>
                        <m:sub>
                          <m:r>
                            <a:rPr lang="en-US" sz="2133" i="1" kern="0">
                              <a:solidFill>
                                <a:srgbClr val="2185C5"/>
                              </a:solidFill>
                              <a:latin typeface="Cambria Math" panose="02040503050406030204" pitchFamily="18" charset="0"/>
                              <a:ea typeface="Cambria Math" panose="02040503050406030204" pitchFamily="18" charset="0"/>
                              <a:sym typeface="Arial"/>
                            </a:rPr>
                            <m:t>𝑖</m:t>
                          </m:r>
                        </m:sub>
                      </m:sSub>
                      <m:d>
                        <m:dPr>
                          <m:ctrlPr>
                            <a:rPr lang="en-US" sz="2133" i="1" kern="0">
                              <a:solidFill>
                                <a:srgbClr val="2185C5"/>
                              </a:solidFill>
                              <a:latin typeface="Cambria Math" panose="02040503050406030204" pitchFamily="18" charset="0"/>
                              <a:ea typeface="Cambria Math" panose="02040503050406030204" pitchFamily="18" charset="0"/>
                              <a:sym typeface="Arial"/>
                            </a:rPr>
                          </m:ctrlPr>
                        </m:dPr>
                        <m:e>
                          <m:r>
                            <a:rPr lang="en-US" sz="2133" i="1" kern="0">
                              <a:solidFill>
                                <a:srgbClr val="2185C5"/>
                              </a:solidFill>
                              <a:latin typeface="Cambria Math" panose="02040503050406030204" pitchFamily="18" charset="0"/>
                              <a:ea typeface="Cambria Math" panose="02040503050406030204" pitchFamily="18" charset="0"/>
                              <a:sym typeface="Arial"/>
                            </a:rPr>
                            <m:t>𝐴𝐼𝐶</m:t>
                          </m:r>
                        </m:e>
                      </m:d>
                      <m:r>
                        <a:rPr lang="en-US" sz="2133" i="1" kern="0">
                          <a:solidFill>
                            <a:srgbClr val="000000"/>
                          </a:solidFill>
                          <a:latin typeface="Cambria Math" panose="02040503050406030204" pitchFamily="18" charset="0"/>
                          <a:ea typeface="Cambria Math" panose="02040503050406030204" pitchFamily="18" charset="0"/>
                          <a:sym typeface="Arial"/>
                        </a:rPr>
                        <m:t>=</m:t>
                      </m:r>
                      <m:f>
                        <m:fPr>
                          <m:ctrlPr>
                            <a:rPr lang="en-US" sz="2133" i="1" kern="0">
                              <a:solidFill>
                                <a:srgbClr val="000000"/>
                              </a:solidFill>
                              <a:latin typeface="Cambria Math" panose="02040503050406030204" pitchFamily="18" charset="0"/>
                              <a:ea typeface="Cambria Math" panose="02040503050406030204" pitchFamily="18" charset="0"/>
                              <a:sym typeface="Arial"/>
                            </a:rPr>
                          </m:ctrlPr>
                        </m:fPr>
                        <m:num>
                          <m:r>
                            <a:rPr lang="en-US" sz="2133" i="1" kern="0">
                              <a:solidFill>
                                <a:srgbClr val="000000"/>
                              </a:solidFill>
                              <a:latin typeface="Cambria Math" panose="02040503050406030204" pitchFamily="18" charset="0"/>
                              <a:ea typeface="Cambria Math" panose="02040503050406030204" pitchFamily="18" charset="0"/>
                              <a:sym typeface="Arial"/>
                            </a:rPr>
                            <m:t>𝑒𝑥𝑝</m:t>
                          </m:r>
                          <m:d>
                            <m:dPr>
                              <m:begChr m:val="{"/>
                              <m:endChr m:val="}"/>
                              <m:ctrlPr>
                                <a:rPr lang="en-US" sz="2133" i="1" kern="0">
                                  <a:solidFill>
                                    <a:srgbClr val="000000"/>
                                  </a:solidFill>
                                  <a:latin typeface="Cambria Math" panose="02040503050406030204" pitchFamily="18" charset="0"/>
                                  <a:ea typeface="Cambria Math" panose="02040503050406030204" pitchFamily="18" charset="0"/>
                                  <a:sym typeface="Arial"/>
                                </a:rPr>
                              </m:ctrlPr>
                            </m:dPr>
                            <m:e>
                              <m:r>
                                <a:rPr lang="en-US" sz="2133" i="1" kern="0">
                                  <a:solidFill>
                                    <a:srgbClr val="000000"/>
                                  </a:solidFill>
                                  <a:latin typeface="Cambria Math" panose="02040503050406030204" pitchFamily="18" charset="0"/>
                                  <a:ea typeface="Cambria Math" panose="02040503050406030204" pitchFamily="18" charset="0"/>
                                  <a:sym typeface="Arial"/>
                                </a:rPr>
                                <m:t>−</m:t>
                              </m:r>
                              <m:f>
                                <m:fPr>
                                  <m:ctrlPr>
                                    <a:rPr lang="en-US" sz="2133" i="1" kern="0">
                                      <a:solidFill>
                                        <a:srgbClr val="000000"/>
                                      </a:solidFill>
                                      <a:latin typeface="Cambria Math" panose="02040503050406030204" pitchFamily="18" charset="0"/>
                                      <a:ea typeface="Cambria Math" panose="02040503050406030204" pitchFamily="18" charset="0"/>
                                      <a:sym typeface="Arial"/>
                                    </a:rPr>
                                  </m:ctrlPr>
                                </m:fPr>
                                <m:num>
                                  <m:r>
                                    <a:rPr lang="en-US" sz="2133" i="1" kern="0">
                                      <a:solidFill>
                                        <a:srgbClr val="000000"/>
                                      </a:solidFill>
                                      <a:latin typeface="Cambria Math" panose="02040503050406030204" pitchFamily="18" charset="0"/>
                                      <a:ea typeface="Cambria Math" panose="02040503050406030204" pitchFamily="18" charset="0"/>
                                      <a:sym typeface="Arial"/>
                                    </a:rPr>
                                    <m:t>1</m:t>
                                  </m:r>
                                </m:num>
                                <m:den>
                                  <m:r>
                                    <a:rPr lang="en-US" sz="2133" i="1" kern="0">
                                      <a:solidFill>
                                        <a:srgbClr val="000000"/>
                                      </a:solidFill>
                                      <a:latin typeface="Cambria Math" panose="02040503050406030204" pitchFamily="18" charset="0"/>
                                      <a:ea typeface="Cambria Math" panose="02040503050406030204" pitchFamily="18" charset="0"/>
                                      <a:sym typeface="Arial"/>
                                    </a:rPr>
                                    <m:t>2</m:t>
                                  </m:r>
                                </m:den>
                              </m:f>
                              <m:sSub>
                                <m:sSubPr>
                                  <m:ctrlPr>
                                    <a:rPr lang="en-US" sz="2133" i="1" kern="0">
                                      <a:solidFill>
                                        <a:srgbClr val="000000"/>
                                      </a:solidFill>
                                      <a:latin typeface="Cambria Math" panose="02040503050406030204" pitchFamily="18" charset="0"/>
                                      <a:ea typeface="Cambria Math" panose="02040503050406030204" pitchFamily="18" charset="0"/>
                                      <a:sym typeface="Arial"/>
                                    </a:rPr>
                                  </m:ctrlPr>
                                </m:sSubPr>
                                <m:e>
                                  <m:r>
                                    <a:rPr lang="en-US" sz="2133" i="1" kern="0">
                                      <a:solidFill>
                                        <a:srgbClr val="000000"/>
                                      </a:solidFill>
                                      <a:latin typeface="Cambria Math" panose="02040503050406030204" pitchFamily="18" charset="0"/>
                                      <a:ea typeface="Cambria Math" panose="02040503050406030204" pitchFamily="18" charset="0"/>
                                      <a:sym typeface="Arial"/>
                                    </a:rPr>
                                    <m:t>∆</m:t>
                                  </m:r>
                                </m:e>
                                <m:sub>
                                  <m:r>
                                    <a:rPr lang="en-US" sz="2133" i="1" kern="0">
                                      <a:solidFill>
                                        <a:srgbClr val="000000"/>
                                      </a:solidFill>
                                      <a:latin typeface="Cambria Math" panose="02040503050406030204" pitchFamily="18" charset="0"/>
                                      <a:ea typeface="Cambria Math" panose="02040503050406030204" pitchFamily="18" charset="0"/>
                                      <a:sym typeface="Arial"/>
                                    </a:rPr>
                                    <m:t>𝑖</m:t>
                                  </m:r>
                                </m:sub>
                              </m:sSub>
                              <m:d>
                                <m:dPr>
                                  <m:ctrlPr>
                                    <a:rPr lang="en-US" sz="2133" i="1" kern="0">
                                      <a:solidFill>
                                        <a:srgbClr val="000000"/>
                                      </a:solidFill>
                                      <a:latin typeface="Cambria Math" panose="02040503050406030204" pitchFamily="18" charset="0"/>
                                      <a:ea typeface="Cambria Math" panose="02040503050406030204" pitchFamily="18" charset="0"/>
                                      <a:sym typeface="Arial"/>
                                    </a:rPr>
                                  </m:ctrlPr>
                                </m:dPr>
                                <m:e>
                                  <m:r>
                                    <a:rPr lang="en-US" sz="2133" i="1" kern="0">
                                      <a:solidFill>
                                        <a:srgbClr val="000000"/>
                                      </a:solidFill>
                                      <a:latin typeface="Cambria Math" panose="02040503050406030204" pitchFamily="18" charset="0"/>
                                      <a:ea typeface="Cambria Math" panose="02040503050406030204" pitchFamily="18" charset="0"/>
                                      <a:sym typeface="Arial"/>
                                    </a:rPr>
                                    <m:t>𝐴𝐼𝐶</m:t>
                                  </m:r>
                                </m:e>
                              </m:d>
                            </m:e>
                          </m:d>
                        </m:num>
                        <m:den>
                          <m:nary>
                            <m:naryPr>
                              <m:chr m:val="∑"/>
                              <m:ctrlPr>
                                <a:rPr lang="en-US" sz="2133" i="1" kern="0">
                                  <a:solidFill>
                                    <a:srgbClr val="000000"/>
                                  </a:solidFill>
                                  <a:latin typeface="Cambria Math" panose="02040503050406030204" pitchFamily="18" charset="0"/>
                                  <a:ea typeface="Cambria Math" panose="02040503050406030204" pitchFamily="18" charset="0"/>
                                  <a:sym typeface="Arial"/>
                                </a:rPr>
                              </m:ctrlPr>
                            </m:naryPr>
                            <m:sub>
                              <m:r>
                                <m:rPr>
                                  <m:brk m:alnAt="23"/>
                                </m:rPr>
                                <a:rPr lang="en-US" sz="2133" i="1" kern="0">
                                  <a:solidFill>
                                    <a:srgbClr val="000000"/>
                                  </a:solidFill>
                                  <a:latin typeface="Cambria Math" panose="02040503050406030204" pitchFamily="18" charset="0"/>
                                  <a:ea typeface="Cambria Math" panose="02040503050406030204" pitchFamily="18" charset="0"/>
                                  <a:sym typeface="Arial"/>
                                </a:rPr>
                                <m:t>𝑘</m:t>
                              </m:r>
                              <m:r>
                                <a:rPr lang="en-US" sz="2133" i="1" kern="0">
                                  <a:solidFill>
                                    <a:srgbClr val="000000"/>
                                  </a:solidFill>
                                  <a:latin typeface="Cambria Math" panose="02040503050406030204" pitchFamily="18" charset="0"/>
                                  <a:ea typeface="Cambria Math" panose="02040503050406030204" pitchFamily="18" charset="0"/>
                                  <a:sym typeface="Arial"/>
                                </a:rPr>
                                <m:t>=1</m:t>
                              </m:r>
                            </m:sub>
                            <m:sup>
                              <m:r>
                                <a:rPr lang="en-US" sz="2133" i="1" kern="0">
                                  <a:solidFill>
                                    <a:srgbClr val="000000"/>
                                  </a:solidFill>
                                  <a:latin typeface="Cambria Math" panose="02040503050406030204" pitchFamily="18" charset="0"/>
                                  <a:ea typeface="Cambria Math" panose="02040503050406030204" pitchFamily="18" charset="0"/>
                                  <a:sym typeface="Arial"/>
                                </a:rPr>
                                <m:t>𝐾</m:t>
                              </m:r>
                            </m:sup>
                            <m:e>
                              <m:r>
                                <a:rPr lang="en-US" sz="2133" i="1" kern="0">
                                  <a:solidFill>
                                    <a:srgbClr val="000000"/>
                                  </a:solidFill>
                                  <a:latin typeface="Cambria Math" panose="02040503050406030204" pitchFamily="18" charset="0"/>
                                  <a:ea typeface="Cambria Math" panose="02040503050406030204" pitchFamily="18" charset="0"/>
                                  <a:sym typeface="Arial"/>
                                </a:rPr>
                                <m:t>𝑒𝑥𝑝</m:t>
                              </m:r>
                              <m:d>
                                <m:dPr>
                                  <m:begChr m:val="{"/>
                                  <m:endChr m:val="}"/>
                                  <m:ctrlPr>
                                    <a:rPr lang="en-US" sz="2133" i="1" kern="0">
                                      <a:solidFill>
                                        <a:srgbClr val="000000"/>
                                      </a:solidFill>
                                      <a:latin typeface="Cambria Math" panose="02040503050406030204" pitchFamily="18" charset="0"/>
                                      <a:ea typeface="Cambria Math" panose="02040503050406030204" pitchFamily="18" charset="0"/>
                                      <a:sym typeface="Arial"/>
                                    </a:rPr>
                                  </m:ctrlPr>
                                </m:dPr>
                                <m:e>
                                  <m:r>
                                    <a:rPr lang="en-US" sz="2133" i="1" kern="0">
                                      <a:solidFill>
                                        <a:srgbClr val="000000"/>
                                      </a:solidFill>
                                      <a:latin typeface="Cambria Math" panose="02040503050406030204" pitchFamily="18" charset="0"/>
                                      <a:ea typeface="Cambria Math" panose="02040503050406030204" pitchFamily="18" charset="0"/>
                                      <a:sym typeface="Arial"/>
                                    </a:rPr>
                                    <m:t>−</m:t>
                                  </m:r>
                                  <m:f>
                                    <m:fPr>
                                      <m:ctrlPr>
                                        <a:rPr lang="en-US" sz="2133" i="1" kern="0">
                                          <a:solidFill>
                                            <a:srgbClr val="000000"/>
                                          </a:solidFill>
                                          <a:latin typeface="Cambria Math" panose="02040503050406030204" pitchFamily="18" charset="0"/>
                                          <a:ea typeface="Cambria Math" panose="02040503050406030204" pitchFamily="18" charset="0"/>
                                          <a:sym typeface="Arial"/>
                                        </a:rPr>
                                      </m:ctrlPr>
                                    </m:fPr>
                                    <m:num>
                                      <m:r>
                                        <a:rPr lang="en-US" sz="2133" i="1" kern="0">
                                          <a:solidFill>
                                            <a:srgbClr val="000000"/>
                                          </a:solidFill>
                                          <a:latin typeface="Cambria Math" panose="02040503050406030204" pitchFamily="18" charset="0"/>
                                          <a:ea typeface="Cambria Math" panose="02040503050406030204" pitchFamily="18" charset="0"/>
                                          <a:sym typeface="Arial"/>
                                        </a:rPr>
                                        <m:t>1</m:t>
                                      </m:r>
                                    </m:num>
                                    <m:den>
                                      <m:r>
                                        <a:rPr lang="en-US" sz="2133" i="1" kern="0">
                                          <a:solidFill>
                                            <a:srgbClr val="000000"/>
                                          </a:solidFill>
                                          <a:latin typeface="Cambria Math" panose="02040503050406030204" pitchFamily="18" charset="0"/>
                                          <a:ea typeface="Cambria Math" panose="02040503050406030204" pitchFamily="18" charset="0"/>
                                          <a:sym typeface="Arial"/>
                                        </a:rPr>
                                        <m:t>2</m:t>
                                      </m:r>
                                    </m:den>
                                  </m:f>
                                  <m:sSub>
                                    <m:sSubPr>
                                      <m:ctrlPr>
                                        <a:rPr lang="en-US" sz="2133" i="1" kern="0">
                                          <a:solidFill>
                                            <a:srgbClr val="000000"/>
                                          </a:solidFill>
                                          <a:latin typeface="Cambria Math" panose="02040503050406030204" pitchFamily="18" charset="0"/>
                                          <a:ea typeface="Cambria Math" panose="02040503050406030204" pitchFamily="18" charset="0"/>
                                          <a:sym typeface="Arial"/>
                                        </a:rPr>
                                      </m:ctrlPr>
                                    </m:sSubPr>
                                    <m:e>
                                      <m:r>
                                        <a:rPr lang="en-US" sz="2133" i="1" kern="0">
                                          <a:solidFill>
                                            <a:srgbClr val="000000"/>
                                          </a:solidFill>
                                          <a:latin typeface="Cambria Math" panose="02040503050406030204" pitchFamily="18" charset="0"/>
                                          <a:ea typeface="Cambria Math" panose="02040503050406030204" pitchFamily="18" charset="0"/>
                                          <a:sym typeface="Arial"/>
                                        </a:rPr>
                                        <m:t>∆</m:t>
                                      </m:r>
                                    </m:e>
                                    <m:sub>
                                      <m:r>
                                        <a:rPr lang="en-US" sz="2133" i="1" kern="0">
                                          <a:solidFill>
                                            <a:srgbClr val="000000"/>
                                          </a:solidFill>
                                          <a:latin typeface="Cambria Math" panose="02040503050406030204" pitchFamily="18" charset="0"/>
                                          <a:ea typeface="Cambria Math" panose="02040503050406030204" pitchFamily="18" charset="0"/>
                                          <a:sym typeface="Arial"/>
                                        </a:rPr>
                                        <m:t>𝑘</m:t>
                                      </m:r>
                                    </m:sub>
                                  </m:sSub>
                                  <m:d>
                                    <m:dPr>
                                      <m:ctrlPr>
                                        <a:rPr lang="en-US" sz="2133" i="1" kern="0">
                                          <a:solidFill>
                                            <a:srgbClr val="000000"/>
                                          </a:solidFill>
                                          <a:latin typeface="Cambria Math" panose="02040503050406030204" pitchFamily="18" charset="0"/>
                                          <a:ea typeface="Cambria Math" panose="02040503050406030204" pitchFamily="18" charset="0"/>
                                          <a:sym typeface="Arial"/>
                                        </a:rPr>
                                      </m:ctrlPr>
                                    </m:dPr>
                                    <m:e>
                                      <m:r>
                                        <a:rPr lang="en-US" sz="2133" i="1" kern="0">
                                          <a:solidFill>
                                            <a:srgbClr val="000000"/>
                                          </a:solidFill>
                                          <a:latin typeface="Cambria Math" panose="02040503050406030204" pitchFamily="18" charset="0"/>
                                          <a:ea typeface="Cambria Math" panose="02040503050406030204" pitchFamily="18" charset="0"/>
                                          <a:sym typeface="Arial"/>
                                        </a:rPr>
                                        <m:t>𝐴𝐼𝐶</m:t>
                                      </m:r>
                                    </m:e>
                                  </m:d>
                                </m:e>
                              </m:d>
                            </m:e>
                          </m:nary>
                        </m:den>
                      </m:f>
                    </m:oMath>
                  </m:oMathPara>
                </a14:m>
                <a:endParaRPr lang="en-US" sz="2133" kern="0" dirty="0">
                  <a:solidFill>
                    <a:srgbClr val="000000"/>
                  </a:solidFill>
                  <a:latin typeface="Arial"/>
                  <a:cs typeface="Arial"/>
                  <a:sym typeface="Arial"/>
                </a:endParaRPr>
              </a:p>
            </p:txBody>
          </p:sp>
        </mc:Choice>
        <mc:Fallback xmlns="">
          <p:sp>
            <p:nvSpPr>
              <p:cNvPr id="4" name="TextBox 3">
                <a:extLst>
                  <a:ext uri="{FF2B5EF4-FFF2-40B4-BE49-F238E27FC236}">
                    <a16:creationId xmlns:a16="http://schemas.microsoft.com/office/drawing/2014/main" id="{BA1CFB78-612C-C840-B396-5A0C9D96D67A}"/>
                  </a:ext>
                </a:extLst>
              </p:cNvPr>
              <p:cNvSpPr txBox="1">
                <a:spLocks noRot="1" noChangeAspect="1" noMove="1" noResize="1" noEditPoints="1" noAdjustHandles="1" noChangeArrowheads="1" noChangeShapeType="1" noTextEdit="1"/>
              </p:cNvSpPr>
              <p:nvPr/>
            </p:nvSpPr>
            <p:spPr>
              <a:xfrm>
                <a:off x="801464" y="2898671"/>
                <a:ext cx="4830355" cy="1109022"/>
              </a:xfrm>
              <a:prstGeom prst="rect">
                <a:avLst/>
              </a:prstGeom>
              <a:blipFill>
                <a:blip r:embed="rId3"/>
                <a:stretch>
                  <a:fillRect b="-6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E83F6D8-6B29-CE03-8B14-C441D80DD0D7}"/>
                  </a:ext>
                </a:extLst>
              </p:cNvPr>
              <p:cNvSpPr txBox="1"/>
              <p:nvPr/>
            </p:nvSpPr>
            <p:spPr>
              <a:xfrm>
                <a:off x="801463" y="4464861"/>
                <a:ext cx="1309654" cy="328231"/>
              </a:xfrm>
              <a:prstGeom prst="rect">
                <a:avLst/>
              </a:prstGeom>
              <a:noFill/>
            </p:spPr>
            <p:txBody>
              <a:bodyPr wrap="none" lIns="0" tIns="0" rIns="0" bIns="0" rtlCol="0">
                <a:spAutoFit/>
              </a:bodyPr>
              <a:lstStyle/>
              <a:p>
                <a:pPr defTabSz="1219170">
                  <a:buClr>
                    <a:srgbClr val="000000"/>
                  </a:buClr>
                  <a:defRPr/>
                </a:pPr>
                <a14:m>
                  <m:oMathPara xmlns:m="http://schemas.openxmlformats.org/officeDocument/2006/math">
                    <m:oMathParaPr>
                      <m:jc m:val="centerGroup"/>
                    </m:oMathParaPr>
                    <m:oMath xmlns:m="http://schemas.openxmlformats.org/officeDocument/2006/math">
                      <m:sSub>
                        <m:sSubPr>
                          <m:ctrlPr>
                            <a:rPr lang="en-US" sz="2133" i="1" kern="0">
                              <a:solidFill>
                                <a:srgbClr val="2185C5"/>
                              </a:solidFill>
                              <a:latin typeface="Cambria Math" panose="02040503050406030204" pitchFamily="18" charset="0"/>
                              <a:sym typeface="Arial"/>
                            </a:rPr>
                          </m:ctrlPr>
                        </m:sSubPr>
                        <m:e>
                          <m:r>
                            <a:rPr lang="en-US" sz="2133" i="1" kern="0">
                              <a:solidFill>
                                <a:srgbClr val="2185C5"/>
                              </a:solidFill>
                              <a:latin typeface="Cambria Math" panose="02040503050406030204" pitchFamily="18" charset="0"/>
                              <a:sym typeface="Arial"/>
                            </a:rPr>
                            <m:t>𝑤</m:t>
                          </m:r>
                        </m:e>
                        <m:sub>
                          <m:r>
                            <a:rPr lang="en-US" sz="2133" i="1" kern="0">
                              <a:solidFill>
                                <a:srgbClr val="2185C5"/>
                              </a:solidFill>
                              <a:latin typeface="Cambria Math" panose="02040503050406030204" pitchFamily="18" charset="0"/>
                              <a:sym typeface="Arial"/>
                            </a:rPr>
                            <m:t>𝑖</m:t>
                          </m:r>
                        </m:sub>
                      </m:sSub>
                      <m:r>
                        <a:rPr lang="en-US" sz="2133" i="1" kern="0">
                          <a:solidFill>
                            <a:srgbClr val="000000"/>
                          </a:solidFill>
                          <a:latin typeface="Cambria Math" panose="02040503050406030204" pitchFamily="18" charset="0"/>
                          <a:ea typeface="Cambria Math" panose="02040503050406030204" pitchFamily="18" charset="0"/>
                          <a:sym typeface="Arial"/>
                        </a:rPr>
                        <m:t>∈(0, 1)</m:t>
                      </m:r>
                    </m:oMath>
                  </m:oMathPara>
                </a14:m>
                <a:endParaRPr lang="en-US" sz="2133" kern="0" dirty="0">
                  <a:solidFill>
                    <a:srgbClr val="000000"/>
                  </a:solidFill>
                  <a:latin typeface="Arial"/>
                  <a:ea typeface="Cambria Math" panose="02040503050406030204" pitchFamily="18" charset="0"/>
                  <a:cs typeface="Arial"/>
                  <a:sym typeface="Arial"/>
                </a:endParaRPr>
              </a:p>
            </p:txBody>
          </p:sp>
        </mc:Choice>
        <mc:Fallback xmlns="">
          <p:sp>
            <p:nvSpPr>
              <p:cNvPr id="7" name="TextBox 6">
                <a:extLst>
                  <a:ext uri="{FF2B5EF4-FFF2-40B4-BE49-F238E27FC236}">
                    <a16:creationId xmlns:a16="http://schemas.microsoft.com/office/drawing/2014/main" id="{AE83F6D8-6B29-CE03-8B14-C441D80DD0D7}"/>
                  </a:ext>
                </a:extLst>
              </p:cNvPr>
              <p:cNvSpPr txBox="1">
                <a:spLocks noRot="1" noChangeAspect="1" noMove="1" noResize="1" noEditPoints="1" noAdjustHandles="1" noChangeArrowheads="1" noChangeShapeType="1" noTextEdit="1"/>
              </p:cNvSpPr>
              <p:nvPr/>
            </p:nvSpPr>
            <p:spPr>
              <a:xfrm>
                <a:off x="801463" y="4464861"/>
                <a:ext cx="1309654" cy="328231"/>
              </a:xfrm>
              <a:prstGeom prst="rect">
                <a:avLst/>
              </a:prstGeom>
              <a:blipFill>
                <a:blip r:embed="rId4"/>
                <a:stretch>
                  <a:fillRect l="-952" r="-5714"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7A516E-9A27-C9EC-E41B-697AD15DE226}"/>
                  </a:ext>
                </a:extLst>
              </p:cNvPr>
              <p:cNvSpPr txBox="1"/>
              <p:nvPr/>
            </p:nvSpPr>
            <p:spPr>
              <a:xfrm>
                <a:off x="801463" y="5056140"/>
                <a:ext cx="1271502" cy="796693"/>
              </a:xfrm>
              <a:prstGeom prst="rect">
                <a:avLst/>
              </a:prstGeom>
              <a:noFill/>
            </p:spPr>
            <p:txBody>
              <a:bodyPr wrap="none" lIns="0" tIns="0" rIns="0" bIns="0" rtlCol="0">
                <a:spAutoFit/>
              </a:bodyPr>
              <a:lstStyle/>
              <a:p>
                <a:pPr defTabSz="1219170">
                  <a:buClr>
                    <a:srgbClr val="000000"/>
                  </a:buClr>
                  <a:defRPr/>
                </a:pPr>
                <a14:m>
                  <m:oMathPara xmlns:m="http://schemas.openxmlformats.org/officeDocument/2006/math">
                    <m:oMathParaPr>
                      <m:jc m:val="centerGroup"/>
                    </m:oMathParaPr>
                    <m:oMath xmlns:m="http://schemas.openxmlformats.org/officeDocument/2006/math">
                      <m:nary>
                        <m:naryPr>
                          <m:chr m:val="∑"/>
                          <m:supHide m:val="on"/>
                          <m:ctrlPr>
                            <a:rPr lang="en-US" sz="2133" i="1" kern="0" dirty="0">
                              <a:solidFill>
                                <a:srgbClr val="000000"/>
                              </a:solidFill>
                              <a:latin typeface="Cambria Math" panose="02040503050406030204" pitchFamily="18" charset="0"/>
                              <a:sym typeface="Arial"/>
                            </a:rPr>
                          </m:ctrlPr>
                        </m:naryPr>
                        <m:sub>
                          <m:r>
                            <m:rPr>
                              <m:brk m:alnAt="7"/>
                            </m:rPr>
                            <a:rPr lang="en-US" sz="2133" i="1" kern="0" dirty="0">
                              <a:solidFill>
                                <a:srgbClr val="000000"/>
                              </a:solidFill>
                              <a:latin typeface="Cambria Math" panose="02040503050406030204" pitchFamily="18" charset="0"/>
                              <a:sym typeface="Arial"/>
                            </a:rPr>
                            <m:t>𝑖</m:t>
                          </m:r>
                        </m:sub>
                        <m:sup/>
                        <m:e>
                          <m:sSub>
                            <m:sSubPr>
                              <m:ctrlPr>
                                <a:rPr lang="en-US" sz="2133" i="1" kern="0">
                                  <a:solidFill>
                                    <a:srgbClr val="2185C5"/>
                                  </a:solidFill>
                                  <a:latin typeface="Cambria Math" panose="02040503050406030204" pitchFamily="18" charset="0"/>
                                  <a:sym typeface="Arial"/>
                                </a:rPr>
                              </m:ctrlPr>
                            </m:sSubPr>
                            <m:e>
                              <m:r>
                                <a:rPr lang="en-US" sz="2133" i="1" kern="0">
                                  <a:solidFill>
                                    <a:srgbClr val="2185C5"/>
                                  </a:solidFill>
                                  <a:latin typeface="Cambria Math" panose="02040503050406030204" pitchFamily="18" charset="0"/>
                                  <a:sym typeface="Arial"/>
                                </a:rPr>
                                <m:t>𝑤</m:t>
                              </m:r>
                            </m:e>
                            <m:sub>
                              <m:r>
                                <a:rPr lang="en-US" sz="2133" i="1" kern="0">
                                  <a:solidFill>
                                    <a:srgbClr val="2185C5"/>
                                  </a:solidFill>
                                  <a:latin typeface="Cambria Math" panose="02040503050406030204" pitchFamily="18" charset="0"/>
                                  <a:sym typeface="Arial"/>
                                </a:rPr>
                                <m:t>𝑖</m:t>
                              </m:r>
                            </m:sub>
                          </m:sSub>
                        </m:e>
                      </m:nary>
                      <m:r>
                        <a:rPr lang="en-US" sz="2133" i="1" kern="0" dirty="0">
                          <a:solidFill>
                            <a:srgbClr val="000000"/>
                          </a:solidFill>
                          <a:latin typeface="Cambria Math" panose="02040503050406030204" pitchFamily="18" charset="0"/>
                          <a:sym typeface="Arial"/>
                        </a:rPr>
                        <m:t>=1</m:t>
                      </m:r>
                    </m:oMath>
                  </m:oMathPara>
                </a14:m>
                <a:endParaRPr lang="en-US" sz="2133" kern="0" dirty="0">
                  <a:solidFill>
                    <a:srgbClr val="000000"/>
                  </a:solidFill>
                  <a:latin typeface="Arial"/>
                  <a:ea typeface="Cambria Math" panose="02040503050406030204" pitchFamily="18" charset="0"/>
                  <a:cs typeface="Arial"/>
                  <a:sym typeface="Arial"/>
                </a:endParaRPr>
              </a:p>
            </p:txBody>
          </p:sp>
        </mc:Choice>
        <mc:Fallback xmlns="">
          <p:sp>
            <p:nvSpPr>
              <p:cNvPr id="8" name="TextBox 7">
                <a:extLst>
                  <a:ext uri="{FF2B5EF4-FFF2-40B4-BE49-F238E27FC236}">
                    <a16:creationId xmlns:a16="http://schemas.microsoft.com/office/drawing/2014/main" id="{9B7A516E-9A27-C9EC-E41B-697AD15DE226}"/>
                  </a:ext>
                </a:extLst>
              </p:cNvPr>
              <p:cNvSpPr txBox="1">
                <a:spLocks noRot="1" noChangeAspect="1" noMove="1" noResize="1" noEditPoints="1" noAdjustHandles="1" noChangeArrowheads="1" noChangeShapeType="1" noTextEdit="1"/>
              </p:cNvSpPr>
              <p:nvPr/>
            </p:nvSpPr>
            <p:spPr>
              <a:xfrm>
                <a:off x="801463" y="5056140"/>
                <a:ext cx="1271502" cy="796693"/>
              </a:xfrm>
              <a:prstGeom prst="rect">
                <a:avLst/>
              </a:prstGeom>
              <a:blipFill>
                <a:blip r:embed="rId5"/>
                <a:stretch>
                  <a:fillRect l="-74510" t="-142188" r="-3922" b="-1984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340530-7F87-AA6C-BFDF-2F3B8AABCF11}"/>
                  </a:ext>
                </a:extLst>
              </p:cNvPr>
              <p:cNvSpPr txBox="1"/>
              <p:nvPr/>
            </p:nvSpPr>
            <p:spPr>
              <a:xfrm>
                <a:off x="0" y="1374460"/>
                <a:ext cx="6191008" cy="1036117"/>
              </a:xfrm>
              <a:prstGeom prst="rect">
                <a:avLst/>
              </a:prstGeom>
              <a:noFill/>
            </p:spPr>
            <p:txBody>
              <a:bodyPr wrap="square">
                <a:spAutoFit/>
              </a:bodyPr>
              <a:lstStyle/>
              <a:p>
                <a:pPr marL="711182" defTabSz="1219170">
                  <a:buClr>
                    <a:srgbClr val="677480"/>
                  </a:buClr>
                  <a:buSzPct val="90000"/>
                </a:pPr>
                <a:r>
                  <a:rPr lang="en-US" sz="2133"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Akaike weights </a:t>
                </a:r>
                <a:r>
                  <a:rPr lang="en-US" sz="2133" kern="0" dirty="0">
                    <a:solidFill>
                      <a:srgbClr val="2185C5"/>
                    </a:solidFill>
                    <a:latin typeface="Arial"/>
                    <a:cs typeface="Arial"/>
                    <a:sym typeface="Arial"/>
                  </a:rPr>
                  <a:t>(</a:t>
                </a:r>
                <a14:m>
                  <m:oMath xmlns:m="http://schemas.openxmlformats.org/officeDocument/2006/math">
                    <m:sSub>
                      <m:sSubPr>
                        <m:ctrlPr>
                          <a:rPr lang="en-US" sz="2000" i="1" kern="0">
                            <a:solidFill>
                              <a:srgbClr val="2185C5"/>
                            </a:solidFill>
                            <a:latin typeface="Cambria Math" panose="02040503050406030204" pitchFamily="18" charset="0"/>
                            <a:ea typeface="Cambria Math" panose="02040503050406030204" pitchFamily="18" charset="0"/>
                            <a:sym typeface="Lato"/>
                          </a:rPr>
                        </m:ctrlPr>
                      </m:sSubPr>
                      <m:e>
                        <m:r>
                          <a:rPr lang="en-US" sz="2000" i="1" kern="0">
                            <a:solidFill>
                              <a:srgbClr val="2185C5"/>
                            </a:solidFill>
                            <a:latin typeface="Cambria Math" panose="02040503050406030204" pitchFamily="18" charset="0"/>
                            <a:ea typeface="Cambria Math" panose="02040503050406030204" pitchFamily="18" charset="0"/>
                            <a:sym typeface="Lato"/>
                          </a:rPr>
                          <m:t>𝑤</m:t>
                        </m:r>
                      </m:e>
                      <m:sub>
                        <m:r>
                          <a:rPr lang="en-US" sz="2000" i="1" kern="0">
                            <a:solidFill>
                              <a:srgbClr val="2185C5"/>
                            </a:solidFill>
                            <a:latin typeface="Cambria Math" panose="02040503050406030204" pitchFamily="18" charset="0"/>
                            <a:ea typeface="Cambria Math" panose="02040503050406030204" pitchFamily="18" charset="0"/>
                            <a:sym typeface="Lato"/>
                          </a:rPr>
                          <m:t>𝑖</m:t>
                        </m:r>
                      </m:sub>
                    </m:sSub>
                  </m:oMath>
                </a14:m>
                <a:r>
                  <a:rPr lang="en-US" sz="2000" kern="0" dirty="0">
                    <a:solidFill>
                      <a:srgbClr val="2185C5"/>
                    </a:solidFill>
                    <a:latin typeface="Lato"/>
                    <a:ea typeface="Lato"/>
                    <a:cs typeface="Lato"/>
                    <a:sym typeface="Lato"/>
                  </a:rPr>
                  <a:t>)</a:t>
                </a:r>
                <a:r>
                  <a:rPr lang="en-US" sz="2000" kern="0" dirty="0">
                    <a:solidFill>
                      <a:srgbClr val="677480"/>
                    </a:solidFill>
                    <a:latin typeface="Lato"/>
                    <a:ea typeface="Lato"/>
                    <a:cs typeface="Lato"/>
                    <a:sym typeface="Lato"/>
                  </a:rPr>
                  <a:t>​ </a:t>
                </a:r>
                <a:r>
                  <a:rPr lang="en-US" sz="2000" kern="0" dirty="0">
                    <a:solidFill>
                      <a:srgbClr val="DEE2E6">
                        <a:lumMod val="10000"/>
                      </a:srgbClr>
                    </a:solidFill>
                    <a:latin typeface="Lato"/>
                    <a:ea typeface="Lato"/>
                    <a:cs typeface="Lato"/>
                    <a:sym typeface="Lato"/>
                  </a:rPr>
                  <a:t>tells us the </a:t>
                </a:r>
                <a:r>
                  <a:rPr lang="en-US" sz="2000" b="1" kern="0" dirty="0">
                    <a:solidFill>
                      <a:srgbClr val="DEE2E6">
                        <a:lumMod val="10000"/>
                      </a:srgbClr>
                    </a:solidFill>
                    <a:latin typeface="Lato"/>
                    <a:ea typeface="Lato"/>
                    <a:cs typeface="Lato"/>
                    <a:sym typeface="Lato"/>
                  </a:rPr>
                  <a:t>probability that model</a:t>
                </a:r>
                <a:r>
                  <a:rPr lang="en-US" sz="2000" b="1" i="1" kern="0" dirty="0">
                    <a:solidFill>
                      <a:srgbClr val="DEE2E6">
                        <a:lumMod val="10000"/>
                      </a:srgbClr>
                    </a:solidFill>
                    <a:latin typeface="Lato"/>
                    <a:ea typeface="Lato"/>
                    <a:cs typeface="Lato"/>
                    <a:sym typeface="Lato"/>
                  </a:rPr>
                  <a:t> </a:t>
                </a:r>
                <a:r>
                  <a:rPr lang="en-US" sz="2000" b="1" i="1" kern="0" dirty="0" err="1">
                    <a:solidFill>
                      <a:srgbClr val="DEE2E6">
                        <a:lumMod val="10000"/>
                      </a:srgbClr>
                    </a:solidFill>
                    <a:latin typeface="Lato"/>
                    <a:ea typeface="Lato"/>
                    <a:cs typeface="Lato"/>
                    <a:sym typeface="Lato"/>
                  </a:rPr>
                  <a:t>i</a:t>
                </a:r>
                <a:r>
                  <a:rPr lang="en-US" sz="2000" i="1" kern="0" dirty="0">
                    <a:solidFill>
                      <a:srgbClr val="DEE2E6">
                        <a:lumMod val="10000"/>
                      </a:srgbClr>
                    </a:solidFill>
                    <a:latin typeface="Lato"/>
                    <a:ea typeface="Lato"/>
                    <a:cs typeface="Lato"/>
                    <a:sym typeface="Lato"/>
                  </a:rPr>
                  <a:t> </a:t>
                </a:r>
                <a:r>
                  <a:rPr lang="en-US" sz="2000" kern="0" dirty="0">
                    <a:solidFill>
                      <a:srgbClr val="DEE2E6">
                        <a:lumMod val="10000"/>
                      </a:srgbClr>
                    </a:solidFill>
                    <a:latin typeface="Lato"/>
                    <a:ea typeface="Lato"/>
                    <a:cs typeface="Lato"/>
                    <a:sym typeface="Lato"/>
                  </a:rPr>
                  <a:t>is the best model (given the data and model set)</a:t>
                </a:r>
              </a:p>
            </p:txBody>
          </p:sp>
        </mc:Choice>
        <mc:Fallback xmlns="">
          <p:sp>
            <p:nvSpPr>
              <p:cNvPr id="13" name="TextBox 12">
                <a:extLst>
                  <a:ext uri="{FF2B5EF4-FFF2-40B4-BE49-F238E27FC236}">
                    <a16:creationId xmlns:a16="http://schemas.microsoft.com/office/drawing/2014/main" id="{38340530-7F87-AA6C-BFDF-2F3B8AABCF11}"/>
                  </a:ext>
                </a:extLst>
              </p:cNvPr>
              <p:cNvSpPr txBox="1">
                <a:spLocks noRot="1" noChangeAspect="1" noMove="1" noResize="1" noEditPoints="1" noAdjustHandles="1" noChangeArrowheads="1" noChangeShapeType="1" noTextEdit="1"/>
              </p:cNvSpPr>
              <p:nvPr/>
            </p:nvSpPr>
            <p:spPr>
              <a:xfrm>
                <a:off x="0" y="1374460"/>
                <a:ext cx="6191008" cy="1036117"/>
              </a:xfrm>
              <a:prstGeom prst="rect">
                <a:avLst/>
              </a:prstGeom>
              <a:blipFill>
                <a:blip r:embed="rId6"/>
                <a:stretch>
                  <a:fillRect t="-3659" b="-9756"/>
                </a:stretch>
              </a:blipFill>
            </p:spPr>
            <p:txBody>
              <a:bodyPr/>
              <a:lstStyle/>
              <a:p>
                <a:r>
                  <a:rPr lang="en-US">
                    <a:noFill/>
                  </a:rPr>
                  <a:t> </a:t>
                </a:r>
              </a:p>
            </p:txBody>
          </p:sp>
        </mc:Fallback>
      </mc:AlternateContent>
    </p:spTree>
    <p:extLst>
      <p:ext uri="{BB962C8B-B14F-4D97-AF65-F5344CB8AC3E}">
        <p14:creationId xmlns:p14="http://schemas.microsoft.com/office/powerpoint/2010/main" val="250358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7" grpId="0"/>
      <p:bldP spid="8" grpId="0"/>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81F1CC93-1701-5A06-1D1C-19DAE7A3F0C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B5B9137-5AE3-4C1E-E6FB-564E000E6F11}"/>
              </a:ext>
            </a:extLst>
          </p:cNvPr>
          <p:cNvSpPr txBox="1"/>
          <p:nvPr/>
        </p:nvSpPr>
        <p:spPr>
          <a:xfrm>
            <a:off x="-1072" y="244112"/>
            <a:ext cx="12192000" cy="502766"/>
          </a:xfrm>
          <a:prstGeom prst="rect">
            <a:avLst/>
          </a:prstGeom>
          <a:noFill/>
        </p:spPr>
        <p:txBody>
          <a:bodyPr wrap="square">
            <a:spAutoFit/>
          </a:bodyPr>
          <a:lstStyle/>
          <a:p>
            <a:pPr algn="ctr" defTabSz="1219170">
              <a:buClr>
                <a:srgbClr val="000000"/>
              </a:buClr>
            </a:pPr>
            <a:r>
              <a:rPr lang="en-US" sz="2667" b="1" kern="0" dirty="0">
                <a:solidFill>
                  <a:srgbClr val="2185C5"/>
                </a:solidFill>
                <a:latin typeface="Raleway" pitchFamily="2" charset="77"/>
                <a:cs typeface="Arial"/>
                <a:sym typeface="Arial"/>
              </a:rPr>
              <a:t>Global to local parameter mapping system</a:t>
            </a:r>
            <a:endParaRPr lang="en-US" sz="1867" kern="0" dirty="0">
              <a:solidFill>
                <a:srgbClr val="000000"/>
              </a:solidFill>
              <a:latin typeface="Arial"/>
              <a:cs typeface="Arial"/>
              <a:sym typeface="Arial"/>
            </a:endParaRPr>
          </a:p>
        </p:txBody>
      </p:sp>
      <p:graphicFrame>
        <p:nvGraphicFramePr>
          <p:cNvPr id="10" name="Table 9">
            <a:extLst>
              <a:ext uri="{FF2B5EF4-FFF2-40B4-BE49-F238E27FC236}">
                <a16:creationId xmlns:a16="http://schemas.microsoft.com/office/drawing/2014/main" id="{B04BB38D-4111-85F5-C84D-BE7B737ED23F}"/>
              </a:ext>
            </a:extLst>
          </p:cNvPr>
          <p:cNvGraphicFramePr>
            <a:graphicFrameLocks noGrp="1"/>
          </p:cNvGraphicFramePr>
          <p:nvPr>
            <p:extLst>
              <p:ext uri="{D42A27DB-BD31-4B8C-83A1-F6EECF244321}">
                <p14:modId xmlns:p14="http://schemas.microsoft.com/office/powerpoint/2010/main" val="1165701737"/>
              </p:ext>
            </p:extLst>
          </p:nvPr>
        </p:nvGraphicFramePr>
        <p:xfrm>
          <a:off x="1771401" y="3002362"/>
          <a:ext cx="8329530" cy="3342836"/>
        </p:xfrm>
        <a:graphic>
          <a:graphicData uri="http://schemas.openxmlformats.org/drawingml/2006/table">
            <a:tbl>
              <a:tblPr firstRow="1" bandRow="1">
                <a:tableStyleId>{5C22544A-7EE6-4342-B048-85BDC9FD1C3A}</a:tableStyleId>
              </a:tblPr>
              <a:tblGrid>
                <a:gridCol w="1542028">
                  <a:extLst>
                    <a:ext uri="{9D8B030D-6E8A-4147-A177-3AD203B41FA5}">
                      <a16:colId xmlns:a16="http://schemas.microsoft.com/office/drawing/2014/main" val="20000"/>
                    </a:ext>
                  </a:extLst>
                </a:gridCol>
                <a:gridCol w="3393751">
                  <a:extLst>
                    <a:ext uri="{9D8B030D-6E8A-4147-A177-3AD203B41FA5}">
                      <a16:colId xmlns:a16="http://schemas.microsoft.com/office/drawing/2014/main" val="20001"/>
                    </a:ext>
                  </a:extLst>
                </a:gridCol>
                <a:gridCol w="3393751">
                  <a:extLst>
                    <a:ext uri="{9D8B030D-6E8A-4147-A177-3AD203B41FA5}">
                      <a16:colId xmlns:a16="http://schemas.microsoft.com/office/drawing/2014/main" val="3320458667"/>
                    </a:ext>
                  </a:extLst>
                </a:gridCol>
              </a:tblGrid>
              <a:tr h="438910">
                <a:tc>
                  <a:txBody>
                    <a:bodyPr/>
                    <a:lstStyle/>
                    <a:p>
                      <a:pPr algn="ctr"/>
                      <a:r>
                        <a:rPr lang="en-US" sz="2000" b="1">
                          <a:effectLst/>
                          <a:latin typeface="Lato" panose="020F0502020204030203" pitchFamily="34" charset="0"/>
                          <a:ea typeface="Lato" panose="020F0502020204030203" pitchFamily="34" charset="0"/>
                          <a:cs typeface="Lato" panose="020F0502020204030203" pitchFamily="34" charset="0"/>
                        </a:rPr>
                        <a:t>Variable</a:t>
                      </a:r>
                    </a:p>
                  </a:txBody>
                  <a:tcPr marL="152400" marR="152400" marT="76200" marB="76200" anchor="ctr"/>
                </a:tc>
                <a:tc>
                  <a:txBody>
                    <a:bodyPr/>
                    <a:lstStyle/>
                    <a:p>
                      <a:pPr algn="ctr"/>
                      <a:r>
                        <a:rPr lang="en-US" sz="2000" b="1" dirty="0">
                          <a:effectLst/>
                          <a:latin typeface="Lato" panose="020F0502020204030203" pitchFamily="34" charset="0"/>
                          <a:ea typeface="Lato" panose="020F0502020204030203" pitchFamily="34" charset="0"/>
                          <a:cs typeface="Lato" panose="020F0502020204030203" pitchFamily="34" charset="0"/>
                        </a:rPr>
                        <a:t>Controls expansion of … </a:t>
                      </a:r>
                    </a:p>
                  </a:txBody>
                  <a:tcPr marL="152400" marR="152400" marT="76200" marB="76200" anchor="ctr"/>
                </a:tc>
                <a:tc>
                  <a:txBody>
                    <a:bodyPr/>
                    <a:lstStyle/>
                    <a:p>
                      <a:pPr algn="ctr"/>
                      <a:r>
                        <a:rPr lang="en-US" sz="2000" b="1" dirty="0">
                          <a:effectLst/>
                          <a:latin typeface="Lato" panose="020F0502020204030203" pitchFamily="34" charset="0"/>
                          <a:ea typeface="Lato" panose="020F0502020204030203" pitchFamily="34" charset="0"/>
                          <a:cs typeface="Lato" panose="020F0502020204030203" pitchFamily="34" charset="0"/>
                        </a:rPr>
                        <a:t>Parameter description</a:t>
                      </a:r>
                    </a:p>
                  </a:txBody>
                  <a:tcPr marL="152400" marR="152400" marT="76200" marB="76200" anchor="ctr"/>
                </a:tc>
                <a:extLst>
                  <a:ext uri="{0D108BD9-81ED-4DB2-BD59-A6C34878D82A}">
                    <a16:rowId xmlns:a16="http://schemas.microsoft.com/office/drawing/2014/main" val="10000"/>
                  </a:ext>
                </a:extLst>
              </a:tr>
              <a:tr h="752036">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mv</a:t>
                      </a:r>
                    </a:p>
                  </a:txBody>
                  <a:tcPr marL="152400" marR="152400" marT="76200" marB="76200" anchor="ctr"/>
                </a:tc>
                <a:tc>
                  <a:txBody>
                    <a:bodyPr/>
                    <a:lstStyle/>
                    <a:p>
                      <a:pPr algn="ctr"/>
                      <a:r>
                        <a:rPr lang="en-US" sz="2000" b="0" dirty="0">
                          <a:solidFill>
                            <a:schemeClr val="accent3"/>
                          </a:solidFill>
                          <a:effectLst/>
                          <a:latin typeface="Lato" panose="020F0502020204030203" pitchFamily="34" charset="0"/>
                          <a:ea typeface="Lato" panose="020F0502020204030203" pitchFamily="34" charset="0"/>
                          <a:cs typeface="Lato" panose="020F0502020204030203" pitchFamily="34" charset="0"/>
                        </a:rPr>
                        <a:t>Parameter 1</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Nb proliferation rate (</a:t>
                      </a:r>
                      <a:r>
                        <a:rPr lang="en-US" sz="2000" b="0" dirty="0" err="1">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kp,b</a:t>
                      </a: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a:t>
                      </a:r>
                    </a:p>
                  </a:txBody>
                  <a:tcPr marL="152400" marR="152400" marT="76200" marB="76200" anchor="ctr"/>
                </a:tc>
                <a:extLst>
                  <a:ext uri="{0D108BD9-81ED-4DB2-BD59-A6C34878D82A}">
                    <a16:rowId xmlns:a16="http://schemas.microsoft.com/office/drawing/2014/main" val="10001"/>
                  </a:ext>
                </a:extLst>
              </a:tr>
              <a:tr h="438910">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mv_2</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Parameter 6</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Nb carrying capacity</a:t>
                      </a:r>
                    </a:p>
                  </a:txBody>
                  <a:tcPr marL="152400" marR="152400" marT="76200" marB="76200" anchor="ctr"/>
                </a:tc>
                <a:extLst>
                  <a:ext uri="{0D108BD9-81ED-4DB2-BD59-A6C34878D82A}">
                    <a16:rowId xmlns:a16="http://schemas.microsoft.com/office/drawing/2014/main" val="10002"/>
                  </a:ext>
                </a:extLst>
              </a:tr>
              <a:tr h="438910">
                <a:tc>
                  <a:txBody>
                    <a:bodyPr/>
                    <a:lstStyle/>
                    <a:p>
                      <a:pPr algn="ctr"/>
                      <a:r>
                        <a:rPr lang="en-US" sz="2000" b="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mv_3</a:t>
                      </a:r>
                    </a:p>
                  </a:txBody>
                  <a:tcPr marL="152400" marR="152400" marT="76200" marB="76200" anchor="ctr"/>
                </a:tc>
                <a:tc>
                  <a:txBody>
                    <a:bodyPr/>
                    <a:lstStyle/>
                    <a:p>
                      <a:pPr algn="ctr"/>
                      <a:r>
                        <a:rPr lang="en-US" sz="2000" b="0" dirty="0">
                          <a:solidFill>
                            <a:schemeClr val="accent4"/>
                          </a:solidFill>
                          <a:effectLst/>
                          <a:latin typeface="Lato" panose="020F0502020204030203" pitchFamily="34" charset="0"/>
                          <a:ea typeface="Lato" panose="020F0502020204030203" pitchFamily="34" charset="0"/>
                          <a:cs typeface="Lato" panose="020F0502020204030203" pitchFamily="34" charset="0"/>
                        </a:rPr>
                        <a:t>Parameter 10</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Na proliferation scaling</a:t>
                      </a:r>
                    </a:p>
                  </a:txBody>
                  <a:tcPr marL="152400" marR="152400" marT="76200" marB="76200" anchor="ctr"/>
                </a:tc>
                <a:extLst>
                  <a:ext uri="{0D108BD9-81ED-4DB2-BD59-A6C34878D82A}">
                    <a16:rowId xmlns:a16="http://schemas.microsoft.com/office/drawing/2014/main" val="10003"/>
                  </a:ext>
                </a:extLst>
              </a:tr>
              <a:tr h="752036">
                <a:tc>
                  <a:txBody>
                    <a:bodyPr/>
                    <a:lstStyle/>
                    <a:p>
                      <a:pPr algn="ctr"/>
                      <a:r>
                        <a:rPr lang="en-US" sz="2000" b="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mv_4</a:t>
                      </a:r>
                    </a:p>
                  </a:txBody>
                  <a:tcPr marL="152400" marR="152400" marT="76200" marB="76200" anchor="ctr"/>
                </a:tc>
                <a:tc>
                  <a:txBody>
                    <a:bodyPr/>
                    <a:lstStyle/>
                    <a:p>
                      <a:pPr algn="ctr"/>
                      <a:r>
                        <a:rPr lang="en-US" sz="2000" b="0" dirty="0">
                          <a:solidFill>
                            <a:schemeClr val="accent4"/>
                          </a:solidFill>
                          <a:effectLst/>
                          <a:latin typeface="Lato" panose="020F0502020204030203" pitchFamily="34" charset="0"/>
                          <a:ea typeface="Lato" panose="020F0502020204030203" pitchFamily="34" charset="0"/>
                          <a:cs typeface="Lato" panose="020F0502020204030203" pitchFamily="34" charset="0"/>
                        </a:rPr>
                        <a:t>Parameter 18</a:t>
                      </a:r>
                    </a:p>
                  </a:txBody>
                  <a:tcPr marL="152400" marR="152400" marT="76200" marB="76200" anchor="ctr"/>
                </a:tc>
                <a:tc>
                  <a:txBody>
                    <a:bodyPr/>
                    <a:lstStyle/>
                    <a:p>
                      <a:pPr algn="ctr"/>
                      <a:r>
                        <a:rPr lang="en-US" sz="2000" b="0" dirty="0" err="1">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SF_other</a:t>
                      </a: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 (chemo outside RT)</a:t>
                      </a:r>
                    </a:p>
                  </a:txBody>
                  <a:tcPr marL="152400" marR="152400" marT="76200" marB="76200" anchor="ctr"/>
                </a:tc>
                <a:extLst>
                  <a:ext uri="{0D108BD9-81ED-4DB2-BD59-A6C34878D82A}">
                    <a16:rowId xmlns:a16="http://schemas.microsoft.com/office/drawing/2014/main" val="10004"/>
                  </a:ext>
                </a:extLst>
              </a:tr>
              <a:tr h="438910">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mv_5</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Parameter 19</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Nc death rate</a:t>
                      </a:r>
                    </a:p>
                  </a:txBody>
                  <a:tcPr marL="152400" marR="152400" marT="76200" marB="76200" anchor="ctr"/>
                </a:tc>
                <a:extLst>
                  <a:ext uri="{0D108BD9-81ED-4DB2-BD59-A6C34878D82A}">
                    <a16:rowId xmlns:a16="http://schemas.microsoft.com/office/drawing/2014/main" val="10005"/>
                  </a:ext>
                </a:extLst>
              </a:tr>
            </a:tbl>
          </a:graphicData>
        </a:graphic>
      </p:graphicFrame>
      <p:sp>
        <p:nvSpPr>
          <p:cNvPr id="7" name="TextBox 6">
            <a:extLst>
              <a:ext uri="{FF2B5EF4-FFF2-40B4-BE49-F238E27FC236}">
                <a16:creationId xmlns:a16="http://schemas.microsoft.com/office/drawing/2014/main" id="{EFBA708B-4BA7-D0B5-A5D3-EBE2CAA02066}"/>
              </a:ext>
            </a:extLst>
          </p:cNvPr>
          <p:cNvSpPr txBox="1"/>
          <p:nvPr/>
        </p:nvSpPr>
        <p:spPr>
          <a:xfrm>
            <a:off x="711943" y="946801"/>
            <a:ext cx="10892229" cy="1734129"/>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b="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mv mapping system </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is a way to handle two types of model parameters: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global</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and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a:t>
            </a:r>
          </a:p>
          <a:p>
            <a:pPr marL="380990" indent="-380990" defTabSz="1219170">
              <a:spcAft>
                <a:spcPts val="800"/>
              </a:spcAft>
              <a:buClr>
                <a:srgbClr val="000000"/>
              </a:buClr>
              <a:buFont typeface="Arial" panose="020B0604020202020204" pitchFamily="34" charset="0"/>
              <a:buChar char="•"/>
            </a:pP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The </a:t>
            </a:r>
            <a:r>
              <a:rPr lang="en-US" sz="1867" b="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mv_* variables</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(mv, mv_2, mv_3, etc.) are integers that can be defined for X number of voxels.</a:t>
            </a:r>
          </a:p>
          <a:p>
            <a:pPr marL="380990" indent="-380990" defTabSz="1219170">
              <a:spcAft>
                <a:spcPts val="800"/>
              </a:spcAft>
              <a:buClr>
                <a:srgbClr val="000000"/>
              </a:buClr>
              <a:buFont typeface="Arial" panose="020B0604020202020204" pitchFamily="34" charset="0"/>
              <a:buChar char="•"/>
            </a:pP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Wingdings" pitchFamily="2" charset="2"/>
              </a:rPr>
              <a:t>IMPORTANT: Params 1, 6, 10, 18, &amp; 19 are all designed to be</a:t>
            </a: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 </a:t>
            </a:r>
            <a:r>
              <a:rPr lang="en-US" sz="1867" i="1" kern="0" dirty="0">
                <a:solidFill>
                  <a:srgbClr val="F20253"/>
                </a:solidFill>
                <a:latin typeface="Lato" panose="020F0502020204030203" pitchFamily="34" charset="0"/>
                <a:ea typeface="Lato" panose="020F0502020204030203" pitchFamily="34" charset="0"/>
                <a:cs typeface="Lato" panose="020F0502020204030203" pitchFamily="34" charset="0"/>
                <a:sym typeface="Arial"/>
              </a:rPr>
              <a:t>locally-varying parameters</a:t>
            </a: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 (since they all use this mv_* framework). All other params could be </a:t>
            </a:r>
            <a:r>
              <a:rPr lang="en-US" sz="1867" i="1" kern="0" dirty="0">
                <a:solidFill>
                  <a:srgbClr val="00B050"/>
                </a:solidFill>
                <a:latin typeface="Lato" panose="020F0502020204030203" pitchFamily="34" charset="0"/>
                <a:ea typeface="Lato" panose="020F0502020204030203" pitchFamily="34" charset="0"/>
                <a:cs typeface="Lato" panose="020F0502020204030203" pitchFamily="34" charset="0"/>
                <a:sym typeface="Arial"/>
              </a:rPr>
              <a:t>single, global values </a:t>
            </a: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or </a:t>
            </a:r>
            <a:r>
              <a:rPr lang="en-US" sz="1867" i="1"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single, global values defined on a “local” scale over a region via a mask.</a:t>
            </a:r>
            <a:endParaRPr lang="en-US" sz="1867" i="1" kern="0" dirty="0">
              <a:solidFill>
                <a:srgbClr val="FF9715"/>
              </a:solidFill>
              <a:latin typeface="Lato" panose="020F0502020204030203" pitchFamily="34" charset="0"/>
              <a:ea typeface="Lato" panose="020F0502020204030203" pitchFamily="34" charset="0"/>
              <a:cs typeface="Lato" panose="020F0502020204030203" pitchFamily="34" charset="0"/>
              <a:sym typeface="Wingdings" pitchFamily="2" charset="2"/>
            </a:endParaRPr>
          </a:p>
        </p:txBody>
      </p:sp>
      <p:sp>
        <p:nvSpPr>
          <p:cNvPr id="13" name="TextBox 12">
            <a:extLst>
              <a:ext uri="{FF2B5EF4-FFF2-40B4-BE49-F238E27FC236}">
                <a16:creationId xmlns:a16="http://schemas.microsoft.com/office/drawing/2014/main" id="{657DA6D9-91A0-F9BC-4E26-B84C6A669596}"/>
              </a:ext>
            </a:extLst>
          </p:cNvPr>
          <p:cNvSpPr txBox="1"/>
          <p:nvPr/>
        </p:nvSpPr>
        <p:spPr>
          <a:xfrm>
            <a:off x="10763831" y="3353"/>
            <a:ext cx="1367682" cy="379656"/>
          </a:xfrm>
          <a:prstGeom prst="rect">
            <a:avLst/>
          </a:prstGeom>
          <a:noFill/>
        </p:spPr>
        <p:txBody>
          <a:bodyPr wrap="none" rtlCol="0">
            <a:spAutoFit/>
          </a:bodyPr>
          <a:lstStyle/>
          <a:p>
            <a:pPr defTabSz="1219170">
              <a:buClr>
                <a:srgbClr val="000000"/>
              </a:buClr>
            </a:pPr>
            <a:r>
              <a:rPr lang="en-US" sz="1867" kern="0" dirty="0">
                <a:solidFill>
                  <a:srgbClr val="F20253"/>
                </a:solidFill>
                <a:latin typeface="Arial"/>
                <a:cs typeface="Arial"/>
                <a:sym typeface="Arial"/>
              </a:rPr>
              <a:t>*Calibrated</a:t>
            </a:r>
          </a:p>
        </p:txBody>
      </p:sp>
    </p:spTree>
    <p:extLst>
      <p:ext uri="{BB962C8B-B14F-4D97-AF65-F5344CB8AC3E}">
        <p14:creationId xmlns:p14="http://schemas.microsoft.com/office/powerpoint/2010/main" val="21787671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7ED166F2-B5E3-9710-4930-CE301A1EC15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826B678-C2DE-98B8-B625-AD44B72CC02E}"/>
              </a:ext>
            </a:extLst>
          </p:cNvPr>
          <p:cNvSpPr txBox="1"/>
          <p:nvPr/>
        </p:nvSpPr>
        <p:spPr>
          <a:xfrm>
            <a:off x="0" y="79917"/>
            <a:ext cx="12192000" cy="502766"/>
          </a:xfrm>
          <a:prstGeom prst="rect">
            <a:avLst/>
          </a:prstGeom>
          <a:noFill/>
        </p:spPr>
        <p:txBody>
          <a:bodyPr wrap="square">
            <a:spAutoFit/>
          </a:bodyPr>
          <a:lstStyle/>
          <a:p>
            <a:pPr algn="ctr" defTabSz="1219170">
              <a:buClr>
                <a:srgbClr val="000000"/>
              </a:buClr>
            </a:pPr>
            <a:r>
              <a:rPr lang="en-US" sz="2667" b="1" kern="0" dirty="0">
                <a:solidFill>
                  <a:srgbClr val="2185C5"/>
                </a:solidFill>
                <a:latin typeface="Raleway" pitchFamily="2" charset="77"/>
                <a:cs typeface="Arial"/>
                <a:sym typeface="Arial"/>
              </a:rPr>
              <a:t>Model parameters</a:t>
            </a:r>
            <a:endParaRPr lang="en-US" sz="1867" kern="0" dirty="0">
              <a:solidFill>
                <a:srgbClr val="000000"/>
              </a:solidFill>
              <a:latin typeface="Arial"/>
              <a:cs typeface="Arial"/>
              <a:sym typeface="Arial"/>
            </a:endParaRPr>
          </a:p>
        </p:txBody>
      </p:sp>
      <p:graphicFrame>
        <p:nvGraphicFramePr>
          <p:cNvPr id="10" name="Table 9">
            <a:extLst>
              <a:ext uri="{FF2B5EF4-FFF2-40B4-BE49-F238E27FC236}">
                <a16:creationId xmlns:a16="http://schemas.microsoft.com/office/drawing/2014/main" id="{B595A182-7B62-3183-F476-F15ECC0723C8}"/>
              </a:ext>
            </a:extLst>
          </p:cNvPr>
          <p:cNvGraphicFramePr>
            <a:graphicFrameLocks noGrp="1"/>
          </p:cNvGraphicFramePr>
          <p:nvPr/>
        </p:nvGraphicFramePr>
        <p:xfrm>
          <a:off x="852557" y="624416"/>
          <a:ext cx="10486887" cy="6026872"/>
        </p:xfrm>
        <a:graphic>
          <a:graphicData uri="http://schemas.openxmlformats.org/drawingml/2006/table">
            <a:tbl>
              <a:tblPr firstRow="1" bandRow="1">
                <a:tableStyleId>{5C22544A-7EE6-4342-B048-85BDC9FD1C3A}</a:tableStyleId>
              </a:tblPr>
              <a:tblGrid>
                <a:gridCol w="1798881">
                  <a:extLst>
                    <a:ext uri="{9D8B030D-6E8A-4147-A177-3AD203B41FA5}">
                      <a16:colId xmlns:a16="http://schemas.microsoft.com/office/drawing/2014/main" val="20000"/>
                    </a:ext>
                  </a:extLst>
                </a:gridCol>
                <a:gridCol w="3711967">
                  <a:extLst>
                    <a:ext uri="{9D8B030D-6E8A-4147-A177-3AD203B41FA5}">
                      <a16:colId xmlns:a16="http://schemas.microsoft.com/office/drawing/2014/main" val="20001"/>
                    </a:ext>
                  </a:extLst>
                </a:gridCol>
                <a:gridCol w="2371463">
                  <a:extLst>
                    <a:ext uri="{9D8B030D-6E8A-4147-A177-3AD203B41FA5}">
                      <a16:colId xmlns:a16="http://schemas.microsoft.com/office/drawing/2014/main" val="20002"/>
                    </a:ext>
                  </a:extLst>
                </a:gridCol>
                <a:gridCol w="2604576">
                  <a:extLst>
                    <a:ext uri="{9D8B030D-6E8A-4147-A177-3AD203B41FA5}">
                      <a16:colId xmlns:a16="http://schemas.microsoft.com/office/drawing/2014/main" val="20003"/>
                    </a:ext>
                  </a:extLst>
                </a:gridCol>
              </a:tblGrid>
              <a:tr h="365760">
                <a:tc>
                  <a:txBody>
                    <a:bodyPr/>
                    <a:lstStyle/>
                    <a:p>
                      <a:pPr algn="ctr">
                        <a:defRPr sz="1200" b="1"/>
                      </a:pPr>
                      <a:r>
                        <a:rPr lang="en-US" sz="1600" dirty="0">
                          <a:latin typeface="Lato" panose="020F0502020204030203" pitchFamily="34" charset="0"/>
                          <a:ea typeface="Lato" panose="020F0502020204030203" pitchFamily="34" charset="0"/>
                          <a:cs typeface="Lato" panose="020F0502020204030203" pitchFamily="34" charset="0"/>
                        </a:rPr>
                        <a:t>Global </a:t>
                      </a:r>
                      <a:r>
                        <a:rPr sz="1600" dirty="0">
                          <a:latin typeface="Lato" panose="020F0502020204030203" pitchFamily="34" charset="0"/>
                          <a:ea typeface="Lato" panose="020F0502020204030203" pitchFamily="34" charset="0"/>
                          <a:cs typeface="Lato" panose="020F0502020204030203" pitchFamily="34" charset="0"/>
                        </a:rPr>
                        <a:t>Param</a:t>
                      </a:r>
                    </a:p>
                  </a:txBody>
                  <a:tcPr marL="121920" marR="121920" marT="60960" marB="60960"/>
                </a:tc>
                <a:tc>
                  <a:txBody>
                    <a:bodyPr/>
                    <a:lstStyle/>
                    <a:p>
                      <a:pPr algn="ctr">
                        <a:defRPr sz="1200" b="1"/>
                      </a:pPr>
                      <a:r>
                        <a:rPr sz="1600" dirty="0">
                          <a:latin typeface="Lato" panose="020F0502020204030203" pitchFamily="34" charset="0"/>
                          <a:ea typeface="Lato" panose="020F0502020204030203" pitchFamily="34" charset="0"/>
                          <a:cs typeface="Lato" panose="020F0502020204030203" pitchFamily="34" charset="0"/>
                        </a:rPr>
                        <a:t>Description</a:t>
                      </a:r>
                    </a:p>
                  </a:txBody>
                  <a:tcPr marL="121920" marR="121920" marT="60960" marB="60960"/>
                </a:tc>
                <a:tc>
                  <a:txBody>
                    <a:bodyPr/>
                    <a:lstStyle/>
                    <a:p>
                      <a:pPr algn="ctr">
                        <a:defRPr sz="1200" b="1"/>
                      </a:pPr>
                      <a:r>
                        <a:rPr sz="1600" dirty="0">
                          <a:latin typeface="Lato" panose="020F0502020204030203" pitchFamily="34" charset="0"/>
                          <a:ea typeface="Lato" panose="020F0502020204030203" pitchFamily="34" charset="0"/>
                          <a:cs typeface="Lato" panose="020F0502020204030203" pitchFamily="34" charset="0"/>
                        </a:rPr>
                        <a:t>Local</a:t>
                      </a:r>
                      <a:r>
                        <a:rPr lang="en-US" sz="1600" dirty="0">
                          <a:latin typeface="Lato" panose="020F0502020204030203" pitchFamily="34" charset="0"/>
                          <a:ea typeface="Lato" panose="020F0502020204030203" pitchFamily="34" charset="0"/>
                          <a:cs typeface="Lato" panose="020F0502020204030203" pitchFamily="34" charset="0"/>
                        </a:rPr>
                        <a:t>ly varying</a:t>
                      </a:r>
                      <a:r>
                        <a:rPr sz="1600" dirty="0">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200" b="1"/>
                      </a:pPr>
                      <a:r>
                        <a:rPr lang="en-US" sz="1600" dirty="0">
                          <a:latin typeface="Lato" panose="020F0502020204030203" pitchFamily="34" charset="0"/>
                          <a:ea typeface="Lato" panose="020F0502020204030203" pitchFamily="34" charset="0"/>
                          <a:cs typeface="Lato" panose="020F0502020204030203" pitchFamily="34" charset="0"/>
                        </a:rPr>
                        <a:t>Mapping via</a:t>
                      </a:r>
                      <a:r>
                        <a:rPr sz="1600" dirty="0">
                          <a:latin typeface="Lato" panose="020F0502020204030203" pitchFamily="34" charset="0"/>
                          <a:ea typeface="Lato" panose="020F0502020204030203" pitchFamily="34" charset="0"/>
                          <a:cs typeface="Lato" panose="020F0502020204030203" pitchFamily="34" charset="0"/>
                        </a:rPr>
                        <a:t> (mv_*)</a:t>
                      </a:r>
                      <a:r>
                        <a:rPr lang="en-US" sz="1600" dirty="0">
                          <a:latin typeface="Lato" panose="020F0502020204030203" pitchFamily="34" charset="0"/>
                          <a:ea typeface="Lato" panose="020F0502020204030203" pitchFamily="34" charset="0"/>
                          <a:cs typeface="Lato" panose="020F0502020204030203" pitchFamily="34" charset="0"/>
                        </a:rPr>
                        <a:t>?</a:t>
                      </a:r>
                      <a:endParaRPr sz="1600" dirty="0">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extLst>
                  <a:ext uri="{0D108BD9-81ED-4DB2-BD59-A6C34878D82A}">
                    <a16:rowId xmlns:a16="http://schemas.microsoft.com/office/drawing/2014/main" val="10000"/>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Nb proliferation rate (</a:t>
                      </a: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kp,b</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yes</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m</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v</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values</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extLst>
                  <a:ext uri="{0D108BD9-81ED-4DB2-BD59-A6C34878D82A}">
                    <a16:rowId xmlns:a16="http://schemas.microsoft.com/office/drawing/2014/main" val="10001"/>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2</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Nb diffusion (gray matter)</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(applied via masking?)</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2"/>
                  </a:ext>
                </a:extLst>
              </a:tr>
              <a:tr h="723352">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3</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Nb diffusion (white matter)</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(applied via masking?)</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3"/>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4</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Nc diffusion scaling </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(NOT USED)</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4"/>
                  </a:ext>
                </a:extLst>
              </a:tr>
              <a:tr h="58928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5</a:t>
                      </a:r>
                    </a:p>
                  </a:txBody>
                  <a:tcPr marL="121920" marR="121920" marT="60960" marB="60960"/>
                </a:tc>
                <a:tc>
                  <a:txBody>
                    <a:bodyPr/>
                    <a:lstStyle/>
                    <a:p>
                      <a:pPr algn="ctr">
                        <a:defRPr sz="1100"/>
                      </a:pP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theta_min</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algn="ctr">
                        <a:defRPr sz="1100"/>
                      </a:pPr>
                      <a:r>
                        <a:rPr sz="15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a:t>
                      </a:r>
                      <a:r>
                        <a:rPr lang="en-US" sz="15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min theta for </a:t>
                      </a:r>
                      <a:r>
                        <a:rPr lang="en-US" sz="1500" dirty="0" err="1">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dyn</a:t>
                      </a:r>
                      <a:r>
                        <a:rPr lang="en-US" sz="15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 </a:t>
                      </a:r>
                      <a:r>
                        <a:rPr sz="15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CC model)</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5"/>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6</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Nb carrying capacity</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6"/>
                  </a:ext>
                </a:extLst>
              </a:tr>
              <a:tr h="812800">
                <a:tc>
                  <a:txBody>
                    <a:bodyPr/>
                    <a:lstStyle/>
                    <a:p>
                      <a:pPr algn="ctr">
                        <a:defRPr sz="1100"/>
                      </a:pPr>
                      <a:r>
                        <a:rPr sz="160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7</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Na diffusion scaling</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500" b="0" i="0" u="none" strike="noStrike" cap="none" dirty="0">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(Scaling factor for diffusion coefficient Da = </a:t>
                      </a:r>
                      <a:r>
                        <a:rPr lang="en-US" sz="1500" b="0" i="0" u="none" strike="noStrike" cap="none" dirty="0" err="1">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params_e</a:t>
                      </a:r>
                      <a:r>
                        <a:rPr lang="en-US" sz="1500" b="0" i="0" u="none" strike="noStrike" cap="none" dirty="0">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(7)*Db)</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(applied via masking?)</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7"/>
                  </a:ext>
                </a:extLst>
              </a:tr>
              <a:tr h="609600">
                <a:tc>
                  <a:txBody>
                    <a:bodyPr/>
                    <a:lstStyle/>
                    <a:p>
                      <a:pPr algn="ctr">
                        <a:defRPr sz="1100"/>
                      </a:pPr>
                      <a:r>
                        <a:rPr sz="160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8</a:t>
                      </a:r>
                    </a:p>
                  </a:txBody>
                  <a:tcPr marL="121920" marR="121920" marT="60960" marB="60960"/>
                </a:tc>
                <a:tc>
                  <a:txBody>
                    <a:bodyPr/>
                    <a:lstStyle/>
                    <a:p>
                      <a:pPr algn="ctr">
                        <a:defRPr sz="1100"/>
                      </a:pP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RT_long</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(effect of RT)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(applied via masking?)</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8"/>
                  </a:ext>
                </a:extLst>
              </a:tr>
              <a:tr h="58928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9</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Mechanical coupling</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500" b="0" i="0" u="none" strike="noStrike" cap="none" dirty="0">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(in von mises term)</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9"/>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10</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Na proliferation scaling</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 (masking?)</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10"/>
                  </a:ext>
                </a:extLst>
              </a:tr>
            </a:tbl>
          </a:graphicData>
        </a:graphic>
      </p:graphicFrame>
      <p:sp>
        <p:nvSpPr>
          <p:cNvPr id="11" name="Rounded Rectangle 10">
            <a:extLst>
              <a:ext uri="{FF2B5EF4-FFF2-40B4-BE49-F238E27FC236}">
                <a16:creationId xmlns:a16="http://schemas.microsoft.com/office/drawing/2014/main" id="{F34D8C21-A630-DB53-5524-62E3611E774E}"/>
              </a:ext>
            </a:extLst>
          </p:cNvPr>
          <p:cNvSpPr/>
          <p:nvPr/>
        </p:nvSpPr>
        <p:spPr>
          <a:xfrm>
            <a:off x="979715" y="1001486"/>
            <a:ext cx="10254343" cy="1655060"/>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2" name="TextBox 11">
            <a:extLst>
              <a:ext uri="{FF2B5EF4-FFF2-40B4-BE49-F238E27FC236}">
                <a16:creationId xmlns:a16="http://schemas.microsoft.com/office/drawing/2014/main" id="{8B5D0250-2D93-6428-2F29-2AF680F1067C}"/>
              </a:ext>
            </a:extLst>
          </p:cNvPr>
          <p:cNvSpPr txBox="1"/>
          <p:nvPr/>
        </p:nvSpPr>
        <p:spPr>
          <a:xfrm>
            <a:off x="10763831" y="3353"/>
            <a:ext cx="1367682" cy="379656"/>
          </a:xfrm>
          <a:prstGeom prst="rect">
            <a:avLst/>
          </a:prstGeom>
          <a:noFill/>
        </p:spPr>
        <p:txBody>
          <a:bodyPr wrap="none" rtlCol="0">
            <a:spAutoFit/>
          </a:bodyPr>
          <a:lstStyle/>
          <a:p>
            <a:pPr defTabSz="1219170">
              <a:buClr>
                <a:srgbClr val="000000"/>
              </a:buClr>
            </a:pPr>
            <a:r>
              <a:rPr lang="en-US" sz="1867" kern="0" dirty="0">
                <a:solidFill>
                  <a:srgbClr val="F20253"/>
                </a:solidFill>
                <a:latin typeface="Arial"/>
                <a:cs typeface="Arial"/>
                <a:sym typeface="Arial"/>
              </a:rPr>
              <a:t>*Calibrated</a:t>
            </a:r>
          </a:p>
        </p:txBody>
      </p:sp>
      <p:sp>
        <p:nvSpPr>
          <p:cNvPr id="15" name="Rounded Rectangle 14">
            <a:extLst>
              <a:ext uri="{FF2B5EF4-FFF2-40B4-BE49-F238E27FC236}">
                <a16:creationId xmlns:a16="http://schemas.microsoft.com/office/drawing/2014/main" id="{112B77FE-9E62-DC64-F894-DA69B851DFB5}"/>
              </a:ext>
            </a:extLst>
          </p:cNvPr>
          <p:cNvSpPr/>
          <p:nvPr/>
        </p:nvSpPr>
        <p:spPr>
          <a:xfrm>
            <a:off x="1085101" y="4285343"/>
            <a:ext cx="10254343" cy="2356644"/>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Tree>
    <p:extLst>
      <p:ext uri="{BB962C8B-B14F-4D97-AF65-F5344CB8AC3E}">
        <p14:creationId xmlns:p14="http://schemas.microsoft.com/office/powerpoint/2010/main" val="36037128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9355FED2-C90F-6594-3532-0F41CE5C016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959633F-0927-B6B0-9841-9DB27A707098}"/>
              </a:ext>
            </a:extLst>
          </p:cNvPr>
          <p:cNvSpPr txBox="1"/>
          <p:nvPr/>
        </p:nvSpPr>
        <p:spPr>
          <a:xfrm>
            <a:off x="0" y="86085"/>
            <a:ext cx="12192000" cy="502766"/>
          </a:xfrm>
          <a:prstGeom prst="rect">
            <a:avLst/>
          </a:prstGeom>
          <a:noFill/>
        </p:spPr>
        <p:txBody>
          <a:bodyPr wrap="square">
            <a:spAutoFit/>
          </a:bodyPr>
          <a:lstStyle/>
          <a:p>
            <a:pPr algn="ctr" defTabSz="1219170">
              <a:buClr>
                <a:srgbClr val="000000"/>
              </a:buClr>
            </a:pPr>
            <a:r>
              <a:rPr lang="en-US" sz="2667" b="1" kern="0" dirty="0">
                <a:solidFill>
                  <a:srgbClr val="2185C5"/>
                </a:solidFill>
                <a:latin typeface="Raleway" pitchFamily="2" charset="77"/>
                <a:cs typeface="Arial"/>
                <a:sym typeface="Arial"/>
              </a:rPr>
              <a:t>Model parameters</a:t>
            </a:r>
            <a:endParaRPr lang="en-US" sz="2667" kern="0" dirty="0">
              <a:solidFill>
                <a:srgbClr val="000000"/>
              </a:solidFill>
              <a:latin typeface="Arial"/>
              <a:cs typeface="Arial"/>
              <a:sym typeface="Arial"/>
            </a:endParaRPr>
          </a:p>
        </p:txBody>
      </p:sp>
      <p:graphicFrame>
        <p:nvGraphicFramePr>
          <p:cNvPr id="10" name="Table 9">
            <a:extLst>
              <a:ext uri="{FF2B5EF4-FFF2-40B4-BE49-F238E27FC236}">
                <a16:creationId xmlns:a16="http://schemas.microsoft.com/office/drawing/2014/main" id="{3E46E22D-FF02-A47D-4D4D-D8E0ED3E5026}"/>
              </a:ext>
            </a:extLst>
          </p:cNvPr>
          <p:cNvGraphicFramePr>
            <a:graphicFrameLocks noGrp="1"/>
          </p:cNvGraphicFramePr>
          <p:nvPr/>
        </p:nvGraphicFramePr>
        <p:xfrm>
          <a:off x="1282544" y="619565"/>
          <a:ext cx="9626913" cy="5974080"/>
        </p:xfrm>
        <a:graphic>
          <a:graphicData uri="http://schemas.openxmlformats.org/drawingml/2006/table">
            <a:tbl>
              <a:tblPr firstRow="1" bandRow="1">
                <a:tableStyleId>{5C22544A-7EE6-4342-B048-85BDC9FD1C3A}</a:tableStyleId>
              </a:tblPr>
              <a:tblGrid>
                <a:gridCol w="1651364">
                  <a:extLst>
                    <a:ext uri="{9D8B030D-6E8A-4147-A177-3AD203B41FA5}">
                      <a16:colId xmlns:a16="http://schemas.microsoft.com/office/drawing/2014/main" val="20000"/>
                    </a:ext>
                  </a:extLst>
                </a:gridCol>
                <a:gridCol w="3407569">
                  <a:extLst>
                    <a:ext uri="{9D8B030D-6E8A-4147-A177-3AD203B41FA5}">
                      <a16:colId xmlns:a16="http://schemas.microsoft.com/office/drawing/2014/main" val="20001"/>
                    </a:ext>
                  </a:extLst>
                </a:gridCol>
                <a:gridCol w="1737696">
                  <a:extLst>
                    <a:ext uri="{9D8B030D-6E8A-4147-A177-3AD203B41FA5}">
                      <a16:colId xmlns:a16="http://schemas.microsoft.com/office/drawing/2014/main" val="20002"/>
                    </a:ext>
                  </a:extLst>
                </a:gridCol>
                <a:gridCol w="2830284">
                  <a:extLst>
                    <a:ext uri="{9D8B030D-6E8A-4147-A177-3AD203B41FA5}">
                      <a16:colId xmlns:a16="http://schemas.microsoft.com/office/drawing/2014/main" val="20003"/>
                    </a:ext>
                  </a:extLst>
                </a:gridCol>
              </a:tblGrid>
              <a:tr h="365760">
                <a:tc>
                  <a:txBody>
                    <a:bodyPr/>
                    <a:lstStyle/>
                    <a:p>
                      <a:pPr algn="ctr">
                        <a:defRPr sz="1200" b="1"/>
                      </a:pPr>
                      <a:r>
                        <a:rPr sz="1600" dirty="0">
                          <a:latin typeface="Lato" panose="020F0502020204030203" pitchFamily="34" charset="0"/>
                          <a:ea typeface="Lato" panose="020F0502020204030203" pitchFamily="34" charset="0"/>
                          <a:cs typeface="Lato" panose="020F0502020204030203" pitchFamily="34" charset="0"/>
                        </a:rPr>
                        <a:t>Global Param</a:t>
                      </a:r>
                    </a:p>
                  </a:txBody>
                  <a:tcPr marL="121920" marR="121920" marT="60960" marB="60960"/>
                </a:tc>
                <a:tc>
                  <a:txBody>
                    <a:bodyPr/>
                    <a:lstStyle/>
                    <a:p>
                      <a:pPr algn="ctr">
                        <a:defRPr sz="1200" b="1"/>
                      </a:pPr>
                      <a:r>
                        <a:rPr sz="1600" dirty="0">
                          <a:latin typeface="Lato" panose="020F0502020204030203" pitchFamily="34" charset="0"/>
                          <a:ea typeface="Lato" panose="020F0502020204030203" pitchFamily="34" charset="0"/>
                          <a:cs typeface="Lato" panose="020F0502020204030203" pitchFamily="34" charset="0"/>
                        </a:rPr>
                        <a:t>Description</a:t>
                      </a:r>
                    </a:p>
                  </a:txBody>
                  <a:tcPr marL="121920" marR="121920" marT="60960" marB="60960"/>
                </a:tc>
                <a:tc>
                  <a:txBody>
                    <a:bodyPr/>
                    <a:lstStyle/>
                    <a:p>
                      <a:pPr algn="ctr">
                        <a:defRPr sz="1200" b="1"/>
                      </a:pPr>
                      <a:r>
                        <a:rPr lang="en-US" sz="1600" dirty="0">
                          <a:latin typeface="Lato" panose="020F0502020204030203" pitchFamily="34" charset="0"/>
                          <a:ea typeface="Lato" panose="020F0502020204030203" pitchFamily="34" charset="0"/>
                          <a:cs typeface="Lato" panose="020F0502020204030203" pitchFamily="34" charset="0"/>
                        </a:rPr>
                        <a:t>Locally varying?</a:t>
                      </a:r>
                    </a:p>
                  </a:txBody>
                  <a:tcPr marL="121920" marR="121920" marT="60960" marB="60960"/>
                </a:tc>
                <a:tc>
                  <a:txBody>
                    <a:bodyPr/>
                    <a:lstStyle/>
                    <a:p>
                      <a:pPr algn="ctr">
                        <a:defRPr sz="1200" b="1"/>
                      </a:pPr>
                      <a:r>
                        <a:rPr sz="1600" dirty="0">
                          <a:latin typeface="Lato" panose="020F0502020204030203" pitchFamily="34" charset="0"/>
                          <a:ea typeface="Lato" panose="020F0502020204030203" pitchFamily="34" charset="0"/>
                          <a:cs typeface="Lato" panose="020F0502020204030203" pitchFamily="34" charset="0"/>
                        </a:rPr>
                        <a:t>Expansion (mv_*)</a:t>
                      </a:r>
                    </a:p>
                  </a:txBody>
                  <a:tcPr marL="121920" marR="121920" marT="60960" marB="60960"/>
                </a:tc>
                <a:extLst>
                  <a:ext uri="{0D108BD9-81ED-4DB2-BD59-A6C34878D82A}">
                    <a16:rowId xmlns:a16="http://schemas.microsoft.com/office/drawing/2014/main" val="10000"/>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11</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Nc proliferation scaling </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(NOT USED)</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1"/>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12</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Na carrying capacity</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2"/>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13</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Na/Nb competition (</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 on b</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3"/>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14</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Na/Nb competition (</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b on a</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4"/>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15</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Nc carrying capacity </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(NOT USED)</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5"/>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16</a:t>
                      </a:r>
                    </a:p>
                  </a:txBody>
                  <a:tcPr marL="121920" marR="121920" marT="60960" marB="60960"/>
                </a:tc>
                <a:tc>
                  <a:txBody>
                    <a:bodyPr/>
                    <a:lstStyle/>
                    <a:p>
                      <a:pPr algn="ctr">
                        <a:defRPr sz="1100"/>
                      </a:pP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SF_rt</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(surviving fraction</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to RT</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(mask)</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6"/>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17</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alpha/beta ratio (</a:t>
                      </a: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beta_rad</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7"/>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18</a:t>
                      </a:r>
                    </a:p>
                  </a:txBody>
                  <a:tcPr marL="121920" marR="121920" marT="60960" marB="60960"/>
                </a:tc>
                <a:tc>
                  <a:txBody>
                    <a:bodyPr/>
                    <a:lstStyle/>
                    <a:p>
                      <a:pPr algn="ctr">
                        <a:defRPr sz="1100"/>
                      </a:pP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SF_other</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(chemo outside RT)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(mask)</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8"/>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19</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Nc death rate (NOT USED)</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9"/>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20</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(NOT USED)</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10"/>
                  </a:ext>
                </a:extLst>
              </a:tr>
              <a:tr h="365760">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21</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(NOT USED)</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280205214"/>
                  </a:ext>
                </a:extLst>
              </a:tr>
              <a:tr h="609600">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22</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SF_ct</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(chemo during RT)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(mask)</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3750189959"/>
                  </a:ext>
                </a:extLst>
              </a:tr>
            </a:tbl>
          </a:graphicData>
        </a:graphic>
      </p:graphicFrame>
      <p:sp>
        <p:nvSpPr>
          <p:cNvPr id="2" name="Rounded Rectangle 1">
            <a:extLst>
              <a:ext uri="{FF2B5EF4-FFF2-40B4-BE49-F238E27FC236}">
                <a16:creationId xmlns:a16="http://schemas.microsoft.com/office/drawing/2014/main" id="{2C1DF252-A2B6-F87A-353A-0AC27B24D8F5}"/>
              </a:ext>
            </a:extLst>
          </p:cNvPr>
          <p:cNvSpPr/>
          <p:nvPr/>
        </p:nvSpPr>
        <p:spPr>
          <a:xfrm>
            <a:off x="1282544" y="3308335"/>
            <a:ext cx="9626913" cy="609600"/>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5" name="Rounded Rectangle 4">
            <a:extLst>
              <a:ext uri="{FF2B5EF4-FFF2-40B4-BE49-F238E27FC236}">
                <a16:creationId xmlns:a16="http://schemas.microsoft.com/office/drawing/2014/main" id="{BB45E256-34AB-DCC3-6449-2DC691D32B05}"/>
              </a:ext>
            </a:extLst>
          </p:cNvPr>
          <p:cNvSpPr/>
          <p:nvPr/>
        </p:nvSpPr>
        <p:spPr>
          <a:xfrm>
            <a:off x="1282544" y="4277162"/>
            <a:ext cx="9626913" cy="609599"/>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6" name="Rounded Rectangle 5">
            <a:extLst>
              <a:ext uri="{FF2B5EF4-FFF2-40B4-BE49-F238E27FC236}">
                <a16:creationId xmlns:a16="http://schemas.microsoft.com/office/drawing/2014/main" id="{7FFE0BBC-4C1B-79C1-FBA4-EE2145AF1F85}"/>
              </a:ext>
            </a:extLst>
          </p:cNvPr>
          <p:cNvSpPr/>
          <p:nvPr/>
        </p:nvSpPr>
        <p:spPr>
          <a:xfrm>
            <a:off x="1282544" y="5986221"/>
            <a:ext cx="9626913" cy="607425"/>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7" name="TextBox 6">
            <a:extLst>
              <a:ext uri="{FF2B5EF4-FFF2-40B4-BE49-F238E27FC236}">
                <a16:creationId xmlns:a16="http://schemas.microsoft.com/office/drawing/2014/main" id="{2C0CD53D-522C-E42D-ADC8-A6D8C4112608}"/>
              </a:ext>
            </a:extLst>
          </p:cNvPr>
          <p:cNvSpPr txBox="1"/>
          <p:nvPr/>
        </p:nvSpPr>
        <p:spPr>
          <a:xfrm>
            <a:off x="10763831" y="3353"/>
            <a:ext cx="1367682" cy="379656"/>
          </a:xfrm>
          <a:prstGeom prst="rect">
            <a:avLst/>
          </a:prstGeom>
          <a:noFill/>
        </p:spPr>
        <p:txBody>
          <a:bodyPr wrap="none" rtlCol="0">
            <a:spAutoFit/>
          </a:bodyPr>
          <a:lstStyle/>
          <a:p>
            <a:pPr defTabSz="1219170">
              <a:buClr>
                <a:srgbClr val="000000"/>
              </a:buClr>
            </a:pPr>
            <a:r>
              <a:rPr lang="en-US" sz="1867" kern="0" dirty="0">
                <a:solidFill>
                  <a:srgbClr val="F20253"/>
                </a:solidFill>
                <a:latin typeface="Arial"/>
                <a:cs typeface="Arial"/>
                <a:sym typeface="Arial"/>
              </a:rPr>
              <a:t>*Calibrated</a:t>
            </a:r>
          </a:p>
        </p:txBody>
      </p:sp>
    </p:spTree>
    <p:extLst>
      <p:ext uri="{BB962C8B-B14F-4D97-AF65-F5344CB8AC3E}">
        <p14:creationId xmlns:p14="http://schemas.microsoft.com/office/powerpoint/2010/main" val="604490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0F7C128B-FC76-0868-E7FC-EF660C4904C3}"/>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AE2B818B-7F90-FCAA-76BA-58640792E677}"/>
              </a:ext>
            </a:extLst>
          </p:cNvPr>
          <p:cNvSpPr txBox="1">
            <a:spLocks noGrp="1"/>
          </p:cNvSpPr>
          <p:nvPr>
            <p:ph type="subTitle" idx="4294967295"/>
          </p:nvPr>
        </p:nvSpPr>
        <p:spPr>
          <a:xfrm>
            <a:off x="0" y="0"/>
            <a:ext cx="12192000" cy="1051600"/>
          </a:xfrm>
          <a:prstGeom prst="rect">
            <a:avLst/>
          </a:prstGeom>
        </p:spPr>
        <p:txBody>
          <a:bodyPr spcFirstLastPara="1" wrap="square" lIns="121900" tIns="121900" rIns="121900" bIns="121900" anchor="t" anchorCtr="0">
            <a:noAutofit/>
          </a:bodyPr>
          <a:lstStyle/>
          <a:p>
            <a:pPr marL="0" indent="0">
              <a:spcBef>
                <a:spcPts val="0"/>
              </a:spcBef>
              <a:buNone/>
            </a:pPr>
            <a:r>
              <a:rPr lang="en-US" sz="5333" b="1" dirty="0">
                <a:solidFill>
                  <a:schemeClr val="lt1"/>
                </a:solidFill>
                <a:latin typeface="Raleway"/>
                <a:ea typeface="Raleway"/>
                <a:cs typeface="Raleway"/>
                <a:sym typeface="Raleway"/>
              </a:rPr>
              <a:t>Profiler runs (</a:t>
            </a:r>
            <a:r>
              <a:rPr lang="en-US" sz="5333" b="1" dirty="0" err="1">
                <a:solidFill>
                  <a:schemeClr val="lt1"/>
                </a:solidFill>
                <a:latin typeface="Raleway"/>
                <a:ea typeface="Raleway"/>
                <a:cs typeface="Raleway"/>
                <a:sym typeface="Raleway"/>
              </a:rPr>
              <a:t>get_damper</a:t>
            </a:r>
            <a:r>
              <a:rPr lang="en-US" sz="5333" b="1" dirty="0">
                <a:solidFill>
                  <a:schemeClr val="lt1"/>
                </a:solidFill>
                <a:latin typeface="Raleway"/>
                <a:ea typeface="Raleway"/>
                <a:cs typeface="Raleway"/>
                <a:sym typeface="Raleway"/>
              </a:rPr>
              <a:t>)</a:t>
            </a:r>
            <a:endParaRPr sz="3733" i="1" dirty="0">
              <a:solidFill>
                <a:schemeClr val="lt1"/>
              </a:solidFill>
              <a:latin typeface="Raleway"/>
              <a:ea typeface="Raleway"/>
              <a:cs typeface="Raleway"/>
              <a:sym typeface="Raleway"/>
            </a:endParaRPr>
          </a:p>
        </p:txBody>
      </p:sp>
      <p:sp>
        <p:nvSpPr>
          <p:cNvPr id="158" name="Google Shape;158;p27">
            <a:extLst>
              <a:ext uri="{FF2B5EF4-FFF2-40B4-BE49-F238E27FC236}">
                <a16:creationId xmlns:a16="http://schemas.microsoft.com/office/drawing/2014/main" id="{6B452FEA-7306-50D6-1B4F-474E24051622}"/>
              </a:ext>
            </a:extLst>
          </p:cNvPr>
          <p:cNvSpPr txBox="1">
            <a:spLocks noGrp="1"/>
          </p:cNvSpPr>
          <p:nvPr>
            <p:ph type="body" idx="4294967295"/>
          </p:nvPr>
        </p:nvSpPr>
        <p:spPr>
          <a:xfrm>
            <a:off x="609600" y="892774"/>
            <a:ext cx="10533321" cy="5486400"/>
          </a:xfrm>
          <a:prstGeom prst="rect">
            <a:avLst/>
          </a:prstGeom>
        </p:spPr>
        <p:txBody>
          <a:bodyPr spcFirstLastPara="1" wrap="square" lIns="121900" tIns="121900" rIns="121900" bIns="121900" anchor="t" anchorCtr="0">
            <a:noAutofit/>
          </a:bodyPr>
          <a:lstStyle/>
          <a:p>
            <a:pPr>
              <a:buClr>
                <a:schemeClr val="bg1"/>
              </a:buClr>
            </a:pPr>
            <a:r>
              <a:rPr lang="en-US" dirty="0">
                <a:solidFill>
                  <a:schemeClr val="bg1"/>
                </a:solidFill>
              </a:rPr>
              <a:t>Ran MATLAB’s profile on … profile viewer around the main script.</a:t>
            </a:r>
          </a:p>
          <a:p>
            <a:pPr>
              <a:buClr>
                <a:schemeClr val="bg1"/>
              </a:buClr>
            </a:pPr>
            <a:r>
              <a:rPr lang="en-US" dirty="0">
                <a:solidFill>
                  <a:schemeClr val="bg1"/>
                </a:solidFill>
              </a:rPr>
              <a:t>Identified that </a:t>
            </a:r>
            <a:r>
              <a:rPr lang="en-US" dirty="0" err="1">
                <a:solidFill>
                  <a:schemeClr val="bg1"/>
                </a:solidFill>
              </a:rPr>
              <a:t>get_damper</a:t>
            </a:r>
            <a:r>
              <a:rPr lang="en-US" dirty="0">
                <a:solidFill>
                  <a:schemeClr val="bg1"/>
                </a:solidFill>
              </a:rPr>
              <a:t> and mech_matrix_build_2D consumed most of the runtime.</a:t>
            </a:r>
          </a:p>
          <a:p>
            <a:pPr>
              <a:buClr>
                <a:schemeClr val="bg1"/>
              </a:buClr>
            </a:pPr>
            <a:r>
              <a:rPr lang="en-US" dirty="0">
                <a:solidFill>
                  <a:schemeClr val="bg1"/>
                </a:solidFill>
              </a:rPr>
              <a:t>Used this evidence to target optimization efforts rather than guessing.</a:t>
            </a:r>
          </a:p>
          <a:p>
            <a:pPr>
              <a:buClr>
                <a:schemeClr val="bg1"/>
              </a:buClr>
            </a:pPr>
            <a:endParaRPr lang="en-US" dirty="0">
              <a:solidFill>
                <a:schemeClr val="bg1"/>
              </a:solidFill>
            </a:endParaRPr>
          </a:p>
          <a:p>
            <a:pPr>
              <a:buClr>
                <a:schemeClr val="bg1"/>
              </a:buClr>
            </a:pPr>
            <a:endParaRPr lang="en-US" dirty="0">
              <a:solidFill>
                <a:schemeClr val="bg1"/>
              </a:solidFill>
            </a:endParaRPr>
          </a:p>
          <a:p>
            <a:pPr>
              <a:buClr>
                <a:schemeClr val="bg1"/>
              </a:buClr>
            </a:pPr>
            <a:r>
              <a:rPr lang="en-US" dirty="0">
                <a:solidFill>
                  <a:schemeClr val="lt1"/>
                </a:solidFill>
              </a:rPr>
              <a:t>Implementation (subsampling)</a:t>
            </a:r>
          </a:p>
          <a:p>
            <a:pPr lvl="1">
              <a:buClr>
                <a:schemeClr val="bg1"/>
              </a:buClr>
            </a:pPr>
            <a:r>
              <a:rPr lang="en-US" dirty="0">
                <a:solidFill>
                  <a:schemeClr val="lt1"/>
                </a:solidFill>
              </a:rPr>
              <a:t>Key line: “This simple stride check let me skip most calls to </a:t>
            </a:r>
            <a:r>
              <a:rPr lang="en-US" dirty="0" err="1">
                <a:solidFill>
                  <a:schemeClr val="lt1"/>
                </a:solidFill>
              </a:rPr>
              <a:t>get_damper</a:t>
            </a:r>
            <a:r>
              <a:rPr lang="en-US" dirty="0">
                <a:solidFill>
                  <a:schemeClr val="lt1"/>
                </a:solidFill>
              </a:rPr>
              <a:t>.”</a:t>
            </a:r>
          </a:p>
          <a:p>
            <a:pPr lvl="1">
              <a:buClr>
                <a:schemeClr val="bg1"/>
              </a:buClr>
            </a:pPr>
            <a:endParaRPr lang="en-US" dirty="0">
              <a:solidFill>
                <a:schemeClr val="lt1"/>
              </a:solidFill>
            </a:endParaRPr>
          </a:p>
          <a:p>
            <a:pPr indent="0">
              <a:lnSpc>
                <a:spcPct val="115000"/>
              </a:lnSpc>
              <a:spcBef>
                <a:spcPts val="0"/>
              </a:spcBef>
              <a:buClr>
                <a:schemeClr val="bg1"/>
              </a:buClr>
              <a:buNone/>
            </a:pPr>
            <a:endParaRPr dirty="0">
              <a:solidFill>
                <a:schemeClr val="lt1"/>
              </a:solidFill>
            </a:endParaRPr>
          </a:p>
          <a:p>
            <a:pPr marL="0" indent="0">
              <a:buClr>
                <a:schemeClr val="bg1"/>
              </a:buClr>
              <a:buNone/>
            </a:pPr>
            <a:endParaRPr dirty="0">
              <a:solidFill>
                <a:schemeClr val="lt1"/>
              </a:solidFill>
            </a:endParaRPr>
          </a:p>
        </p:txBody>
      </p:sp>
    </p:spTree>
    <p:extLst>
      <p:ext uri="{BB962C8B-B14F-4D97-AF65-F5344CB8AC3E}">
        <p14:creationId xmlns:p14="http://schemas.microsoft.com/office/powerpoint/2010/main" val="1610359673"/>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27F93162-96EB-0F94-286F-95AF0CCCA0F5}"/>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6C792AA5-3B05-51AA-191E-095629F3BF41}"/>
              </a:ext>
            </a:extLst>
          </p:cNvPr>
          <p:cNvSpPr txBox="1">
            <a:spLocks noGrp="1"/>
          </p:cNvSpPr>
          <p:nvPr>
            <p:ph type="subTitle" idx="4294967295"/>
          </p:nvPr>
        </p:nvSpPr>
        <p:spPr>
          <a:xfrm>
            <a:off x="0" y="0"/>
            <a:ext cx="12192000" cy="1051600"/>
          </a:xfrm>
          <a:prstGeom prst="rect">
            <a:avLst/>
          </a:prstGeom>
        </p:spPr>
        <p:txBody>
          <a:bodyPr spcFirstLastPara="1" wrap="square" lIns="121900" tIns="121900" rIns="121900" bIns="121900" anchor="t" anchorCtr="0">
            <a:noAutofit/>
          </a:bodyPr>
          <a:lstStyle/>
          <a:p>
            <a:pPr marL="0" indent="0">
              <a:spcBef>
                <a:spcPts val="0"/>
              </a:spcBef>
              <a:buNone/>
            </a:pPr>
            <a:r>
              <a:rPr lang="en-US" sz="5333" b="1" dirty="0">
                <a:solidFill>
                  <a:schemeClr val="lt1"/>
                </a:solidFill>
                <a:latin typeface="Raleway"/>
                <a:ea typeface="Raleway"/>
                <a:cs typeface="Raleway"/>
                <a:sym typeface="Raleway"/>
              </a:rPr>
              <a:t>(</a:t>
            </a:r>
            <a:r>
              <a:rPr lang="en-US" sz="5333" b="1" dirty="0" err="1">
                <a:solidFill>
                  <a:schemeClr val="lt1"/>
                </a:solidFill>
                <a:latin typeface="Raleway"/>
                <a:ea typeface="Raleway"/>
                <a:cs typeface="Raleway"/>
                <a:sym typeface="Raleway"/>
              </a:rPr>
              <a:t>get_damper</a:t>
            </a:r>
            <a:r>
              <a:rPr lang="en-US" sz="5333" b="1" dirty="0">
                <a:solidFill>
                  <a:schemeClr val="lt1"/>
                </a:solidFill>
                <a:latin typeface="Raleway"/>
                <a:ea typeface="Raleway"/>
                <a:cs typeface="Raleway"/>
                <a:sym typeface="Raleway"/>
              </a:rPr>
              <a:t>) (1): results</a:t>
            </a:r>
            <a:endParaRPr sz="3733" i="1" dirty="0">
              <a:solidFill>
                <a:schemeClr val="lt1"/>
              </a:solidFill>
              <a:latin typeface="Raleway"/>
              <a:ea typeface="Raleway"/>
              <a:cs typeface="Raleway"/>
              <a:sym typeface="Raleway"/>
            </a:endParaRPr>
          </a:p>
        </p:txBody>
      </p:sp>
      <p:sp>
        <p:nvSpPr>
          <p:cNvPr id="158" name="Google Shape;158;p27">
            <a:extLst>
              <a:ext uri="{FF2B5EF4-FFF2-40B4-BE49-F238E27FC236}">
                <a16:creationId xmlns:a16="http://schemas.microsoft.com/office/drawing/2014/main" id="{F612831C-80FE-62FB-E73B-F96878255784}"/>
              </a:ext>
            </a:extLst>
          </p:cNvPr>
          <p:cNvSpPr txBox="1">
            <a:spLocks noGrp="1"/>
          </p:cNvSpPr>
          <p:nvPr>
            <p:ph type="body" idx="4294967295"/>
          </p:nvPr>
        </p:nvSpPr>
        <p:spPr>
          <a:xfrm>
            <a:off x="609600" y="892774"/>
            <a:ext cx="10533321" cy="5486400"/>
          </a:xfrm>
          <a:prstGeom prst="rect">
            <a:avLst/>
          </a:prstGeom>
        </p:spPr>
        <p:txBody>
          <a:bodyPr spcFirstLastPara="1" wrap="square" lIns="121900" tIns="121900" rIns="121900" bIns="121900" anchor="t" anchorCtr="0">
            <a:noAutofit/>
          </a:bodyPr>
          <a:lstStyle/>
          <a:p>
            <a:pPr>
              <a:buClr>
                <a:schemeClr val="bg1"/>
              </a:buClr>
            </a:pPr>
            <a:r>
              <a:rPr lang="en-US" dirty="0">
                <a:solidFill>
                  <a:schemeClr val="bg1"/>
                </a:solidFill>
              </a:rPr>
              <a:t>Show the tradeoff plot (error vs speedup).</a:t>
            </a:r>
          </a:p>
          <a:p>
            <a:pPr>
              <a:buClr>
                <a:schemeClr val="bg1"/>
              </a:buClr>
            </a:pPr>
            <a:r>
              <a:rPr lang="en-US" dirty="0">
                <a:solidFill>
                  <a:schemeClr val="bg1"/>
                </a:solidFill>
              </a:rPr>
              <a:t>You introduced stride logic (compute every 2, 4, … timesteps instead of every step).</a:t>
            </a:r>
          </a:p>
          <a:p>
            <a:pPr>
              <a:buClr>
                <a:schemeClr val="bg1"/>
              </a:buClr>
            </a:pPr>
            <a:r>
              <a:rPr lang="en-US" dirty="0">
                <a:solidFill>
                  <a:schemeClr val="bg1"/>
                </a:solidFill>
              </a:rPr>
              <a:t>Result: huge speedups (up to ~2800×) but error grows with stride.</a:t>
            </a:r>
          </a:p>
          <a:p>
            <a:pPr>
              <a:buClr>
                <a:schemeClr val="bg1"/>
              </a:buClr>
            </a:pPr>
            <a:r>
              <a:rPr lang="en-US" dirty="0">
                <a:solidFill>
                  <a:schemeClr val="bg1"/>
                </a:solidFill>
              </a:rPr>
              <a:t>Key line: “The profiler guided me to the bottleneck, subsampling gave me huge speedups, and the error analysis justified that the approximation was acceptable.”</a:t>
            </a:r>
          </a:p>
          <a:p>
            <a:pPr>
              <a:buClr>
                <a:schemeClr val="bg1"/>
              </a:buClr>
            </a:pPr>
            <a:endParaRPr lang="en-US" dirty="0">
              <a:solidFill>
                <a:schemeClr val="bg1"/>
              </a:solidFill>
            </a:endParaRPr>
          </a:p>
          <a:p>
            <a:pPr>
              <a:buClr>
                <a:schemeClr val="bg1"/>
              </a:buClr>
            </a:pPr>
            <a:r>
              <a:rPr lang="en-US" dirty="0">
                <a:solidFill>
                  <a:schemeClr val="bg1"/>
                </a:solidFill>
              </a:rPr>
              <a:t>But how does subsampling compare to ROM implementation?</a:t>
            </a:r>
          </a:p>
          <a:p>
            <a:pPr lvl="1">
              <a:buClr>
                <a:schemeClr val="bg1"/>
              </a:buClr>
            </a:pPr>
            <a:r>
              <a:rPr lang="en-US" dirty="0">
                <a:solidFill>
                  <a:schemeClr val="bg1"/>
                </a:solidFill>
              </a:rPr>
              <a:t>ROM: builds a reduced basis offline, then solves a smaller system online.</a:t>
            </a:r>
          </a:p>
          <a:p>
            <a:pPr lvl="1">
              <a:buClr>
                <a:schemeClr val="bg1"/>
              </a:buClr>
            </a:pPr>
            <a:endParaRPr lang="en-US" dirty="0">
              <a:solidFill>
                <a:schemeClr val="bg1"/>
              </a:solidFill>
            </a:endParaRPr>
          </a:p>
          <a:p>
            <a:pPr lvl="1">
              <a:buClr>
                <a:schemeClr val="bg1"/>
              </a:buClr>
            </a:pPr>
            <a:endParaRPr lang="en-US" dirty="0">
              <a:solidFill>
                <a:schemeClr val="bg1"/>
              </a:solidFill>
            </a:endParaRPr>
          </a:p>
        </p:txBody>
      </p:sp>
    </p:spTree>
    <p:extLst>
      <p:ext uri="{BB962C8B-B14F-4D97-AF65-F5344CB8AC3E}">
        <p14:creationId xmlns:p14="http://schemas.microsoft.com/office/powerpoint/2010/main" val="1587577572"/>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062EFC7F-EC13-C06C-2562-F070E0E00563}"/>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D00055DB-6A18-C1F0-C8E8-DF5D3A961D9C}"/>
              </a:ext>
            </a:extLst>
          </p:cNvPr>
          <p:cNvSpPr txBox="1">
            <a:spLocks noGrp="1"/>
          </p:cNvSpPr>
          <p:nvPr>
            <p:ph type="subTitle" idx="4294967295"/>
          </p:nvPr>
        </p:nvSpPr>
        <p:spPr>
          <a:xfrm>
            <a:off x="0" y="0"/>
            <a:ext cx="12192000" cy="1051600"/>
          </a:xfrm>
          <a:prstGeom prst="rect">
            <a:avLst/>
          </a:prstGeom>
        </p:spPr>
        <p:txBody>
          <a:bodyPr spcFirstLastPara="1" wrap="square" lIns="121900" tIns="121900" rIns="121900" bIns="121900" anchor="t" anchorCtr="0">
            <a:noAutofit/>
          </a:bodyPr>
          <a:lstStyle/>
          <a:p>
            <a:pPr marL="0" indent="0">
              <a:spcBef>
                <a:spcPts val="0"/>
              </a:spcBef>
              <a:buNone/>
            </a:pPr>
            <a:r>
              <a:rPr lang="en-US" sz="5333" b="1" dirty="0">
                <a:solidFill>
                  <a:schemeClr val="lt1"/>
                </a:solidFill>
                <a:latin typeface="Raleway"/>
                <a:ea typeface="Raleway"/>
                <a:cs typeface="Raleway"/>
                <a:sym typeface="Raleway"/>
              </a:rPr>
              <a:t>(</a:t>
            </a:r>
            <a:r>
              <a:rPr lang="en-US" sz="5333" b="1" dirty="0" err="1">
                <a:solidFill>
                  <a:schemeClr val="lt1"/>
                </a:solidFill>
                <a:latin typeface="Raleway"/>
                <a:ea typeface="Raleway"/>
                <a:cs typeface="Raleway"/>
                <a:sym typeface="Raleway"/>
              </a:rPr>
              <a:t>get_damper</a:t>
            </a:r>
            <a:r>
              <a:rPr lang="en-US" sz="5333" b="1" dirty="0">
                <a:solidFill>
                  <a:schemeClr val="lt1"/>
                </a:solidFill>
                <a:latin typeface="Raleway"/>
                <a:ea typeface="Raleway"/>
                <a:cs typeface="Raleway"/>
                <a:sym typeface="Raleway"/>
              </a:rPr>
              <a:t>) (2): results</a:t>
            </a:r>
            <a:endParaRPr lang="en-US" sz="3733" i="1" dirty="0">
              <a:solidFill>
                <a:schemeClr val="lt1"/>
              </a:solidFill>
              <a:latin typeface="Raleway"/>
              <a:ea typeface="Raleway"/>
              <a:cs typeface="Raleway"/>
              <a:sym typeface="Raleway"/>
            </a:endParaRPr>
          </a:p>
        </p:txBody>
      </p:sp>
      <p:sp>
        <p:nvSpPr>
          <p:cNvPr id="158" name="Google Shape;158;p27">
            <a:extLst>
              <a:ext uri="{FF2B5EF4-FFF2-40B4-BE49-F238E27FC236}">
                <a16:creationId xmlns:a16="http://schemas.microsoft.com/office/drawing/2014/main" id="{89B088FC-8E77-36D9-D8D0-F3619DE16E1A}"/>
              </a:ext>
            </a:extLst>
          </p:cNvPr>
          <p:cNvSpPr txBox="1">
            <a:spLocks noGrp="1"/>
          </p:cNvSpPr>
          <p:nvPr>
            <p:ph type="body" idx="4294967295"/>
          </p:nvPr>
        </p:nvSpPr>
        <p:spPr>
          <a:xfrm>
            <a:off x="609600" y="892774"/>
            <a:ext cx="10533321" cy="5486400"/>
          </a:xfrm>
          <a:prstGeom prst="rect">
            <a:avLst/>
          </a:prstGeom>
        </p:spPr>
        <p:txBody>
          <a:bodyPr spcFirstLastPara="1" wrap="square" lIns="121900" tIns="121900" rIns="121900" bIns="121900" anchor="t" anchorCtr="0">
            <a:noAutofit/>
          </a:bodyPr>
          <a:lstStyle/>
          <a:p>
            <a:pPr>
              <a:buClr>
                <a:schemeClr val="bg1"/>
              </a:buClr>
            </a:pPr>
            <a:r>
              <a:rPr lang="en-US" dirty="0">
                <a:solidFill>
                  <a:schemeClr val="bg1"/>
                </a:solidFill>
              </a:rPr>
              <a:t>Observation:</a:t>
            </a:r>
          </a:p>
          <a:p>
            <a:pPr lvl="1">
              <a:buClr>
                <a:schemeClr val="bg1"/>
              </a:buClr>
            </a:pPr>
            <a:r>
              <a:rPr lang="en-US" dirty="0">
                <a:solidFill>
                  <a:schemeClr val="bg1"/>
                </a:solidFill>
              </a:rPr>
              <a:t>Subsampling gave massive speedups but error climbed quickly (e.g. 4.5% at stride=4, 23% at stride=16).</a:t>
            </a:r>
          </a:p>
          <a:p>
            <a:pPr lvl="1">
              <a:buClr>
                <a:schemeClr val="bg1"/>
              </a:buClr>
            </a:pPr>
            <a:r>
              <a:rPr lang="en-US" dirty="0">
                <a:solidFill>
                  <a:schemeClr val="bg1"/>
                </a:solidFill>
              </a:rPr>
              <a:t>ROM gave moderate speedup (418×) but much lower error (~1.3%).</a:t>
            </a:r>
          </a:p>
          <a:p>
            <a:pPr>
              <a:buClr>
                <a:schemeClr val="bg1"/>
              </a:buClr>
            </a:pPr>
            <a:r>
              <a:rPr lang="en-US" dirty="0">
                <a:solidFill>
                  <a:schemeClr val="bg1"/>
                </a:solidFill>
              </a:rPr>
              <a:t>This shows a tradeoff:</a:t>
            </a:r>
          </a:p>
          <a:p>
            <a:pPr lvl="1">
              <a:buClr>
                <a:schemeClr val="bg1"/>
              </a:buClr>
            </a:pPr>
            <a:r>
              <a:rPr lang="en-US" dirty="0">
                <a:solidFill>
                  <a:schemeClr val="bg1"/>
                </a:solidFill>
              </a:rPr>
              <a:t>Subsampling = fastest, less accurate.</a:t>
            </a:r>
          </a:p>
          <a:p>
            <a:pPr lvl="1">
              <a:buClr>
                <a:schemeClr val="bg1"/>
              </a:buClr>
            </a:pPr>
            <a:r>
              <a:rPr lang="en-US" dirty="0">
                <a:solidFill>
                  <a:schemeClr val="bg1"/>
                </a:solidFill>
              </a:rPr>
              <a:t>ROM = slower, but more accurate.</a:t>
            </a:r>
          </a:p>
          <a:p>
            <a:pPr>
              <a:buClr>
                <a:schemeClr val="bg1"/>
              </a:buClr>
            </a:pPr>
            <a:r>
              <a:rPr lang="en-US" dirty="0">
                <a:solidFill>
                  <a:schemeClr val="bg1"/>
                </a:solidFill>
              </a:rPr>
              <a:t>The interesting point: both methods target the same bottleneck (</a:t>
            </a:r>
            <a:r>
              <a:rPr lang="en-US" dirty="0" err="1">
                <a:solidFill>
                  <a:schemeClr val="bg1"/>
                </a:solidFill>
              </a:rPr>
              <a:t>get_damper</a:t>
            </a:r>
            <a:r>
              <a:rPr lang="en-US" dirty="0">
                <a:solidFill>
                  <a:schemeClr val="bg1"/>
                </a:solidFill>
              </a:rPr>
              <a:t>), but in different ways — one skips calls, the other compresses the system.</a:t>
            </a:r>
          </a:p>
        </p:txBody>
      </p:sp>
    </p:spTree>
    <p:extLst>
      <p:ext uri="{BB962C8B-B14F-4D97-AF65-F5344CB8AC3E}">
        <p14:creationId xmlns:p14="http://schemas.microsoft.com/office/powerpoint/2010/main" val="3653919500"/>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FD09EA91-4474-FE02-0C6D-70EBAF4F9EC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A869630-F9A6-A4E3-0A18-DB740581B937}"/>
              </a:ext>
            </a:extLst>
          </p:cNvPr>
          <p:cNvPicPr>
            <a:picLocks noChangeAspect="1"/>
          </p:cNvPicPr>
          <p:nvPr/>
        </p:nvPicPr>
        <p:blipFill>
          <a:blip r:embed="rId3"/>
          <a:stretch>
            <a:fillRect/>
          </a:stretch>
        </p:blipFill>
        <p:spPr>
          <a:xfrm>
            <a:off x="552115" y="361114"/>
            <a:ext cx="10426128" cy="4865527"/>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E4604D9-9BBC-A90B-06BA-D0449AE345F2}"/>
                  </a:ext>
                </a:extLst>
              </p:cNvPr>
              <p:cNvSpPr txBox="1"/>
              <p:nvPr/>
            </p:nvSpPr>
            <p:spPr>
              <a:xfrm>
                <a:off x="9053945" y="5774316"/>
                <a:ext cx="3034100" cy="72257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chemeClr val="tx2">
                                  <a:lumMod val="10000"/>
                                </a:schemeClr>
                              </a:solidFill>
                              <a:latin typeface="Cambria Math" panose="02040503050406030204" pitchFamily="18" charset="0"/>
                            </a:rPr>
                          </m:ctrlPr>
                        </m:sSubPr>
                        <m:e>
                          <m:r>
                            <a:rPr lang="en-US" b="0" i="1" smtClean="0">
                              <a:solidFill>
                                <a:schemeClr val="tx2">
                                  <a:lumMod val="10000"/>
                                </a:schemeClr>
                              </a:solidFill>
                              <a:latin typeface="Cambria Math" panose="02040503050406030204" pitchFamily="18" charset="0"/>
                            </a:rPr>
                            <m:t>𝐸𝑟𝑟𝑜𝑟</m:t>
                          </m:r>
                        </m:e>
                        <m:sub>
                          <m:r>
                            <a:rPr lang="en-US" b="0" i="1" smtClean="0">
                              <a:solidFill>
                                <a:schemeClr val="tx2">
                                  <a:lumMod val="10000"/>
                                </a:schemeClr>
                              </a:solidFill>
                              <a:latin typeface="Cambria Math" panose="02040503050406030204" pitchFamily="18" charset="0"/>
                            </a:rPr>
                            <m:t>𝑖</m:t>
                          </m:r>
                        </m:sub>
                      </m:sSub>
                      <m:r>
                        <a:rPr lang="en-US" b="0" i="1" smtClean="0">
                          <a:solidFill>
                            <a:schemeClr val="tx2">
                              <a:lumMod val="10000"/>
                            </a:schemeClr>
                          </a:solidFill>
                          <a:latin typeface="Cambria Math" panose="02040503050406030204" pitchFamily="18" charset="0"/>
                        </a:rPr>
                        <m:t>=</m:t>
                      </m:r>
                      <m:f>
                        <m:fPr>
                          <m:ctrlPr>
                            <a:rPr lang="en-US" i="1" smtClean="0">
                              <a:solidFill>
                                <a:schemeClr val="tx2">
                                  <a:lumMod val="10000"/>
                                </a:schemeClr>
                              </a:solidFill>
                              <a:latin typeface="Cambria Math" panose="02040503050406030204" pitchFamily="18" charset="0"/>
                            </a:rPr>
                          </m:ctrlPr>
                        </m:fPr>
                        <m:num>
                          <m:d>
                            <m:dPr>
                              <m:begChr m:val="‖"/>
                              <m:endChr m:val="‖"/>
                              <m:ctrlPr>
                                <a:rPr lang="en-US" i="1" smtClean="0">
                                  <a:solidFill>
                                    <a:schemeClr val="tx2">
                                      <a:lumMod val="10000"/>
                                    </a:schemeClr>
                                  </a:solidFill>
                                  <a:latin typeface="Cambria Math" panose="02040503050406030204" pitchFamily="18" charset="0"/>
                                </a:rPr>
                              </m:ctrlPr>
                            </m:dPr>
                            <m:e>
                              <m:sSubSup>
                                <m:sSubSupPr>
                                  <m:ctrlPr>
                                    <a:rPr lang="en-US" i="1" smtClean="0">
                                      <a:solidFill>
                                        <a:schemeClr val="tx2">
                                          <a:lumMod val="10000"/>
                                        </a:schemeClr>
                                      </a:solidFill>
                                      <a:latin typeface="Cambria Math" panose="02040503050406030204" pitchFamily="18" charset="0"/>
                                    </a:rPr>
                                  </m:ctrlPr>
                                </m:sSubSupPr>
                                <m:e>
                                  <m:r>
                                    <a:rPr lang="en-US" i="1" smtClean="0">
                                      <a:solidFill>
                                        <a:schemeClr val="tx2">
                                          <a:lumMod val="10000"/>
                                        </a:schemeClr>
                                      </a:solidFill>
                                      <a:latin typeface="Cambria Math" panose="02040503050406030204" pitchFamily="18" charset="0"/>
                                      <a:ea typeface="Cambria Math" panose="02040503050406030204" pitchFamily="18" charset="0"/>
                                    </a:rPr>
                                    <m:t>𝜎</m:t>
                                  </m:r>
                                </m:e>
                                <m:sub>
                                  <m:r>
                                    <a:rPr lang="en-US" b="0" i="1" smtClean="0">
                                      <a:solidFill>
                                        <a:schemeClr val="tx2">
                                          <a:lumMod val="10000"/>
                                        </a:schemeClr>
                                      </a:solidFill>
                                      <a:latin typeface="Cambria Math" panose="02040503050406030204" pitchFamily="18" charset="0"/>
                                    </a:rPr>
                                    <m:t>𝑣𝑚</m:t>
                                  </m:r>
                                </m:sub>
                                <m:sup>
                                  <m:r>
                                    <a:rPr lang="en-US" b="0" i="1" smtClean="0">
                                      <a:solidFill>
                                        <a:schemeClr val="tx2">
                                          <a:lumMod val="10000"/>
                                        </a:schemeClr>
                                      </a:solidFill>
                                      <a:latin typeface="Cambria Math" panose="02040503050406030204" pitchFamily="18" charset="0"/>
                                    </a:rPr>
                                    <m:t>𝑓𝑢𝑙𝑙</m:t>
                                  </m:r>
                                </m:sup>
                              </m:sSubSup>
                              <m:r>
                                <a:rPr lang="en-US" b="0" i="1" smtClean="0">
                                  <a:solidFill>
                                    <a:schemeClr val="tx2">
                                      <a:lumMod val="10000"/>
                                    </a:schemeClr>
                                  </a:solidFill>
                                  <a:latin typeface="Cambria Math" panose="02040503050406030204" pitchFamily="18" charset="0"/>
                                </a:rPr>
                                <m:t>(</m:t>
                              </m:r>
                              <m:r>
                                <a:rPr lang="en-US" b="0" i="1" smtClean="0">
                                  <a:solidFill>
                                    <a:schemeClr val="tx2">
                                      <a:lumMod val="10000"/>
                                    </a:schemeClr>
                                  </a:solidFill>
                                  <a:latin typeface="Cambria Math" panose="02040503050406030204" pitchFamily="18" charset="0"/>
                                </a:rPr>
                                <m:t>𝑖</m:t>
                              </m:r>
                              <m:r>
                                <a:rPr lang="en-US" b="0" i="1" smtClean="0">
                                  <a:solidFill>
                                    <a:schemeClr val="tx2">
                                      <a:lumMod val="10000"/>
                                    </a:schemeClr>
                                  </a:solidFill>
                                  <a:latin typeface="Cambria Math" panose="02040503050406030204" pitchFamily="18" charset="0"/>
                                </a:rPr>
                                <m:t>)−</m:t>
                              </m:r>
                              <m:sSubSup>
                                <m:sSubSupPr>
                                  <m:ctrlPr>
                                    <a:rPr lang="en-US" i="1">
                                      <a:solidFill>
                                        <a:schemeClr val="tx2">
                                          <a:lumMod val="10000"/>
                                        </a:schemeClr>
                                      </a:solidFill>
                                      <a:latin typeface="Cambria Math" panose="02040503050406030204" pitchFamily="18" charset="0"/>
                                    </a:rPr>
                                  </m:ctrlPr>
                                </m:sSubSupPr>
                                <m:e>
                                  <m:r>
                                    <a:rPr lang="en-US" i="1">
                                      <a:solidFill>
                                        <a:schemeClr val="tx2">
                                          <a:lumMod val="10000"/>
                                        </a:schemeClr>
                                      </a:solidFill>
                                      <a:latin typeface="Cambria Math" panose="02040503050406030204" pitchFamily="18" charset="0"/>
                                      <a:ea typeface="Cambria Math" panose="02040503050406030204" pitchFamily="18" charset="0"/>
                                    </a:rPr>
                                    <m:t>𝜎</m:t>
                                  </m:r>
                                </m:e>
                                <m:sub>
                                  <m:r>
                                    <a:rPr lang="en-US" i="1">
                                      <a:solidFill>
                                        <a:schemeClr val="tx2">
                                          <a:lumMod val="10000"/>
                                        </a:schemeClr>
                                      </a:solidFill>
                                      <a:latin typeface="Cambria Math" panose="02040503050406030204" pitchFamily="18" charset="0"/>
                                    </a:rPr>
                                    <m:t>𝑣𝑚</m:t>
                                  </m:r>
                                </m:sub>
                                <m:sup>
                                  <m:r>
                                    <a:rPr lang="en-US" b="0" i="1" smtClean="0">
                                      <a:solidFill>
                                        <a:schemeClr val="tx2">
                                          <a:lumMod val="10000"/>
                                        </a:schemeClr>
                                      </a:solidFill>
                                      <a:latin typeface="Cambria Math" panose="02040503050406030204" pitchFamily="18" charset="0"/>
                                    </a:rPr>
                                    <m:t>𝑠𝑢𝑏</m:t>
                                  </m:r>
                                </m:sup>
                              </m:sSubSup>
                              <m:r>
                                <a:rPr lang="en-US" b="0" i="1" smtClean="0">
                                  <a:solidFill>
                                    <a:schemeClr val="tx2">
                                      <a:lumMod val="10000"/>
                                    </a:schemeClr>
                                  </a:solidFill>
                                  <a:latin typeface="Cambria Math" panose="02040503050406030204" pitchFamily="18" charset="0"/>
                                </a:rPr>
                                <m:t>(</m:t>
                              </m:r>
                              <m:r>
                                <a:rPr lang="en-US" b="0" i="1" smtClean="0">
                                  <a:solidFill>
                                    <a:schemeClr val="tx2">
                                      <a:lumMod val="10000"/>
                                    </a:schemeClr>
                                  </a:solidFill>
                                  <a:latin typeface="Cambria Math" panose="02040503050406030204" pitchFamily="18" charset="0"/>
                                </a:rPr>
                                <m:t>𝑖</m:t>
                              </m:r>
                              <m:r>
                                <a:rPr lang="en-US" b="0" i="1" smtClean="0">
                                  <a:solidFill>
                                    <a:schemeClr val="tx2">
                                      <a:lumMod val="10000"/>
                                    </a:schemeClr>
                                  </a:solidFill>
                                  <a:latin typeface="Cambria Math" panose="02040503050406030204" pitchFamily="18" charset="0"/>
                                </a:rPr>
                                <m:t>)</m:t>
                              </m:r>
                            </m:e>
                          </m:d>
                        </m:num>
                        <m:den>
                          <m:r>
                            <m:rPr>
                              <m:sty m:val="p"/>
                            </m:rPr>
                            <a:rPr lang="en-US" b="0" i="0" smtClean="0">
                              <a:solidFill>
                                <a:schemeClr val="tx2">
                                  <a:lumMod val="10000"/>
                                </a:schemeClr>
                              </a:solidFill>
                              <a:latin typeface="Cambria Math" panose="02040503050406030204" pitchFamily="18" charset="0"/>
                            </a:rPr>
                            <m:t>max</m:t>
                          </m:r>
                          <m:r>
                            <a:rPr lang="en-US" b="0" i="1" smtClean="0">
                              <a:solidFill>
                                <a:schemeClr val="tx2">
                                  <a:lumMod val="10000"/>
                                </a:schemeClr>
                              </a:solidFill>
                              <a:latin typeface="Cambria Math" panose="02040503050406030204" pitchFamily="18" charset="0"/>
                            </a:rPr>
                            <m:t>⁡(</m:t>
                          </m:r>
                          <m:d>
                            <m:dPr>
                              <m:begChr m:val="‖"/>
                              <m:endChr m:val="‖"/>
                              <m:ctrlPr>
                                <a:rPr lang="en-US" b="0" i="1" smtClean="0">
                                  <a:solidFill>
                                    <a:schemeClr val="tx2">
                                      <a:lumMod val="10000"/>
                                    </a:schemeClr>
                                  </a:solidFill>
                                  <a:latin typeface="Cambria Math" panose="02040503050406030204" pitchFamily="18" charset="0"/>
                                </a:rPr>
                              </m:ctrlPr>
                            </m:dPr>
                            <m:e>
                              <m:sSubSup>
                                <m:sSubSupPr>
                                  <m:ctrlPr>
                                    <a:rPr lang="en-US" i="1">
                                      <a:solidFill>
                                        <a:schemeClr val="tx2">
                                          <a:lumMod val="10000"/>
                                        </a:schemeClr>
                                      </a:solidFill>
                                      <a:latin typeface="Cambria Math" panose="02040503050406030204" pitchFamily="18" charset="0"/>
                                    </a:rPr>
                                  </m:ctrlPr>
                                </m:sSubSupPr>
                                <m:e>
                                  <m:r>
                                    <a:rPr lang="en-US" i="1">
                                      <a:solidFill>
                                        <a:schemeClr val="tx2">
                                          <a:lumMod val="10000"/>
                                        </a:schemeClr>
                                      </a:solidFill>
                                      <a:latin typeface="Cambria Math" panose="02040503050406030204" pitchFamily="18" charset="0"/>
                                      <a:ea typeface="Cambria Math" panose="02040503050406030204" pitchFamily="18" charset="0"/>
                                    </a:rPr>
                                    <m:t>𝜎</m:t>
                                  </m:r>
                                </m:e>
                                <m:sub>
                                  <m:r>
                                    <a:rPr lang="en-US" i="1">
                                      <a:solidFill>
                                        <a:schemeClr val="tx2">
                                          <a:lumMod val="10000"/>
                                        </a:schemeClr>
                                      </a:solidFill>
                                      <a:latin typeface="Cambria Math" panose="02040503050406030204" pitchFamily="18" charset="0"/>
                                    </a:rPr>
                                    <m:t>𝑣𝑚</m:t>
                                  </m:r>
                                </m:sub>
                                <m:sup>
                                  <m:r>
                                    <a:rPr lang="en-US" i="1">
                                      <a:solidFill>
                                        <a:schemeClr val="tx2">
                                          <a:lumMod val="10000"/>
                                        </a:schemeClr>
                                      </a:solidFill>
                                      <a:latin typeface="Cambria Math" panose="02040503050406030204" pitchFamily="18" charset="0"/>
                                    </a:rPr>
                                    <m:t>𝑓𝑢𝑙𝑙</m:t>
                                  </m:r>
                                </m:sup>
                              </m:sSubSup>
                              <m:d>
                                <m:dPr>
                                  <m:ctrlPr>
                                    <a:rPr lang="en-US" i="1">
                                      <a:solidFill>
                                        <a:schemeClr val="tx2">
                                          <a:lumMod val="10000"/>
                                        </a:schemeClr>
                                      </a:solidFill>
                                      <a:latin typeface="Cambria Math" panose="02040503050406030204" pitchFamily="18" charset="0"/>
                                    </a:rPr>
                                  </m:ctrlPr>
                                </m:dPr>
                                <m:e>
                                  <m:r>
                                    <a:rPr lang="en-US" i="1">
                                      <a:solidFill>
                                        <a:schemeClr val="tx2">
                                          <a:lumMod val="10000"/>
                                        </a:schemeClr>
                                      </a:solidFill>
                                      <a:latin typeface="Cambria Math" panose="02040503050406030204" pitchFamily="18" charset="0"/>
                                    </a:rPr>
                                    <m:t>𝑖</m:t>
                                  </m:r>
                                </m:e>
                              </m:d>
                            </m:e>
                          </m:d>
                          <m:r>
                            <a:rPr lang="en-US" b="0" i="1" smtClean="0">
                              <a:solidFill>
                                <a:schemeClr val="tx2">
                                  <a:lumMod val="10000"/>
                                </a:schemeClr>
                              </a:solidFill>
                              <a:latin typeface="Cambria Math" panose="02040503050406030204" pitchFamily="18" charset="0"/>
                            </a:rPr>
                            <m:t>−</m:t>
                          </m:r>
                          <m:r>
                            <a:rPr lang="en-US" b="0" i="1" smtClean="0">
                              <a:solidFill>
                                <a:schemeClr val="tx2">
                                  <a:lumMod val="10000"/>
                                </a:schemeClr>
                              </a:solidFill>
                              <a:latin typeface="Cambria Math" panose="02040503050406030204" pitchFamily="18" charset="0"/>
                              <a:ea typeface="Cambria Math" panose="02040503050406030204" pitchFamily="18" charset="0"/>
                            </a:rPr>
                            <m:t>𝜀</m:t>
                          </m:r>
                          <m:r>
                            <a:rPr lang="en-US" b="0" i="1" smtClean="0">
                              <a:solidFill>
                                <a:schemeClr val="tx2">
                                  <a:lumMod val="10000"/>
                                </a:schemeClr>
                              </a:solidFill>
                              <a:latin typeface="Cambria Math" panose="02040503050406030204" pitchFamily="18" charset="0"/>
                            </a:rPr>
                            <m:t>)</m:t>
                          </m:r>
                        </m:den>
                      </m:f>
                    </m:oMath>
                  </m:oMathPara>
                </a14:m>
                <a:endParaRPr lang="en-US" dirty="0">
                  <a:solidFill>
                    <a:schemeClr val="tx2">
                      <a:lumMod val="10000"/>
                    </a:schemeClr>
                  </a:solidFill>
                </a:endParaRPr>
              </a:p>
            </p:txBody>
          </p:sp>
        </mc:Choice>
        <mc:Fallback>
          <p:sp>
            <p:nvSpPr>
              <p:cNvPr id="10" name="TextBox 9">
                <a:extLst>
                  <a:ext uri="{FF2B5EF4-FFF2-40B4-BE49-F238E27FC236}">
                    <a16:creationId xmlns:a16="http://schemas.microsoft.com/office/drawing/2014/main" id="{CE4604D9-9BBC-A90B-06BA-D0449AE345F2}"/>
                  </a:ext>
                </a:extLst>
              </p:cNvPr>
              <p:cNvSpPr txBox="1">
                <a:spLocks noRot="1" noChangeAspect="1" noMove="1" noResize="1" noEditPoints="1" noAdjustHandles="1" noChangeArrowheads="1" noChangeShapeType="1" noTextEdit="1"/>
              </p:cNvSpPr>
              <p:nvPr/>
            </p:nvSpPr>
            <p:spPr>
              <a:xfrm>
                <a:off x="9053945" y="5774316"/>
                <a:ext cx="3034100" cy="722570"/>
              </a:xfrm>
              <a:prstGeom prst="rect">
                <a:avLst/>
              </a:prstGeom>
              <a:blipFill>
                <a:blip r:embed="rId4"/>
                <a:stretch>
                  <a:fillRect l="-833" r="-2083" b="-12069"/>
                </a:stretch>
              </a:blipFill>
            </p:spPr>
            <p:txBody>
              <a:bodyPr/>
              <a:lstStyle/>
              <a:p>
                <a:r>
                  <a:rPr lang="en-US">
                    <a:noFill/>
                  </a:rPr>
                  <a:t> </a:t>
                </a:r>
              </a:p>
            </p:txBody>
          </p:sp>
        </mc:Fallback>
      </mc:AlternateContent>
    </p:spTree>
    <p:extLst>
      <p:ext uri="{BB962C8B-B14F-4D97-AF65-F5344CB8AC3E}">
        <p14:creationId xmlns:p14="http://schemas.microsoft.com/office/powerpoint/2010/main" val="15583872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arini-chung-lab-presentation-nov-17" id="{6C73F243-A1D9-684D-A80A-28CCE9ACC9B3}" vid="{069BB155-E079-A943-A342-877011DD8162}"/>
    </a:ext>
  </a:extLst>
</a:theme>
</file>

<file path=ppt/theme/theme2.xml><?xml version="1.0" encoding="utf-8"?>
<a:theme xmlns:a="http://schemas.openxmlformats.org/drawingml/2006/main" name="Antonio template">
  <a:themeElements>
    <a:clrScheme name="Custom 347">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arini-chung-lab-presentation-nov-17" id="{6C73F243-A1D9-684D-A80A-28CCE9ACC9B3}" vid="{857FBBE1-635A-D447-90F5-B974016148E0}"/>
    </a:ext>
  </a:extLst>
</a:theme>
</file>

<file path=ppt/theme/theme3.xml><?xml version="1.0" encoding="utf-8"?>
<a:theme xmlns:a="http://schemas.openxmlformats.org/drawingml/2006/main" name="1_Antonio template">
  <a:themeElements>
    <a:clrScheme name="Custom 347">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arini-chung-lab-presentation-nov-17" id="{6C73F243-A1D9-684D-A80A-28CCE9ACC9B3}" vid="{A238996C-F77C-0145-808E-88951400A2D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403</TotalTime>
  <Words>5714</Words>
  <Application>Microsoft Macintosh PowerPoint</Application>
  <PresentationFormat>Widescreen</PresentationFormat>
  <Paragraphs>906</Paragraphs>
  <Slides>57</Slides>
  <Notes>54</Notes>
  <HiddenSlides>6</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57</vt:i4>
      </vt:variant>
    </vt:vector>
  </HeadingPairs>
  <TitlesOfParts>
    <vt:vector size="71" baseType="lpstr">
      <vt:lpstr>Aptos</vt:lpstr>
      <vt:lpstr>Aptos Display</vt:lpstr>
      <vt:lpstr>Arial</vt:lpstr>
      <vt:lpstr>Cambria</vt:lpstr>
      <vt:lpstr>Cambria Math</vt:lpstr>
      <vt:lpstr>Lato</vt:lpstr>
      <vt:lpstr>Lato Black</vt:lpstr>
      <vt:lpstr>Menlo</vt:lpstr>
      <vt:lpstr>Raleway</vt:lpstr>
      <vt:lpstr>Times New Roman</vt:lpstr>
      <vt:lpstr>Wingdings</vt:lpstr>
      <vt:lpstr>Office Theme</vt:lpstr>
      <vt:lpstr>Antonio template</vt:lpstr>
      <vt:lpstr>1_Antonio template</vt:lpstr>
      <vt:lpstr>Determining the impact of intratumoral heterogeneity on the response of glioblastoma to radiotherapy planning via mathematical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Calculating spatial dose boost Use CTV as domain for dose boost calculation</vt:lpstr>
      <vt:lpstr>PowerPoint Presentation</vt:lpstr>
      <vt:lpstr>PowerPoint Presentation</vt:lpstr>
      <vt:lpstr>PowerPoint Presentation</vt:lpstr>
      <vt:lpstr>PowerPoint Presentation</vt:lpstr>
      <vt:lpstr>PowerPoint Presentation</vt:lpstr>
      <vt:lpstr>Acknowledgements</vt:lpstr>
      <vt:lpstr>Cell density (CD) model</vt:lpstr>
      <vt:lpstr>OER map calculation</vt:lpstr>
      <vt:lpstr>DNA damage induced by radiation</vt:lpstr>
      <vt:lpstr>The basics: how radiation damages cells</vt:lpstr>
      <vt:lpstr>Water radiolysis</vt:lpstr>
      <vt:lpstr>Where oxygen (O₂) comes in </vt:lpstr>
      <vt:lpstr>Dose calculation math review</vt:lpstr>
      <vt:lpstr>Dose calculation math review </vt:lpstr>
      <vt:lpstr>Dose calculation math review </vt:lpstr>
      <vt:lpstr>Dose calculation math review </vt:lpstr>
      <vt:lpstr>Dose calculation summary </vt:lpstr>
      <vt:lpstr>AIC model selection using Akaike Weights Wagenmakers and Farrell</vt:lpstr>
      <vt:lpstr>AIC model selection using Akaike Weights Wagenmakers and Farrell</vt:lpstr>
      <vt:lpstr>AIC model selection using Akaike Weights Wagenmakers and Farrell</vt:lpstr>
      <vt:lpstr>AIC model selection using Akaike Weights Wagenmakers and Farrell</vt:lpstr>
      <vt:lpstr>AIC model selection using Akaike Weights Wagenmakers and Farrell</vt:lpstr>
      <vt:lpstr>AIC model selection using Akaike Weights Wagenmakers and Farrell</vt:lpstr>
      <vt:lpstr>AIC model selection using Akaike Weights Wagenmakers and Farrell</vt:lpstr>
      <vt:lpstr>AIC model selection using Akaike Weights Wagenmakers and Farrell</vt:lpstr>
      <vt:lpstr>Model selection AIC</vt:lpstr>
      <vt:lpstr>Model selection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Thiagarajan, Tarini</dc:creator>
  <cp:lastModifiedBy>Thiagarajan, Tarini</cp:lastModifiedBy>
  <cp:revision>38</cp:revision>
  <dcterms:created xsi:type="dcterms:W3CDTF">2025-11-24T22:39:52Z</dcterms:created>
  <dcterms:modified xsi:type="dcterms:W3CDTF">2025-11-28T00:19:18Z</dcterms:modified>
</cp:coreProperties>
</file>